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389" r:id="rId2"/>
    <p:sldId id="419" r:id="rId3"/>
    <p:sldId id="394" r:id="rId4"/>
    <p:sldId id="393" r:id="rId5"/>
    <p:sldId id="395" r:id="rId6"/>
    <p:sldId id="396" r:id="rId7"/>
    <p:sldId id="378" r:id="rId8"/>
    <p:sldId id="380" r:id="rId9"/>
    <p:sldId id="392" r:id="rId10"/>
    <p:sldId id="397" r:id="rId11"/>
    <p:sldId id="401" r:id="rId12"/>
    <p:sldId id="403" r:id="rId13"/>
    <p:sldId id="402" r:id="rId14"/>
    <p:sldId id="404" r:id="rId15"/>
    <p:sldId id="400" r:id="rId16"/>
    <p:sldId id="417" r:id="rId17"/>
    <p:sldId id="416" r:id="rId18"/>
    <p:sldId id="418" r:id="rId19"/>
    <p:sldId id="382" r:id="rId20"/>
    <p:sldId id="383" r:id="rId21"/>
    <p:sldId id="391" r:id="rId22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66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7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44" autoAdjust="0"/>
    <p:restoredTop sz="94673" autoAdjust="0"/>
  </p:normalViewPr>
  <p:slideViewPr>
    <p:cSldViewPr snapToGrid="0">
      <p:cViewPr varScale="1">
        <p:scale>
          <a:sx n="151" d="100"/>
          <a:sy n="151" d="100"/>
        </p:scale>
        <p:origin x="192" y="150"/>
      </p:cViewPr>
      <p:guideLst>
        <p:guide orient="horz" pos="1344"/>
        <p:guide pos="6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ummer">
            <a:extLst>
              <a:ext uri="{FF2B5EF4-FFF2-40B4-BE49-F238E27FC236}">
                <a16:creationId xmlns:a16="http://schemas.microsoft.com/office/drawing/2014/main" id="{82F00B5B-2172-5B3F-7147-2FA50BAEC41F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3DDF4-569B-459F-AF78-EFEADB120209}" type="slidenum">
              <a:rPr/>
              <a:pPr>
                <a:defRPr/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41118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5313D-4F6E-4712-AAF3-E5C4317A5DF3}" type="slidenum">
              <a:rPr lang="nl-NL" altLang="nl-N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156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680405-6F0E-AC33-7333-1EFD386E6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AE0202A-74FB-B790-2441-5D5AD32D32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A2F4DC6-B1CF-BB1D-B9D2-95F32AC291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230EF09-98BB-CF2D-B947-930B3837D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B2A86-69F1-47D7-AA35-8DDD79B3DBFE}" type="datetimeFigureOut">
              <a:rPr lang="nl-NL" smtClean="0"/>
              <a:t>15-4-2026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C49CB76-98E4-1A36-73F5-B1659A29C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23D1372-E209-6542-3D2A-FE5F5D41C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04DF-E4C9-43D1-95FA-F0DD71B02B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3973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eltekst">
            <a:extLst>
              <a:ext uri="{FF2B5EF4-FFF2-40B4-BE49-F238E27FC236}">
                <a16:creationId xmlns:a16="http://schemas.microsoft.com/office/drawing/2014/main" id="{4212F760-1014-09DF-CCA9-00D4E0262FFA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609600" y="92076"/>
            <a:ext cx="109728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45719" tIns="45720" rIns="45719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>
                <a:sym typeface="Arial" panose="020B0604020202020204" pitchFamily="34" charset="0"/>
              </a:rPr>
              <a:t>Titeltekst</a:t>
            </a:r>
          </a:p>
        </p:txBody>
      </p:sp>
      <p:sp>
        <p:nvSpPr>
          <p:cNvPr id="2051" name="Hoofdtekst - niveau één…">
            <a:extLst>
              <a:ext uri="{FF2B5EF4-FFF2-40B4-BE49-F238E27FC236}">
                <a16:creationId xmlns:a16="http://schemas.microsoft.com/office/drawing/2014/main" id="{A8E58CE1-A2DE-13F8-46AB-FF1A8504CAA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45719" tIns="45720" rIns="45719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>
                <a:sym typeface="Arial" panose="020B0604020202020204" pitchFamily="34" charset="0"/>
              </a:rPr>
              <a:t>Hoofdtekst - niveau één</a:t>
            </a:r>
          </a:p>
          <a:p>
            <a:pPr lvl="1"/>
            <a:r>
              <a:rPr lang="nl-NL" altLang="nl-NL">
                <a:sym typeface="Arial" panose="020B0604020202020204" pitchFamily="34" charset="0"/>
              </a:rPr>
              <a:t>Hoofdtekst - niveau twee</a:t>
            </a:r>
          </a:p>
          <a:p>
            <a:pPr lvl="2"/>
            <a:r>
              <a:rPr lang="nl-NL" altLang="nl-NL">
                <a:sym typeface="Arial" panose="020B0604020202020204" pitchFamily="34" charset="0"/>
              </a:rPr>
              <a:t>Hoofdtekst - niveau drie</a:t>
            </a:r>
          </a:p>
          <a:p>
            <a:pPr lvl="3"/>
            <a:r>
              <a:rPr lang="nl-NL" altLang="nl-NL">
                <a:sym typeface="Arial" panose="020B0604020202020204" pitchFamily="34" charset="0"/>
              </a:rPr>
              <a:t>Hoofdtekst - niveau vier</a:t>
            </a:r>
          </a:p>
          <a:p>
            <a:pPr lvl="4"/>
            <a:r>
              <a:rPr lang="nl-NL" altLang="nl-NL">
                <a:sym typeface="Arial" panose="020B0604020202020204" pitchFamily="34" charset="0"/>
              </a:rPr>
              <a:t>Hoofdtekst - niveau vijf</a:t>
            </a:r>
          </a:p>
        </p:txBody>
      </p:sp>
      <p:sp>
        <p:nvSpPr>
          <p:cNvPr id="4" name="Dianummer">
            <a:extLst>
              <a:ext uri="{FF2B5EF4-FFF2-40B4-BE49-F238E27FC236}">
                <a16:creationId xmlns:a16="http://schemas.microsoft.com/office/drawing/2014/main" id="{0F4748E8-323A-F81D-93CA-8DC23382212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172931" y="6245226"/>
            <a:ext cx="409469" cy="307777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 sz="1400"/>
            </a:lvl1pPr>
          </a:lstStyle>
          <a:p>
            <a:pPr>
              <a:defRPr/>
            </a:pPr>
            <a:fld id="{65E1CF6C-8CC3-44D2-B7F4-E787293D4C35}" type="slidenum">
              <a:rPr/>
              <a:pPr>
                <a:defRPr/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6630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indent="-342900" algn="l" rtl="0" eaLnBrk="0" fontAlgn="base" hangingPunct="0">
        <a:spcBef>
          <a:spcPts val="700"/>
        </a:spcBef>
        <a:spcAft>
          <a:spcPct val="0"/>
        </a:spcAft>
        <a:buSzPct val="100000"/>
        <a:buChar char="»"/>
        <a:defRPr sz="32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marL="782638" indent="-325438" algn="l" rtl="0" eaLnBrk="0" fontAlgn="base" hangingPunct="0">
        <a:spcBef>
          <a:spcPts val="700"/>
        </a:spcBef>
        <a:spcAft>
          <a:spcPct val="0"/>
        </a:spcAft>
        <a:buSzPct val="100000"/>
        <a:buChar char="–"/>
        <a:defRPr sz="32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marL="1219200" indent="-304800" algn="l" rtl="0" eaLnBrk="0" fontAlgn="base" hangingPunct="0">
        <a:spcBef>
          <a:spcPts val="700"/>
        </a:spcBef>
        <a:spcAft>
          <a:spcPct val="0"/>
        </a:spcAft>
        <a:buSzPct val="100000"/>
        <a:buChar char="•"/>
        <a:defRPr sz="32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marL="1736725" indent="-365125" algn="l" rtl="0" eaLnBrk="0" fontAlgn="base" hangingPunct="0">
        <a:spcBef>
          <a:spcPts val="700"/>
        </a:spcBef>
        <a:spcAft>
          <a:spcPct val="0"/>
        </a:spcAft>
        <a:buSzPct val="100000"/>
        <a:buChar char="–"/>
        <a:defRPr sz="32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marL="2235200" indent="-406400" algn="l" rtl="0" eaLnBrk="0" fontAlgn="base" hangingPunct="0">
        <a:spcBef>
          <a:spcPts val="700"/>
        </a:spcBef>
        <a:spcAft>
          <a:spcPct val="0"/>
        </a:spcAft>
        <a:buSzPct val="100000"/>
        <a:buChar char="»"/>
        <a:defRPr sz="32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L="26924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sz="3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1496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sz="3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6068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sz="3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40640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sz="3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hyperlink" Target="http://www.wonenopklei.nl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A8AC3-5AB1-E919-9065-3B9C5F86B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FEE30914-8C64-B97A-E318-AD8F969FAF11}"/>
              </a:ext>
            </a:extLst>
          </p:cNvPr>
          <p:cNvSpPr txBox="1"/>
          <p:nvPr/>
        </p:nvSpPr>
        <p:spPr>
          <a:xfrm>
            <a:off x="257624" y="1120640"/>
            <a:ext cx="10886625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hangingPunct="0"/>
            <a:r>
              <a:rPr lang="nl-NL" sz="4800" b="1" dirty="0">
                <a:solidFill>
                  <a:srgbClr val="002060"/>
                </a:solidFill>
                <a:latin typeface="Open Sans"/>
              </a:rPr>
              <a:t>Inzicht in</a:t>
            </a:r>
          </a:p>
          <a:p>
            <a:pPr algn="ctr" hangingPunct="0"/>
            <a:r>
              <a:rPr lang="nl-NL" sz="4800" b="1" dirty="0">
                <a:solidFill>
                  <a:srgbClr val="002060"/>
                </a:solidFill>
                <a:latin typeface="Open Sans"/>
              </a:rPr>
              <a:t>Bestaande Hersteltechnieken</a:t>
            </a:r>
            <a:endParaRPr lang="nl-NL" sz="4800" b="1" dirty="0">
              <a:latin typeface="Open Sans"/>
            </a:endParaRPr>
          </a:p>
        </p:txBody>
      </p:sp>
      <p:pic>
        <p:nvPicPr>
          <p:cNvPr id="7" name="Afbeelding 6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29AC9805-B175-3D56-E07B-BABCA14B5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530" y="5394830"/>
            <a:ext cx="889943" cy="1044397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292CCE3F-0ED4-48F8-D45D-2585464F8A5E}"/>
              </a:ext>
            </a:extLst>
          </p:cNvPr>
          <p:cNvSpPr txBox="1"/>
          <p:nvPr/>
        </p:nvSpPr>
        <p:spPr>
          <a:xfrm>
            <a:off x="4110465" y="5804201"/>
            <a:ext cx="2743200" cy="7591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hangingPunct="0">
              <a:lnSpc>
                <a:spcPts val="2550"/>
              </a:lnSpc>
            </a:pPr>
            <a:r>
              <a:rPr lang="nl-NL" dirty="0">
                <a:solidFill>
                  <a:srgbClr val="002060"/>
                </a:solidFill>
                <a:latin typeface="Open Sans"/>
                <a:ea typeface="Arial"/>
                <a:cs typeface="Segoe UI"/>
              </a:rPr>
              <a:t>KCAF-dag</a:t>
            </a:r>
            <a:r>
              <a:rPr lang="en-US" dirty="0">
                <a:latin typeface="Open Sans"/>
                <a:ea typeface="Arial"/>
                <a:cs typeface="Segoe UI"/>
              </a:rPr>
              <a:t>​</a:t>
            </a:r>
            <a:r>
              <a:rPr lang="en-US" dirty="0">
                <a:solidFill>
                  <a:srgbClr val="000000"/>
                </a:solidFill>
                <a:latin typeface="Open Sans"/>
                <a:ea typeface="Arial"/>
                <a:cs typeface="Segoe UI"/>
              </a:rPr>
              <a:t> </a:t>
            </a:r>
            <a:r>
              <a:rPr lang="nl-NL" dirty="0">
                <a:solidFill>
                  <a:srgbClr val="002060"/>
                </a:solidFill>
                <a:latin typeface="Open Sans"/>
                <a:ea typeface="Arial"/>
                <a:cs typeface="Segoe UI"/>
              </a:rPr>
              <a:t>Amersfoort</a:t>
            </a:r>
            <a:endParaRPr lang="nl-NL" dirty="0">
              <a:latin typeface="Open Sans"/>
            </a:endParaRPr>
          </a:p>
          <a:p>
            <a:pPr algn="ctr" hangingPunct="0">
              <a:lnSpc>
                <a:spcPts val="2550"/>
              </a:lnSpc>
            </a:pPr>
            <a:r>
              <a:rPr lang="nl-NL" dirty="0">
                <a:solidFill>
                  <a:srgbClr val="002060"/>
                </a:solidFill>
                <a:latin typeface="Open Sans"/>
                <a:ea typeface="Arial"/>
                <a:cs typeface="Segoe UI"/>
              </a:rPr>
              <a:t>16 april 2026</a:t>
            </a:r>
            <a:endParaRPr lang="nl-NL" baseline="0" dirty="0">
              <a:solidFill>
                <a:srgbClr val="002060"/>
              </a:solidFill>
              <a:latin typeface="Open Sans"/>
              <a:ea typeface="Arial"/>
              <a:cs typeface="Segoe UI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EBB4571-8A32-F170-272E-12C23D4A8B8D}"/>
              </a:ext>
            </a:extLst>
          </p:cNvPr>
          <p:cNvSpPr txBox="1"/>
          <p:nvPr/>
        </p:nvSpPr>
        <p:spPr>
          <a:xfrm>
            <a:off x="429074" y="3099669"/>
            <a:ext cx="10886625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hangingPunct="0"/>
            <a:r>
              <a:rPr lang="nl-NL" sz="2800" b="1" dirty="0">
                <a:solidFill>
                  <a:srgbClr val="002060"/>
                </a:solidFill>
                <a:latin typeface="Open Sans"/>
              </a:rPr>
              <a:t>Bezinnen alvorens te Beginnen</a:t>
            </a:r>
            <a:endParaRPr lang="nl-NL" sz="2800" b="1" dirty="0">
              <a:latin typeface="Open Sans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7D8B336-5566-6EAC-98F4-6798E96F6668}"/>
              </a:ext>
            </a:extLst>
          </p:cNvPr>
          <p:cNvSpPr txBox="1"/>
          <p:nvPr/>
        </p:nvSpPr>
        <p:spPr>
          <a:xfrm>
            <a:off x="3793478" y="4445856"/>
            <a:ext cx="3814915" cy="4257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hangingPunct="0">
              <a:lnSpc>
                <a:spcPts val="2550"/>
              </a:lnSpc>
            </a:pPr>
            <a:r>
              <a:rPr lang="nl-NL" dirty="0">
                <a:solidFill>
                  <a:srgbClr val="002060"/>
                </a:solidFill>
                <a:latin typeface="Open Sans"/>
                <a:ea typeface="Arial"/>
                <a:cs typeface="Segoe UI"/>
              </a:rPr>
              <a:t>Taco Bresser &amp; André Rodenburg</a:t>
            </a:r>
            <a:endParaRPr lang="nl-NL" baseline="0" dirty="0">
              <a:solidFill>
                <a:srgbClr val="002060"/>
              </a:solidFill>
              <a:latin typeface="Open Sans"/>
              <a:ea typeface="Arial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923972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09318-8304-B00C-598B-112C3E27D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>
            <a:extLst>
              <a:ext uri="{FF2B5EF4-FFF2-40B4-BE49-F238E27FC236}">
                <a16:creationId xmlns:a16="http://schemas.microsoft.com/office/drawing/2014/main" id="{59A2BC3B-DE76-1DE0-D559-9644F64DD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698" y="506278"/>
            <a:ext cx="9883785" cy="707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29" tIns="45715" rIns="91429" bIns="45715" anchor="t">
            <a:spAutoFit/>
          </a:bodyPr>
          <a:lstStyle>
            <a:lvl1pPr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Pct val="10000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None/>
            </a:pPr>
            <a:r>
              <a:rPr lang="nl-NL" sz="4000" b="1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Ondiepe funderingen</a:t>
            </a:r>
            <a:endParaRPr lang="nl-NL" b="1" dirty="0">
              <a:latin typeface="Open Sans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487D6E44-27D8-D989-1FBD-9C468E67A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266" y="1714077"/>
            <a:ext cx="9640027" cy="1107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29" tIns="45715" rIns="91429" bIns="45715" anchor="t">
            <a:spAutoFit/>
          </a:bodyPr>
          <a:lstStyle>
            <a:lvl1pPr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Pct val="10000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SzTx/>
              <a:buFontTx/>
              <a:buChar char="-"/>
            </a:pPr>
            <a:endParaRPr lang="nl-NL" sz="1200" dirty="0">
              <a:latin typeface="Open Sans"/>
            </a:endParaRP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7D56D8CF-401F-1736-6015-90F446ADE281}"/>
              </a:ext>
            </a:extLst>
          </p:cNvPr>
          <p:cNvSpPr txBox="1">
            <a:spLocks/>
          </p:cNvSpPr>
          <p:nvPr/>
        </p:nvSpPr>
        <p:spPr>
          <a:xfrm>
            <a:off x="4800600" y="6416676"/>
            <a:ext cx="7272338" cy="25082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eaLnBrk="1" hangingPunct="1">
              <a:buNone/>
            </a:pPr>
            <a:r>
              <a:rPr lang="nl-NL" altLang="nl-NL" sz="1200" dirty="0">
                <a:solidFill>
                  <a:srgbClr val="002060"/>
                </a:solidFill>
              </a:rPr>
              <a:t>KCAF-dag – 16 april 2026</a:t>
            </a:r>
          </a:p>
        </p:txBody>
      </p:sp>
      <p:pic>
        <p:nvPicPr>
          <p:cNvPr id="3" name="Afbeelding 1">
            <a:extLst>
              <a:ext uri="{FF2B5EF4-FFF2-40B4-BE49-F238E27FC236}">
                <a16:creationId xmlns:a16="http://schemas.microsoft.com/office/drawing/2014/main" id="{64E29259-30A5-3C34-F7DB-ED370F8DC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049" y="6351722"/>
            <a:ext cx="368113" cy="432000"/>
          </a:xfrm>
          <a:prstGeom prst="rect">
            <a:avLst/>
          </a:prstGeom>
          <a:ln>
            <a:noFill/>
          </a:ln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16A5D357-46B0-C1A0-9350-3729C70EF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266" y="1714077"/>
            <a:ext cx="11251734" cy="4985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29" tIns="45715" rIns="91429" bIns="45715" anchor="t">
            <a:spAutoFit/>
          </a:bodyPr>
          <a:lstStyle>
            <a:lvl1pPr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Pct val="10000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1800" b="1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Schadeontwikkeling – veelal scheurvorming – door: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nl-NL" sz="1800" b="1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nl-NL" sz="1800" b="1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	veranderingen object of de directe omgeving</a:t>
            </a:r>
          </a:p>
          <a:p>
            <a:pPr lvl="1" indent="0" fontAlgn="base"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  <a:sym typeface="Wingdings" panose="05000000000000000000" pitchFamily="2" charset="2"/>
            </a:endParaRP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  <a:sym typeface="Wingdings" panose="05000000000000000000" pitchFamily="2" charset="2"/>
              </a:rPr>
              <a:t>Gewichtstoename of -verdeling van het gebouw </a:t>
            </a:r>
            <a:r>
              <a:rPr lang="nl-NL" sz="1400" dirty="0">
                <a:solidFill>
                  <a:srgbClr val="002060"/>
                </a:solidFill>
                <a:latin typeface="Open Sans"/>
                <a:ea typeface="Calibri"/>
                <a:cs typeface="Calibri"/>
                <a:sym typeface="Wingdings" panose="05000000000000000000" pitchFamily="2" charset="2"/>
              </a:rPr>
              <a:t>(extra verdieping, materiaalgebruik, renovatie, aanbouw)</a:t>
            </a: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  <a:sym typeface="Wingdings" panose="05000000000000000000" pitchFamily="2" charset="2"/>
            </a:endParaRP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  <a:sym typeface="Wingdings" panose="05000000000000000000" pitchFamily="2" charset="2"/>
            </a:endParaRP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  <a:sym typeface="Wingdings" panose="05000000000000000000" pitchFamily="2" charset="2"/>
              </a:rPr>
              <a:t>Ondiepe beweging in de bodem</a:t>
            </a:r>
          </a:p>
          <a:p>
            <a:pPr marL="1428750" lvl="2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  <a:sym typeface="Wingdings" panose="05000000000000000000" pitchFamily="2" charset="2"/>
              </a:rPr>
              <a:t>Verandering bodemvocht </a:t>
            </a:r>
            <a:r>
              <a:rPr lang="nl-NL" sz="1400" dirty="0">
                <a:solidFill>
                  <a:srgbClr val="002060"/>
                </a:solidFill>
                <a:latin typeface="Open Sans"/>
                <a:ea typeface="Calibri"/>
                <a:cs typeface="Calibri"/>
                <a:sym typeface="Wingdings" panose="05000000000000000000" pitchFamily="2" charset="2"/>
              </a:rPr>
              <a:t>(verdamping, drainage, waterpeilen, onttrekking, parkeergarages, tunnels, droogte)</a:t>
            </a: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  <a:sym typeface="Wingdings" panose="05000000000000000000" pitchFamily="2" charset="2"/>
            </a:endParaRPr>
          </a:p>
          <a:p>
            <a:pPr marL="1885950" lvl="3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  <a:sym typeface="Wingdings" panose="05000000000000000000" pitchFamily="2" charset="2"/>
              </a:rPr>
              <a:t>veen in de bodem: oxidatie </a:t>
            </a:r>
            <a:r>
              <a:rPr lang="nl-NL" sz="1800" b="1" dirty="0">
                <a:solidFill>
                  <a:srgbClr val="002060"/>
                </a:solidFill>
                <a:latin typeface="Open Sans"/>
                <a:ea typeface="Calibri"/>
                <a:cs typeface="Calibri"/>
                <a:sym typeface="Wingdings" panose="05000000000000000000" pitchFamily="2" charset="2"/>
              </a:rPr>
              <a:t>definitief</a:t>
            </a:r>
          </a:p>
          <a:p>
            <a:pPr marL="1885950" lvl="3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  <a:sym typeface="Wingdings" panose="05000000000000000000" pitchFamily="2" charset="2"/>
              </a:rPr>
              <a:t>klei in de bodem: krimp (en zwel) </a:t>
            </a:r>
            <a:r>
              <a:rPr lang="nl-NL" sz="1800" b="1" dirty="0">
                <a:solidFill>
                  <a:srgbClr val="002060"/>
                </a:solidFill>
                <a:latin typeface="Open Sans"/>
                <a:ea typeface="Calibri"/>
                <a:cs typeface="Calibri"/>
                <a:sym typeface="Wingdings" panose="05000000000000000000" pitchFamily="2" charset="2"/>
              </a:rPr>
              <a:t>tijdelijk</a:t>
            </a:r>
          </a:p>
          <a:p>
            <a:pPr marL="1428750" lvl="2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  <a:sym typeface="Wingdings" panose="05000000000000000000" pitchFamily="2" charset="2"/>
              </a:rPr>
              <a:t>Belastingtoename rondom het gebouw </a:t>
            </a:r>
            <a:r>
              <a:rPr lang="nl-NL" sz="1400" dirty="0">
                <a:solidFill>
                  <a:srgbClr val="002060"/>
                </a:solidFill>
                <a:latin typeface="Open Sans"/>
                <a:ea typeface="Calibri"/>
                <a:cs typeface="Calibri"/>
                <a:sym typeface="Wingdings" panose="05000000000000000000" pitchFamily="2" charset="2"/>
              </a:rPr>
              <a:t>(reconstructie, gebiedsontwikkeling, nieuwe infra, dijkversterking)</a:t>
            </a: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  <a:sym typeface="Wingdings" panose="05000000000000000000" pitchFamily="2" charset="2"/>
            </a:endParaRPr>
          </a:p>
          <a:p>
            <a:pPr marL="1428750" lvl="2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  <a:sym typeface="Wingdings" panose="05000000000000000000" pitchFamily="2" charset="2"/>
            </a:endParaRP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  <a:sym typeface="Wingdings" panose="05000000000000000000" pitchFamily="2" charset="2"/>
              </a:rPr>
              <a:t>Schade door trillingen </a:t>
            </a:r>
            <a:r>
              <a:rPr lang="nl-NL" sz="1400" dirty="0">
                <a:solidFill>
                  <a:srgbClr val="002060"/>
                </a:solidFill>
                <a:latin typeface="Open Sans"/>
                <a:ea typeface="Calibri"/>
                <a:cs typeface="Calibri"/>
                <a:sym typeface="Wingdings" panose="05000000000000000000" pitchFamily="2" charset="2"/>
              </a:rPr>
              <a:t>(verkeer)</a:t>
            </a: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  <a:sym typeface="Wingdings" panose="05000000000000000000" pitchFamily="2" charset="2"/>
            </a:endParaRP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  <a:sym typeface="Wingdings" panose="05000000000000000000" pitchFamily="2" charset="2"/>
            </a:endParaRPr>
          </a:p>
          <a:p>
            <a:pPr lvl="1" indent="0" fontAlgn="base"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nl-NL" sz="1800" b="1" dirty="0">
                <a:solidFill>
                  <a:srgbClr val="002060"/>
                </a:solidFill>
                <a:latin typeface="Open Sans"/>
                <a:ea typeface="Calibri"/>
                <a:cs typeface="Calibri"/>
                <a:sym typeface="Wingdings" panose="05000000000000000000" pitchFamily="2" charset="2"/>
              </a:rPr>
              <a:t>	diepe bodemprocessen (mijnbouwactiviteiten)</a:t>
            </a: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  <a:sym typeface="Wingdings" panose="05000000000000000000" pitchFamily="2" charset="2"/>
              </a:rPr>
              <a:t> </a:t>
            </a: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  <a:sym typeface="Wingdings" panose="05000000000000000000" pitchFamily="2" charset="2"/>
              </a:rPr>
              <a:t>Bevingen </a:t>
            </a: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  <a:sym typeface="Wingdings" panose="05000000000000000000" pitchFamily="2" charset="2"/>
              </a:rPr>
              <a:t>Bodemdaling</a:t>
            </a: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SzTx/>
              <a:buFontTx/>
              <a:buChar char="-"/>
            </a:pPr>
            <a:endParaRPr lang="nl-NL" sz="1200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006244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1F97D-725B-D999-178E-CCB3AA4E7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>
            <a:extLst>
              <a:ext uri="{FF2B5EF4-FFF2-40B4-BE49-F238E27FC236}">
                <a16:creationId xmlns:a16="http://schemas.microsoft.com/office/drawing/2014/main" id="{BC22DB55-5C36-1559-DF20-15D7E3C48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698" y="506278"/>
            <a:ext cx="9883785" cy="707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29" tIns="45715" rIns="91429" bIns="45715" anchor="t">
            <a:spAutoFit/>
          </a:bodyPr>
          <a:lstStyle>
            <a:lvl1pPr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Pct val="10000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None/>
            </a:pPr>
            <a:r>
              <a:rPr lang="nl-NL" sz="4000" b="1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Ondiepe funderingen</a:t>
            </a:r>
            <a:endParaRPr lang="nl-NL" b="1" dirty="0">
              <a:latin typeface="Open Sans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BED03CB8-FCE2-52E9-1185-66B8DC57A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266" y="1714077"/>
            <a:ext cx="9640027" cy="1107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29" tIns="45715" rIns="91429" bIns="45715" anchor="t">
            <a:spAutoFit/>
          </a:bodyPr>
          <a:lstStyle>
            <a:lvl1pPr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Pct val="10000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SzTx/>
              <a:buFontTx/>
              <a:buChar char="-"/>
            </a:pPr>
            <a:endParaRPr lang="nl-NL" sz="1200" dirty="0">
              <a:latin typeface="Open Sans"/>
            </a:endParaRP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AADD0736-B97D-F1FD-9B5D-21362950D825}"/>
              </a:ext>
            </a:extLst>
          </p:cNvPr>
          <p:cNvSpPr txBox="1">
            <a:spLocks/>
          </p:cNvSpPr>
          <p:nvPr/>
        </p:nvSpPr>
        <p:spPr>
          <a:xfrm>
            <a:off x="4800600" y="6416676"/>
            <a:ext cx="7272338" cy="25082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eaLnBrk="1" hangingPunct="1">
              <a:buNone/>
            </a:pPr>
            <a:r>
              <a:rPr lang="nl-NL" altLang="nl-NL" sz="1200" dirty="0">
                <a:solidFill>
                  <a:srgbClr val="002060"/>
                </a:solidFill>
              </a:rPr>
              <a:t>KCAF-dag – 16 april 2026</a:t>
            </a:r>
          </a:p>
        </p:txBody>
      </p:sp>
      <p:pic>
        <p:nvPicPr>
          <p:cNvPr id="3" name="Afbeelding 1">
            <a:extLst>
              <a:ext uri="{FF2B5EF4-FFF2-40B4-BE49-F238E27FC236}">
                <a16:creationId xmlns:a16="http://schemas.microsoft.com/office/drawing/2014/main" id="{2680581D-0C0A-CF83-4EFE-63974AE2C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049" y="6351722"/>
            <a:ext cx="368113" cy="432000"/>
          </a:xfrm>
          <a:prstGeom prst="rect">
            <a:avLst/>
          </a:prstGeom>
          <a:ln>
            <a:noFill/>
          </a:ln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CA262DAA-0BF2-B479-2BC8-006EA539B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266" y="1714077"/>
            <a:ext cx="11251734" cy="4154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29" tIns="45715" rIns="91429" bIns="45715" anchor="t">
            <a:spAutoFit/>
          </a:bodyPr>
          <a:lstStyle>
            <a:lvl1pPr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Pct val="10000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1800" b="1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Schadeontwikkeling door (gelijkmatige) pandzakking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b="1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1800" b="1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Ander type schade:</a:t>
            </a: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  <a:sym typeface="Wingdings" panose="05000000000000000000" pitchFamily="2" charset="2"/>
              </a:rPr>
              <a:t>Vochtproblemen en schimmelvorming</a:t>
            </a:r>
          </a:p>
          <a:p>
            <a:pPr marL="1428750" lvl="2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  <a:sym typeface="Wingdings" panose="05000000000000000000" pitchFamily="2" charset="2"/>
              </a:rPr>
              <a:t>Grondwater korter bij metselwerk/ houten vloeren</a:t>
            </a: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  <a:sym typeface="Wingdings" panose="05000000000000000000" pitchFamily="2" charset="2"/>
              </a:rPr>
              <a:t>Water in woningen bij hevige neerslag</a:t>
            </a:r>
          </a:p>
          <a:p>
            <a:pPr marL="1428750" lvl="2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  <a:sym typeface="Wingdings" panose="05000000000000000000" pitchFamily="2" charset="2"/>
              </a:rPr>
              <a:t>Afvoerputje van de omgeving of buurt</a:t>
            </a:r>
          </a:p>
          <a:p>
            <a:pPr marL="1428750" lvl="2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  <a:sym typeface="Wingdings" panose="05000000000000000000" pitchFamily="2" charset="2"/>
            </a:endParaRP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  <a:sym typeface="Wingdings" panose="05000000000000000000" pitchFamily="2" charset="2"/>
              </a:rPr>
              <a:t>Risico schade neemt toe </a:t>
            </a:r>
          </a:p>
          <a:p>
            <a:pPr marL="1428750" lvl="2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  <a:sym typeface="Wingdings" panose="05000000000000000000" pitchFamily="2" charset="2"/>
              </a:rPr>
              <a:t>Natte perioden worden natter </a:t>
            </a:r>
          </a:p>
          <a:p>
            <a:pPr marL="1428750" lvl="2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  <a:sym typeface="Wingdings" panose="05000000000000000000" pitchFamily="2" charset="2"/>
              </a:rPr>
              <a:t>Intensiteit neerslag neemt toe </a:t>
            </a:r>
          </a:p>
          <a:p>
            <a:pPr marL="1428750" lvl="2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  <a:sym typeface="Wingdings" panose="05000000000000000000" pitchFamily="2" charset="2"/>
              </a:rPr>
              <a:t>Pandzakking stopt niet zomaar</a:t>
            </a: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  <a:sym typeface="Wingdings" panose="05000000000000000000" pitchFamily="2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SzTx/>
              <a:buFontTx/>
              <a:buChar char="-"/>
            </a:pPr>
            <a:endParaRPr lang="nl-NL" sz="1200" dirty="0">
              <a:latin typeface="Open Sans"/>
            </a:endParaRPr>
          </a:p>
        </p:txBody>
      </p:sp>
      <p:pic>
        <p:nvPicPr>
          <p:cNvPr id="6" name="Afbeelding 5" descr="Afbeelding met tekening, schets, diagram, Kinderkunst&#10;&#10;Automatisch gegenereerde beschrijving">
            <a:extLst>
              <a:ext uri="{FF2B5EF4-FFF2-40B4-BE49-F238E27FC236}">
                <a16:creationId xmlns:a16="http://schemas.microsoft.com/office/drawing/2014/main" id="{D1424B7E-44D6-1547-7456-50741D87EE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1" t="14591" r="33855" b="66667"/>
          <a:stretch/>
        </p:blipFill>
        <p:spPr>
          <a:xfrm>
            <a:off x="7506725" y="207581"/>
            <a:ext cx="2075593" cy="1305269"/>
          </a:xfrm>
          <a:prstGeom prst="rect">
            <a:avLst/>
          </a:prstGeom>
        </p:spPr>
      </p:pic>
      <p:pic>
        <p:nvPicPr>
          <p:cNvPr id="7" name="Afbeelding 6" descr="Afbeelding met schets, tekening, Kinderkunst, diagram&#10;&#10;Automatisch gegenereerde beschrijving">
            <a:extLst>
              <a:ext uri="{FF2B5EF4-FFF2-40B4-BE49-F238E27FC236}">
                <a16:creationId xmlns:a16="http://schemas.microsoft.com/office/drawing/2014/main" id="{79A436CC-FE02-8178-0AB3-9E5F0077D7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63" t="26247" r="4411" b="39036"/>
          <a:stretch/>
        </p:blipFill>
        <p:spPr>
          <a:xfrm rot="5400000">
            <a:off x="7824860" y="1186273"/>
            <a:ext cx="1223817" cy="2047763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CE907831-65A4-983B-C738-59A9F9BCD0D8}"/>
              </a:ext>
            </a:extLst>
          </p:cNvPr>
          <p:cNvGrpSpPr/>
          <p:nvPr/>
        </p:nvGrpSpPr>
        <p:grpSpPr>
          <a:xfrm>
            <a:off x="9961048" y="1862631"/>
            <a:ext cx="1492645" cy="810877"/>
            <a:chOff x="7553441" y="5106837"/>
            <a:chExt cx="2352560" cy="1457865"/>
          </a:xfrm>
        </p:grpSpPr>
        <p:pic>
          <p:nvPicPr>
            <p:cNvPr id="10" name="Afbeelding 9" descr="Afbeelding met tekst, schets, diagram, tekening&#10;&#10;Automatisch gegenereerde beschrijving">
              <a:extLst>
                <a:ext uri="{FF2B5EF4-FFF2-40B4-BE49-F238E27FC236}">
                  <a16:creationId xmlns:a16="http://schemas.microsoft.com/office/drawing/2014/main" id="{74BB0D4E-7B41-2506-CC6A-E520EB8B5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55" r="10986" b="62977"/>
            <a:stretch/>
          </p:blipFill>
          <p:spPr>
            <a:xfrm rot="16200000">
              <a:off x="8022355" y="4637923"/>
              <a:ext cx="1414731" cy="2352560"/>
            </a:xfrm>
            <a:prstGeom prst="rect">
              <a:avLst/>
            </a:prstGeom>
          </p:spPr>
        </p:pic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BD95D561-2019-6857-C02C-2EBCE89D1E1D}"/>
                </a:ext>
              </a:extLst>
            </p:cNvPr>
            <p:cNvSpPr/>
            <p:nvPr/>
          </p:nvSpPr>
          <p:spPr>
            <a:xfrm>
              <a:off x="9402792" y="6255108"/>
              <a:ext cx="379563" cy="3095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2" name="Groep 11">
            <a:extLst>
              <a:ext uri="{FF2B5EF4-FFF2-40B4-BE49-F238E27FC236}">
                <a16:creationId xmlns:a16="http://schemas.microsoft.com/office/drawing/2014/main" id="{295D44D3-16A8-B455-3FE0-EB2E23C9E8A5}"/>
              </a:ext>
            </a:extLst>
          </p:cNvPr>
          <p:cNvGrpSpPr/>
          <p:nvPr/>
        </p:nvGrpSpPr>
        <p:grpSpPr>
          <a:xfrm>
            <a:off x="9710311" y="3261510"/>
            <a:ext cx="2210343" cy="3262492"/>
            <a:chOff x="5919592" y="941551"/>
            <a:chExt cx="3181571" cy="4051081"/>
          </a:xfrm>
        </p:grpSpPr>
        <p:pic>
          <p:nvPicPr>
            <p:cNvPr id="13" name="Afbeelding 12" descr="Afbeelding met buitenshuis, raam, deur, Container&#10;&#10;Automatisch gegenereerde beschrijving">
              <a:extLst>
                <a:ext uri="{FF2B5EF4-FFF2-40B4-BE49-F238E27FC236}">
                  <a16:creationId xmlns:a16="http://schemas.microsoft.com/office/drawing/2014/main" id="{20FDFC41-AD2A-6A23-C7B7-FEFC8FEE9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00486" y="1125062"/>
              <a:ext cx="2900677" cy="3867570"/>
            </a:xfrm>
            <a:prstGeom prst="rect">
              <a:avLst/>
            </a:prstGeom>
          </p:spPr>
        </p:pic>
        <p:cxnSp>
          <p:nvCxnSpPr>
            <p:cNvPr id="14" name="Rechte verbindingslijn met pijl 13">
              <a:extLst>
                <a:ext uri="{FF2B5EF4-FFF2-40B4-BE49-F238E27FC236}">
                  <a16:creationId xmlns:a16="http://schemas.microsoft.com/office/drawing/2014/main" id="{A135A655-8D58-EC53-8791-0D89A6DA563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166669" y="3598719"/>
              <a:ext cx="359248" cy="403666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15" name="Rechte verbindingslijn met pijl 14">
              <a:extLst>
                <a:ext uri="{FF2B5EF4-FFF2-40B4-BE49-F238E27FC236}">
                  <a16:creationId xmlns:a16="http://schemas.microsoft.com/office/drawing/2014/main" id="{3EFF9817-55E2-C8EE-69E9-8B9E3F7BCF5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939708" y="3670727"/>
              <a:ext cx="359248" cy="403666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id="{930557DD-4F74-CE24-A2D6-315C426F04A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584149" y="4004910"/>
              <a:ext cx="1024070" cy="14640"/>
            </a:xfrm>
            <a:prstGeom prst="line">
              <a:avLst/>
            </a:prstGeom>
            <a:solidFill>
              <a:srgbClr val="00B8FF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7" name="Afbeelding 16" descr="Afbeelding met buitenshuis, raam, deur, Container&#10;&#10;Automatisch gegenereerde beschrijving">
              <a:extLst>
                <a:ext uri="{FF2B5EF4-FFF2-40B4-BE49-F238E27FC236}">
                  <a16:creationId xmlns:a16="http://schemas.microsoft.com/office/drawing/2014/main" id="{9F82D8C8-7E7F-8764-FE2B-FFC122C63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44105" t="69403" r="23624" b="17541"/>
            <a:stretch/>
          </p:blipFill>
          <p:spPr>
            <a:xfrm>
              <a:off x="5919592" y="941551"/>
              <a:ext cx="2490975" cy="1343580"/>
            </a:xfrm>
            <a:prstGeom prst="rect">
              <a:avLst/>
            </a:prstGeom>
          </p:spPr>
        </p:pic>
        <p:cxnSp>
          <p:nvCxnSpPr>
            <p:cNvPr id="18" name="Rechte verbindingslijn 17">
              <a:extLst>
                <a:ext uri="{FF2B5EF4-FFF2-40B4-BE49-F238E27FC236}">
                  <a16:creationId xmlns:a16="http://schemas.microsoft.com/office/drawing/2014/main" id="{D6E875A0-5308-3280-BF7E-97F3F0B81BF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86525" y="1472580"/>
              <a:ext cx="1647825" cy="19050"/>
            </a:xfrm>
            <a:prstGeom prst="line">
              <a:avLst/>
            </a:prstGeom>
            <a:solidFill>
              <a:srgbClr val="00B8FF"/>
            </a:solidFill>
            <a:ln w="412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073014C3-F764-A6B0-2D90-C95AD6EB47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2403" y="3978012"/>
            <a:ext cx="3460434" cy="243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397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2024D-1FBC-DFD0-D34D-446A349F2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>
            <a:extLst>
              <a:ext uri="{FF2B5EF4-FFF2-40B4-BE49-F238E27FC236}">
                <a16:creationId xmlns:a16="http://schemas.microsoft.com/office/drawing/2014/main" id="{8F0B2CCD-72C5-BF4F-CFD6-F1C87E463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698" y="506278"/>
            <a:ext cx="9883785" cy="707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29" tIns="45715" rIns="91429" bIns="45715" anchor="t">
            <a:spAutoFit/>
          </a:bodyPr>
          <a:lstStyle>
            <a:lvl1pPr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Pct val="10000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None/>
            </a:pPr>
            <a:r>
              <a:rPr lang="nl-NL" sz="4000" b="1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Ondiepe funderingen</a:t>
            </a:r>
            <a:endParaRPr lang="nl-NL" b="1" dirty="0">
              <a:latin typeface="Open Sans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7390CD6C-1016-C87C-EEFE-C1B0CE021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266" y="1714077"/>
            <a:ext cx="9640027" cy="1107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29" tIns="45715" rIns="91429" bIns="45715" anchor="t">
            <a:spAutoFit/>
          </a:bodyPr>
          <a:lstStyle>
            <a:lvl1pPr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Pct val="10000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SzTx/>
              <a:buFontTx/>
              <a:buChar char="-"/>
            </a:pPr>
            <a:endParaRPr lang="nl-NL" sz="1200" dirty="0">
              <a:latin typeface="Open Sans"/>
            </a:endParaRP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9BF9D551-C115-4D5A-2841-D631A072822B}"/>
              </a:ext>
            </a:extLst>
          </p:cNvPr>
          <p:cNvSpPr txBox="1">
            <a:spLocks/>
          </p:cNvSpPr>
          <p:nvPr/>
        </p:nvSpPr>
        <p:spPr>
          <a:xfrm>
            <a:off x="4800600" y="6416676"/>
            <a:ext cx="7272338" cy="25082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eaLnBrk="1" hangingPunct="1">
              <a:buNone/>
            </a:pPr>
            <a:r>
              <a:rPr lang="nl-NL" altLang="nl-NL" sz="1200" dirty="0">
                <a:solidFill>
                  <a:srgbClr val="002060"/>
                </a:solidFill>
              </a:rPr>
              <a:t>KCAF-dag – 16 april 2026</a:t>
            </a:r>
          </a:p>
        </p:txBody>
      </p:sp>
      <p:pic>
        <p:nvPicPr>
          <p:cNvPr id="3" name="Afbeelding 1">
            <a:extLst>
              <a:ext uri="{FF2B5EF4-FFF2-40B4-BE49-F238E27FC236}">
                <a16:creationId xmlns:a16="http://schemas.microsoft.com/office/drawing/2014/main" id="{A3F493B8-73DF-94F7-EC47-7D30A79E4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049" y="6351722"/>
            <a:ext cx="368113" cy="432000"/>
          </a:xfrm>
          <a:prstGeom prst="rect">
            <a:avLst/>
          </a:prstGeom>
          <a:ln>
            <a:noFill/>
          </a:ln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6FF14F2F-AB64-EC3A-4D67-DC9D43B31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266" y="1714077"/>
            <a:ext cx="9640027" cy="3046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29" tIns="45715" rIns="91429" bIns="45715" anchor="t">
            <a:spAutoFit/>
          </a:bodyPr>
          <a:lstStyle>
            <a:lvl1pPr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Pct val="10000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Is de aanduiding ‘funderingsprobleem’ een te beperkte definitie?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Het gaat óók over water, bodem en omgeving….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Aanbrengen van een fundering is soms de oplossing</a:t>
            </a: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Zonder aanpak van ‘de fundering’ zijn ook oplossingen mogelijk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SzTx/>
              <a:buFontTx/>
              <a:buChar char="-"/>
            </a:pPr>
            <a:endParaRPr lang="nl-NL" sz="1200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917597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4D4F4-3EA8-C3FC-95A6-62C3993F6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>
            <a:extLst>
              <a:ext uri="{FF2B5EF4-FFF2-40B4-BE49-F238E27FC236}">
                <a16:creationId xmlns:a16="http://schemas.microsoft.com/office/drawing/2014/main" id="{AE7418B8-F062-E850-A5C7-A1D88926B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698" y="506278"/>
            <a:ext cx="9883785" cy="707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29" tIns="45715" rIns="91429" bIns="45715" anchor="t">
            <a:spAutoFit/>
          </a:bodyPr>
          <a:lstStyle>
            <a:lvl1pPr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Pct val="10000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None/>
            </a:pPr>
            <a:r>
              <a:rPr lang="nl-NL" sz="4000" b="1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Bodemvocht</a:t>
            </a:r>
            <a:endParaRPr lang="nl-NL" b="1" dirty="0">
              <a:latin typeface="Open Sans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46533818-51FA-B80E-0486-DC5EF8832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266" y="1714077"/>
            <a:ext cx="9640027" cy="1107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29" tIns="45715" rIns="91429" bIns="45715" anchor="t">
            <a:spAutoFit/>
          </a:bodyPr>
          <a:lstStyle>
            <a:lvl1pPr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Pct val="10000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SzTx/>
              <a:buFontTx/>
              <a:buChar char="-"/>
            </a:pPr>
            <a:endParaRPr lang="nl-NL" sz="1200" dirty="0">
              <a:latin typeface="Open Sans"/>
            </a:endParaRP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D05BB377-1DF6-351F-82CF-95D316DFC203}"/>
              </a:ext>
            </a:extLst>
          </p:cNvPr>
          <p:cNvSpPr txBox="1">
            <a:spLocks/>
          </p:cNvSpPr>
          <p:nvPr/>
        </p:nvSpPr>
        <p:spPr>
          <a:xfrm>
            <a:off x="4800600" y="6416676"/>
            <a:ext cx="7272338" cy="25082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eaLnBrk="1" hangingPunct="1">
              <a:buNone/>
            </a:pPr>
            <a:r>
              <a:rPr lang="nl-NL" altLang="nl-NL" sz="1200" dirty="0">
                <a:solidFill>
                  <a:srgbClr val="002060"/>
                </a:solidFill>
              </a:rPr>
              <a:t>KCAF-dag – 16 april 2026</a:t>
            </a:r>
          </a:p>
        </p:txBody>
      </p:sp>
      <p:pic>
        <p:nvPicPr>
          <p:cNvPr id="3" name="Afbeelding 1">
            <a:extLst>
              <a:ext uri="{FF2B5EF4-FFF2-40B4-BE49-F238E27FC236}">
                <a16:creationId xmlns:a16="http://schemas.microsoft.com/office/drawing/2014/main" id="{23A4AE03-42C5-6D2C-3723-F25BED30A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049" y="6351722"/>
            <a:ext cx="368113" cy="432000"/>
          </a:xfrm>
          <a:prstGeom prst="rect">
            <a:avLst/>
          </a:prstGeom>
          <a:ln>
            <a:noFill/>
          </a:ln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8C9045EE-9F9A-F8A4-A60C-203ADBEC4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266" y="1714077"/>
            <a:ext cx="9640027" cy="387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29" tIns="45715" rIns="91429" bIns="45715" anchor="t">
            <a:spAutoFit/>
          </a:bodyPr>
          <a:lstStyle>
            <a:lvl1pPr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Pct val="10000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Voorkomen uitdroging </a:t>
            </a: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Preventieve maatregel</a:t>
            </a: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Herstelmaatregel (bij klei en krimp/ zwel)</a:t>
            </a: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nl-NL" sz="1200" dirty="0">
                <a:latin typeface="Open Sans"/>
              </a:rPr>
              <a:t> Scheur oktober 2020	                  Scheur februari 2021</a:t>
            </a:r>
          </a:p>
        </p:txBody>
      </p:sp>
      <p:pic>
        <p:nvPicPr>
          <p:cNvPr id="6" name="Afbeelding 5" descr="Afbeelding met gebouw, raam, buitenshuis, eigendom&#10;&#10;Automatisch gegenereerde beschrijving">
            <a:extLst>
              <a:ext uri="{FF2B5EF4-FFF2-40B4-BE49-F238E27FC236}">
                <a16:creationId xmlns:a16="http://schemas.microsoft.com/office/drawing/2014/main" id="{49C9A444-675D-5138-3BEC-FA1190E130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73" y="2882635"/>
            <a:ext cx="4909928" cy="230660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ED913625-CA73-7270-ADF5-C9EA532B7CB6}"/>
              </a:ext>
            </a:extLst>
          </p:cNvPr>
          <p:cNvSpPr txBox="1">
            <a:spLocks/>
          </p:cNvSpPr>
          <p:nvPr/>
        </p:nvSpPr>
        <p:spPr>
          <a:xfrm>
            <a:off x="1074573" y="5878708"/>
            <a:ext cx="2005890" cy="3027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100" i="1" dirty="0"/>
              <a:t>Afbeelding: Kees van der Werf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1600" dirty="0"/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9541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0A84C-39D7-7621-1FA5-8DF290674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>
            <a:extLst>
              <a:ext uri="{FF2B5EF4-FFF2-40B4-BE49-F238E27FC236}">
                <a16:creationId xmlns:a16="http://schemas.microsoft.com/office/drawing/2014/main" id="{F0DE6C7C-9038-4335-FF09-5E2A33569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698" y="506278"/>
            <a:ext cx="9883785" cy="707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29" tIns="45715" rIns="91429" bIns="45715" anchor="t">
            <a:spAutoFit/>
          </a:bodyPr>
          <a:lstStyle>
            <a:lvl1pPr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Pct val="10000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None/>
            </a:pPr>
            <a:r>
              <a:rPr lang="nl-NL" sz="4000" b="1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Bodemvocht</a:t>
            </a:r>
            <a:endParaRPr lang="nl-NL" b="1" dirty="0">
              <a:latin typeface="Open Sans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38A46176-D525-1F67-33E6-2EC3E352F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266" y="1714077"/>
            <a:ext cx="9640027" cy="1107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29" tIns="45715" rIns="91429" bIns="45715" anchor="t">
            <a:spAutoFit/>
          </a:bodyPr>
          <a:lstStyle>
            <a:lvl1pPr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Pct val="10000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SzTx/>
              <a:buFontTx/>
              <a:buChar char="-"/>
            </a:pPr>
            <a:endParaRPr lang="nl-NL" sz="1200" dirty="0">
              <a:latin typeface="Open Sans"/>
            </a:endParaRP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1440A5B9-7309-668C-53B1-F8849C49E01F}"/>
              </a:ext>
            </a:extLst>
          </p:cNvPr>
          <p:cNvSpPr txBox="1">
            <a:spLocks/>
          </p:cNvSpPr>
          <p:nvPr/>
        </p:nvSpPr>
        <p:spPr>
          <a:xfrm>
            <a:off x="4800600" y="6416676"/>
            <a:ext cx="7272338" cy="25082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eaLnBrk="1" hangingPunct="1">
              <a:buNone/>
            </a:pPr>
            <a:r>
              <a:rPr lang="nl-NL" altLang="nl-NL" sz="1200" dirty="0">
                <a:solidFill>
                  <a:srgbClr val="002060"/>
                </a:solidFill>
              </a:rPr>
              <a:t>KCAF-dag – 16 april 2026</a:t>
            </a:r>
          </a:p>
        </p:txBody>
      </p:sp>
      <p:pic>
        <p:nvPicPr>
          <p:cNvPr id="3" name="Afbeelding 1">
            <a:extLst>
              <a:ext uri="{FF2B5EF4-FFF2-40B4-BE49-F238E27FC236}">
                <a16:creationId xmlns:a16="http://schemas.microsoft.com/office/drawing/2014/main" id="{335D1063-123F-8550-9E50-D22F532A6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049" y="6351722"/>
            <a:ext cx="368113" cy="432000"/>
          </a:xfrm>
          <a:prstGeom prst="rect">
            <a:avLst/>
          </a:prstGeom>
          <a:ln>
            <a:noFill/>
          </a:ln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58386540-DF5D-2427-2350-3DB33B5C6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266" y="1714077"/>
            <a:ext cx="9640027" cy="286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29" tIns="45715" rIns="91429" bIns="45715" anchor="t">
            <a:spAutoFit/>
          </a:bodyPr>
          <a:lstStyle>
            <a:lvl1pPr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Pct val="10000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Aanbrengen verticaal en horizontaal scherm</a:t>
            </a: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3B28F6BC-F120-DB54-830A-80328934B958}"/>
              </a:ext>
            </a:extLst>
          </p:cNvPr>
          <p:cNvGrpSpPr/>
          <p:nvPr/>
        </p:nvGrpSpPr>
        <p:grpSpPr>
          <a:xfrm>
            <a:off x="1054566" y="2136150"/>
            <a:ext cx="4852820" cy="4164305"/>
            <a:chOff x="2341755" y="115847"/>
            <a:chExt cx="7053772" cy="6626306"/>
          </a:xfrm>
        </p:grpSpPr>
        <p:pic>
          <p:nvPicPr>
            <p:cNvPr id="9" name="Afbeelding 8" descr="Afbeelding met plant, buitenshuis, gebouw, rots&#10;&#10;Door AI gegenereerde inhoud is mogelijk onjuist.">
              <a:extLst>
                <a:ext uri="{FF2B5EF4-FFF2-40B4-BE49-F238E27FC236}">
                  <a16:creationId xmlns:a16="http://schemas.microsoft.com/office/drawing/2014/main" id="{9FBCCB80-1B25-D863-4D84-7F4B5E372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25443" y="532160"/>
              <a:ext cx="3330498" cy="2497873"/>
            </a:xfrm>
            <a:prstGeom prst="rect">
              <a:avLst/>
            </a:prstGeom>
          </p:spPr>
        </p:pic>
        <p:pic>
          <p:nvPicPr>
            <p:cNvPr id="10" name="Afbeelding 9" descr="Afbeelding met buitenshuis, plant, grond, huis&#10;&#10;Door AI gegenereerde inhoud is mogelijk onjuist.">
              <a:extLst>
                <a:ext uri="{FF2B5EF4-FFF2-40B4-BE49-F238E27FC236}">
                  <a16:creationId xmlns:a16="http://schemas.microsoft.com/office/drawing/2014/main" id="{370F2E2E-50C6-0597-F226-69881A559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4860" y="115847"/>
              <a:ext cx="4440667" cy="3330500"/>
            </a:xfrm>
            <a:prstGeom prst="rect">
              <a:avLst/>
            </a:prstGeom>
          </p:spPr>
        </p:pic>
        <p:pic>
          <p:nvPicPr>
            <p:cNvPr id="11" name="Afbeelding 10" descr="Afbeelding met grond, buitenshuis, gebouw, beton&#10;&#10;Door AI gegenereerde inhoud is mogelijk onjuist.">
              <a:extLst>
                <a:ext uri="{FF2B5EF4-FFF2-40B4-BE49-F238E27FC236}">
                  <a16:creationId xmlns:a16="http://schemas.microsoft.com/office/drawing/2014/main" id="{EA828E5E-FD39-DBA5-1F4E-9CDC53E33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755" y="3480420"/>
              <a:ext cx="7053772" cy="3261733"/>
            </a:xfrm>
            <a:prstGeom prst="rect">
              <a:avLst/>
            </a:prstGeom>
          </p:spPr>
        </p:pic>
      </p:grp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1E9776BC-F00C-EC85-EDDE-FC37A17ECF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923838"/>
            <a:ext cx="5946706" cy="3225004"/>
          </a:xfrm>
          <a:prstGeom prst="rect">
            <a:avLst/>
          </a:prstGeom>
        </p:spPr>
      </p:pic>
      <p:sp>
        <p:nvSpPr>
          <p:cNvPr id="25" name="Text Box 6">
            <a:extLst>
              <a:ext uri="{FF2B5EF4-FFF2-40B4-BE49-F238E27FC236}">
                <a16:creationId xmlns:a16="http://schemas.microsoft.com/office/drawing/2014/main" id="{377B2C95-F2D4-2E1A-AA99-E44DD5AD9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8915" y="5076312"/>
            <a:ext cx="5674023" cy="1354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29" tIns="45715" rIns="91429" bIns="45715" anchor="t">
            <a:spAutoFit/>
          </a:bodyPr>
          <a:lstStyle>
            <a:lvl1pPr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Pct val="10000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16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Scheurvorming en grondwaterstand op elkaar gelegd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16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Aanbrengen vochtbarrière (+50 m³ water)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16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Relatie grondwaterstand en scheurvorming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16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Droogte september 2025 </a:t>
            </a:r>
            <a:r>
              <a:rPr lang="nl-NL" sz="1600" dirty="0">
                <a:solidFill>
                  <a:srgbClr val="002060"/>
                </a:solidFill>
                <a:latin typeface="Open Sans"/>
                <a:ea typeface="Calibri"/>
                <a:cs typeface="Calibri"/>
                <a:sym typeface="Wingdings" panose="05000000000000000000" pitchFamily="2" charset="2"/>
              </a:rPr>
              <a:t> + 10 m³ water</a:t>
            </a:r>
            <a:endParaRPr lang="nl-NL" sz="16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75E15F85-3621-B078-A828-0816ED428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4414" y="1174574"/>
            <a:ext cx="2429878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29" tIns="45715" rIns="91429" bIns="45715" anchor="t">
            <a:spAutoFit/>
          </a:bodyPr>
          <a:lstStyle>
            <a:lvl1pPr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Pct val="10000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  <a:hlinkClick r:id="rId7"/>
              </a:rPr>
              <a:t>www.wonenopklei.nl</a:t>
            </a: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73132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116F1-E807-1DEC-BDFB-8B69F90C7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>
            <a:extLst>
              <a:ext uri="{FF2B5EF4-FFF2-40B4-BE49-F238E27FC236}">
                <a16:creationId xmlns:a16="http://schemas.microsoft.com/office/drawing/2014/main" id="{5F5BC35C-D2A9-1E32-9BF3-4D5802818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698" y="506278"/>
            <a:ext cx="9883785" cy="707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29" tIns="45715" rIns="91429" bIns="45715" anchor="t">
            <a:spAutoFit/>
          </a:bodyPr>
          <a:lstStyle>
            <a:lvl1pPr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Pct val="10000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None/>
            </a:pPr>
            <a:r>
              <a:rPr lang="nl-NL" sz="4000" b="1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Herstel van funderingen</a:t>
            </a:r>
            <a:endParaRPr lang="nl-NL" b="1" dirty="0">
              <a:latin typeface="Open Sans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BA10748D-540A-E67D-4AA1-A7CBD4214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266" y="1714077"/>
            <a:ext cx="9640027" cy="1107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29" tIns="45715" rIns="91429" bIns="45715" anchor="t">
            <a:spAutoFit/>
          </a:bodyPr>
          <a:lstStyle>
            <a:lvl1pPr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Pct val="10000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SzTx/>
              <a:buFontTx/>
              <a:buChar char="-"/>
            </a:pPr>
            <a:endParaRPr lang="nl-NL" sz="1200" dirty="0">
              <a:latin typeface="Open Sans"/>
            </a:endParaRP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8A87A6A0-B47E-DB19-53BC-B54E10CEAC06}"/>
              </a:ext>
            </a:extLst>
          </p:cNvPr>
          <p:cNvSpPr txBox="1">
            <a:spLocks/>
          </p:cNvSpPr>
          <p:nvPr/>
        </p:nvSpPr>
        <p:spPr>
          <a:xfrm>
            <a:off x="4800600" y="6416676"/>
            <a:ext cx="7272338" cy="25082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eaLnBrk="1" hangingPunct="1">
              <a:buNone/>
            </a:pPr>
            <a:r>
              <a:rPr lang="nl-NL" altLang="nl-NL" sz="1200" dirty="0">
                <a:solidFill>
                  <a:srgbClr val="002060"/>
                </a:solidFill>
              </a:rPr>
              <a:t>KCAF-dag – 16 april 2026</a:t>
            </a:r>
          </a:p>
        </p:txBody>
      </p:sp>
      <p:pic>
        <p:nvPicPr>
          <p:cNvPr id="3" name="Afbeelding 1">
            <a:extLst>
              <a:ext uri="{FF2B5EF4-FFF2-40B4-BE49-F238E27FC236}">
                <a16:creationId xmlns:a16="http://schemas.microsoft.com/office/drawing/2014/main" id="{AF8A7891-B909-2FAA-6516-4C4C04147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049" y="6351722"/>
            <a:ext cx="368113" cy="432000"/>
          </a:xfrm>
          <a:prstGeom prst="rect">
            <a:avLst/>
          </a:prstGeom>
          <a:ln>
            <a:noFill/>
          </a:ln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D44D8B09-5250-B51E-5A8F-96A979048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266" y="1714077"/>
            <a:ext cx="9640027" cy="1107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29" tIns="45715" rIns="91429" bIns="45715" anchor="t">
            <a:spAutoFit/>
          </a:bodyPr>
          <a:lstStyle>
            <a:lvl1pPr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Pct val="10000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SzTx/>
              <a:buFontTx/>
              <a:buChar char="-"/>
            </a:pPr>
            <a:endParaRPr lang="nl-NL" sz="1200" dirty="0">
              <a:latin typeface="Open Sans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0570DABF-C4F0-427C-255E-438981042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266" y="1714077"/>
            <a:ext cx="10651966" cy="646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29" tIns="45715" rIns="91429" bIns="45715" anchor="t">
            <a:spAutoFit/>
          </a:bodyPr>
          <a:lstStyle>
            <a:lvl1pPr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Pct val="10000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(Houten) paalfundering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		</a:t>
            </a: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  <a:sym typeface="Wingdings" panose="05000000000000000000" pitchFamily="2" charset="2"/>
              </a:rPr>
              <a:t> 	Funderingsoplossing (herstel draagvermogen)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  <a:sym typeface="Wingdings" panose="05000000000000000000" pitchFamily="2" charset="2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  <a:sym typeface="Wingdings" panose="05000000000000000000" pitchFamily="2" charset="2"/>
              </a:rPr>
              <a:t>Ondiepe funderingen 		</a:t>
            </a:r>
          </a:p>
          <a:p>
            <a:pPr marL="1657350" lvl="3" indent="0" fontAlgn="base"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  <a:sym typeface="Wingdings" panose="05000000000000000000" pitchFamily="2" charset="2"/>
              </a:rPr>
              <a:t>	 	Funderingsoplossing?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  <a:sym typeface="Wingdings" panose="05000000000000000000" pitchFamily="2" charset="2"/>
              </a:rPr>
              <a:t>				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  <a:sym typeface="Wingdings" panose="05000000000000000000" pitchFamily="2" charset="2"/>
              </a:rPr>
              <a:t>			Cultuurtechnische oplossing (bodem en bodemvocht)?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  <a:sym typeface="Wingdings" panose="05000000000000000000" pitchFamily="2" charset="2"/>
              </a:rPr>
              <a:t>	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  <a:sym typeface="Wingdings" panose="05000000000000000000" pitchFamily="2" charset="2"/>
              </a:rPr>
              <a:t>			beheer en verdeling (grond)water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  <a:sym typeface="Wingdings" panose="05000000000000000000" pitchFamily="2" charset="2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  <a:sym typeface="Wingdings" panose="05000000000000000000" pitchFamily="2" charset="2"/>
              </a:rPr>
              <a:t>Ondiepe funderingen </a:t>
            </a:r>
            <a:r>
              <a:rPr lang="nl-NL" sz="1800" u="sng" dirty="0">
                <a:solidFill>
                  <a:srgbClr val="002060"/>
                </a:solidFill>
                <a:latin typeface="Open Sans"/>
                <a:ea typeface="Calibri"/>
                <a:cs typeface="Calibri"/>
                <a:sym typeface="Wingdings" panose="05000000000000000000" pitchFamily="2" charset="2"/>
              </a:rPr>
              <a:t>op wijkniveau</a:t>
            </a: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  <a:sym typeface="Wingdings" panose="05000000000000000000" pitchFamily="2" charset="2"/>
              </a:rPr>
              <a:t>		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  <a:sym typeface="Wingdings" panose="05000000000000000000" pitchFamily="2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  <a:sym typeface="Wingdings" panose="05000000000000000000" pitchFamily="2" charset="2"/>
              </a:rPr>
              <a:t>			openbare ruimte vraag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  <a:sym typeface="Wingdings" panose="05000000000000000000" pitchFamily="2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  <a:sym typeface="Wingdings" panose="05000000000000000000" pitchFamily="2" charset="2"/>
              </a:rPr>
              <a:t>		 	stadsvernieuwing (i.c.m. pandzakking)</a:t>
            </a: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9AF08219-284D-D1D1-7B53-6EC4EA5CD853}"/>
              </a:ext>
            </a:extLst>
          </p:cNvPr>
          <p:cNvGrpSpPr>
            <a:grpSpLocks noChangeAspect="1"/>
          </p:cNvGrpSpPr>
          <p:nvPr/>
        </p:nvGrpSpPr>
        <p:grpSpPr>
          <a:xfrm>
            <a:off x="8198770" y="4237703"/>
            <a:ext cx="3874167" cy="2546018"/>
            <a:chOff x="6774426" y="2968057"/>
            <a:chExt cx="4729316" cy="3552242"/>
          </a:xfrm>
        </p:grpSpPr>
        <p:pic>
          <p:nvPicPr>
            <p:cNvPr id="1028" name="Picture 4" descr="Hamer En Spijkers Op Een Houten Tafel Royalty-Vrije Foto, Plaatjes, Beelden  en Stock Fotografie. Image 119395805">
              <a:extLst>
                <a:ext uri="{FF2B5EF4-FFF2-40B4-BE49-F238E27FC236}">
                  <a16:creationId xmlns:a16="http://schemas.microsoft.com/office/drawing/2014/main" id="{B183B9D9-4498-7890-3D53-D73582E0D0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4426" y="2968057"/>
              <a:ext cx="4729316" cy="3552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4A09990F-9560-C688-3C9C-88DEE47BF4DE}"/>
                </a:ext>
              </a:extLst>
            </p:cNvPr>
            <p:cNvSpPr txBox="1"/>
            <p:nvPr/>
          </p:nvSpPr>
          <p:spPr>
            <a:xfrm>
              <a:off x="6862917" y="3096605"/>
              <a:ext cx="4532670" cy="12452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“Als je enige gereedschap een hamer is, </a:t>
              </a: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nl-NL" sz="14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Ziet elk probleem eruit als een spijker. “</a:t>
              </a: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nl-NL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nl-NL" sz="1200" b="1" i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Abraham Maslow, 1908 - 1970</a:t>
              </a:r>
              <a:endParaRPr kumimoji="0" lang="nl-NL" sz="12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190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59176-7BBA-A3D0-4CCC-8DA14616E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A0A92545-8C2F-A4B2-52D6-F8107F115B9D}"/>
              </a:ext>
            </a:extLst>
          </p:cNvPr>
          <p:cNvSpPr txBox="1"/>
          <p:nvPr/>
        </p:nvSpPr>
        <p:spPr>
          <a:xfrm>
            <a:off x="969963" y="505191"/>
            <a:ext cx="8991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Van stroken fundering naar licht betonnen plaatfundering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A0713A8-4A48-C0E9-1804-1E1C6EA79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047"/>
          <a:stretch>
            <a:fillRect/>
          </a:stretch>
        </p:blipFill>
        <p:spPr>
          <a:xfrm>
            <a:off x="1076325" y="2657475"/>
            <a:ext cx="7810878" cy="2282531"/>
          </a:xfrm>
          <a:prstGeom prst="rect">
            <a:avLst/>
          </a:prstGeom>
        </p:spPr>
      </p:pic>
      <p:sp>
        <p:nvSpPr>
          <p:cNvPr id="2" name="Ondertitel 2">
            <a:extLst>
              <a:ext uri="{FF2B5EF4-FFF2-40B4-BE49-F238E27FC236}">
                <a16:creationId xmlns:a16="http://schemas.microsoft.com/office/drawing/2014/main" id="{8A0D02A0-36A0-25B5-D7D6-E94A0D94B034}"/>
              </a:ext>
            </a:extLst>
          </p:cNvPr>
          <p:cNvSpPr txBox="1">
            <a:spLocks/>
          </p:cNvSpPr>
          <p:nvPr/>
        </p:nvSpPr>
        <p:spPr>
          <a:xfrm>
            <a:off x="4800600" y="6416676"/>
            <a:ext cx="7272338" cy="25082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eaLnBrk="1" hangingPunct="1">
              <a:buNone/>
            </a:pPr>
            <a:r>
              <a:rPr lang="nl-NL" altLang="nl-NL" sz="1200" dirty="0">
                <a:solidFill>
                  <a:srgbClr val="002060"/>
                </a:solidFill>
              </a:rPr>
              <a:t>KCAF-dag – 16 april 2026</a:t>
            </a:r>
          </a:p>
        </p:txBody>
      </p:sp>
      <p:pic>
        <p:nvPicPr>
          <p:cNvPr id="3" name="Afbeelding 1">
            <a:extLst>
              <a:ext uri="{FF2B5EF4-FFF2-40B4-BE49-F238E27FC236}">
                <a16:creationId xmlns:a16="http://schemas.microsoft.com/office/drawing/2014/main" id="{65CB32DB-09FE-AE84-7B37-BAED428F8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049" y="6351722"/>
            <a:ext cx="368113" cy="432000"/>
          </a:xfrm>
          <a:prstGeom prst="rect">
            <a:avLst/>
          </a:prstGeom>
          <a:ln>
            <a:noFill/>
          </a:ln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20FB50F5-0DE8-FB56-4144-3CC471761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3771" y="2795863"/>
            <a:ext cx="3938229" cy="3151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29" tIns="45715" rIns="91429" bIns="45715" anchor="t">
            <a:spAutoFit/>
          </a:bodyPr>
          <a:lstStyle>
            <a:lvl1pPr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Pct val="10000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spcAft>
                <a:spcPct val="0"/>
              </a:spcAft>
              <a:buNone/>
            </a:pPr>
            <a:r>
              <a:rPr lang="nl-NL" sz="1400" b="1" dirty="0">
                <a:solidFill>
                  <a:srgbClr val="002060"/>
                </a:solidFill>
                <a:latin typeface="Open Sans"/>
                <a:ea typeface="Calibri"/>
                <a:cs typeface="Arial"/>
              </a:rPr>
              <a:t>Voordelen:</a:t>
            </a:r>
            <a:endParaRPr lang="en-US" sz="1400" b="1" dirty="0">
              <a:solidFill>
                <a:srgbClr val="002060"/>
              </a:solidFill>
              <a:latin typeface="Open Sans"/>
              <a:ea typeface="Calibri"/>
              <a:cs typeface="Arial"/>
            </a:endParaRPr>
          </a:p>
          <a:p>
            <a:pPr marL="285750" indent="-285750">
              <a:spcBef>
                <a:spcPct val="20000"/>
              </a:spcBef>
              <a:spcAft>
                <a:spcPct val="0"/>
              </a:spcAft>
              <a:buFont typeface="Open Sans" panose="020B0606030504020204" pitchFamily="34" charset="0"/>
              <a:buChar char="»"/>
            </a:pPr>
            <a:r>
              <a:rPr lang="nl-NL" sz="1400" dirty="0">
                <a:solidFill>
                  <a:srgbClr val="002060"/>
                </a:solidFill>
                <a:latin typeface="Open Sans"/>
                <a:ea typeface="Calibri"/>
                <a:cs typeface="Arial"/>
              </a:rPr>
              <a:t>Isolatiewaarde</a:t>
            </a:r>
          </a:p>
          <a:p>
            <a:pPr marL="285750" indent="-285750">
              <a:spcBef>
                <a:spcPct val="20000"/>
              </a:spcBef>
              <a:spcAft>
                <a:spcPct val="0"/>
              </a:spcAft>
              <a:buFont typeface="Open Sans" panose="020B0606030504020204" pitchFamily="34" charset="0"/>
              <a:buChar char="»"/>
            </a:pPr>
            <a:r>
              <a:rPr lang="nl-NL" sz="1400" dirty="0">
                <a:solidFill>
                  <a:srgbClr val="002060"/>
                </a:solidFill>
                <a:latin typeface="Open Sans"/>
                <a:ea typeface="Calibri"/>
                <a:cs typeface="Arial"/>
              </a:rPr>
              <a:t>Schuimbeton kent geen wateropname</a:t>
            </a:r>
          </a:p>
          <a:p>
            <a:pPr marL="285750" indent="-285750">
              <a:spcBef>
                <a:spcPct val="20000"/>
              </a:spcBef>
              <a:spcAft>
                <a:spcPct val="0"/>
              </a:spcAft>
              <a:buFont typeface="Open Sans" panose="020B0606030504020204" pitchFamily="34" charset="0"/>
              <a:buChar char="»"/>
            </a:pPr>
            <a:r>
              <a:rPr lang="nl-NL" sz="1400" dirty="0">
                <a:solidFill>
                  <a:srgbClr val="002060"/>
                </a:solidFill>
                <a:latin typeface="Open Sans"/>
                <a:ea typeface="Calibri"/>
                <a:cs typeface="Arial"/>
              </a:rPr>
              <a:t>Vocht en stank vanuit de kruipruimte wordt voorkomen</a:t>
            </a:r>
          </a:p>
          <a:p>
            <a:pPr marL="285750" indent="-285750">
              <a:spcBef>
                <a:spcPct val="20000"/>
              </a:spcBef>
              <a:spcAft>
                <a:spcPct val="0"/>
              </a:spcAft>
              <a:buFont typeface="Open Sans" panose="020B0606030504020204" pitchFamily="34" charset="0"/>
              <a:buChar char="»"/>
            </a:pPr>
            <a:endParaRPr lang="nl-NL" sz="1400" dirty="0">
              <a:solidFill>
                <a:srgbClr val="002060"/>
              </a:solidFill>
              <a:latin typeface="Open Sans"/>
              <a:ea typeface="Calibri"/>
            </a:endParaRPr>
          </a:p>
          <a:p>
            <a:pPr>
              <a:spcBef>
                <a:spcPct val="20000"/>
              </a:spcBef>
              <a:spcAft>
                <a:spcPct val="0"/>
              </a:spcAft>
              <a:buNone/>
            </a:pPr>
            <a:r>
              <a:rPr lang="nl-NL" sz="1400" b="1" dirty="0">
                <a:solidFill>
                  <a:srgbClr val="002060"/>
                </a:solidFill>
                <a:latin typeface="Open Sans"/>
                <a:ea typeface="Calibri"/>
                <a:cs typeface="Arial"/>
              </a:rPr>
              <a:t>Nadelen:</a:t>
            </a:r>
            <a:endParaRPr lang="en-US" sz="1400" b="1" dirty="0">
              <a:solidFill>
                <a:srgbClr val="002060"/>
              </a:solidFill>
              <a:latin typeface="Open Sans"/>
              <a:ea typeface="Calibri"/>
              <a:cs typeface="Arial"/>
            </a:endParaRPr>
          </a:p>
          <a:p>
            <a:pPr marL="285750" indent="-285750">
              <a:spcBef>
                <a:spcPct val="20000"/>
              </a:spcBef>
              <a:spcAft>
                <a:spcPct val="0"/>
              </a:spcAft>
              <a:buFont typeface="Open Sans" panose="020B0606030504020204" pitchFamily="34" charset="0"/>
              <a:buChar char="»"/>
            </a:pPr>
            <a:r>
              <a:rPr lang="nl-NL" sz="1400" dirty="0">
                <a:solidFill>
                  <a:srgbClr val="002060"/>
                </a:solidFill>
                <a:latin typeface="Open Sans"/>
                <a:ea typeface="Calibri"/>
                <a:cs typeface="Arial"/>
              </a:rPr>
              <a:t>Flexibiliteit voor aanpassingen van</a:t>
            </a:r>
          </a:p>
          <a:p>
            <a:pPr>
              <a:spcBef>
                <a:spcPct val="20000"/>
              </a:spcBef>
              <a:spcAft>
                <a:spcPct val="0"/>
              </a:spcAft>
              <a:buNone/>
            </a:pPr>
            <a:r>
              <a:rPr lang="nl-NL" sz="1400" dirty="0">
                <a:solidFill>
                  <a:srgbClr val="002060"/>
                </a:solidFill>
                <a:latin typeface="Open Sans"/>
                <a:ea typeface="Calibri"/>
                <a:cs typeface="Arial"/>
              </a:rPr>
              <a:t>      kabels en leidingen is beperkt</a:t>
            </a:r>
          </a:p>
          <a:p>
            <a:pPr marL="285750" indent="-285750">
              <a:spcBef>
                <a:spcPct val="20000"/>
              </a:spcBef>
              <a:spcAft>
                <a:spcPct val="0"/>
              </a:spcAft>
              <a:buFont typeface="Open Sans" panose="020B0606030504020204" pitchFamily="34" charset="0"/>
              <a:buChar char="»"/>
            </a:pPr>
            <a:r>
              <a:rPr lang="nl-NL" sz="1400" dirty="0">
                <a:solidFill>
                  <a:srgbClr val="002060"/>
                </a:solidFill>
                <a:latin typeface="Open Sans"/>
                <a:ea typeface="Calibri"/>
                <a:cs typeface="Arial"/>
              </a:rPr>
              <a:t>Zetting kan niet gestopt of</a:t>
            </a:r>
          </a:p>
          <a:p>
            <a:pPr>
              <a:spcBef>
                <a:spcPct val="20000"/>
              </a:spcBef>
              <a:spcAft>
                <a:spcPct val="0"/>
              </a:spcAft>
              <a:buNone/>
            </a:pPr>
            <a:r>
              <a:rPr lang="nl-NL" sz="1400" dirty="0">
                <a:solidFill>
                  <a:srgbClr val="002060"/>
                </a:solidFill>
                <a:latin typeface="Open Sans"/>
                <a:ea typeface="Calibri"/>
                <a:cs typeface="Arial"/>
              </a:rPr>
              <a:t>      gecorrigeerd worden</a:t>
            </a:r>
          </a:p>
          <a:p>
            <a:pPr marL="285750" indent="-285750">
              <a:spcBef>
                <a:spcPct val="20000"/>
              </a:spcBef>
              <a:spcAft>
                <a:spcPct val="0"/>
              </a:spcAft>
              <a:buFont typeface="Open Sans" panose="020B0606030504020204" pitchFamily="34" charset="0"/>
              <a:buChar char="»"/>
            </a:pPr>
            <a:endParaRPr lang="nl-NL" sz="1400" dirty="0">
              <a:solidFill>
                <a:srgbClr val="002060"/>
              </a:solidFill>
              <a:latin typeface="Open Sans"/>
              <a:ea typeface="Calibri"/>
              <a:cs typeface="Arial"/>
            </a:endParaRP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5A878C46-8BC0-828A-BB95-52AF57936C97}"/>
              </a:ext>
            </a:extLst>
          </p:cNvPr>
          <p:cNvSpPr txBox="1">
            <a:spLocks/>
          </p:cNvSpPr>
          <p:nvPr/>
        </p:nvSpPr>
        <p:spPr>
          <a:xfrm>
            <a:off x="1307525" y="4850006"/>
            <a:ext cx="2337619" cy="1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100" i="1" dirty="0"/>
              <a:t>Afbeelding: Urban Base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1600" dirty="0"/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50996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5196BF0C-4A58-4B06-9FC2-EB7B8323CAE7}"/>
              </a:ext>
            </a:extLst>
          </p:cNvPr>
          <p:cNvSpPr txBox="1"/>
          <p:nvPr/>
        </p:nvSpPr>
        <p:spPr>
          <a:xfrm>
            <a:off x="969963" y="505191"/>
            <a:ext cx="899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Fundatiestabilisering met injectie</a:t>
            </a: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4068B553-6333-CCB0-80C6-A70D5F6B92A8}"/>
              </a:ext>
            </a:extLst>
          </p:cNvPr>
          <p:cNvSpPr txBox="1">
            <a:spLocks/>
          </p:cNvSpPr>
          <p:nvPr/>
        </p:nvSpPr>
        <p:spPr>
          <a:xfrm>
            <a:off x="4800600" y="6416676"/>
            <a:ext cx="7272338" cy="25082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eaLnBrk="1" hangingPunct="1">
              <a:buNone/>
            </a:pPr>
            <a:r>
              <a:rPr lang="nl-NL" altLang="nl-NL" sz="1200" dirty="0">
                <a:solidFill>
                  <a:srgbClr val="002060"/>
                </a:solidFill>
              </a:rPr>
              <a:t>KCAF-dag – 16 april 2026</a:t>
            </a:r>
          </a:p>
        </p:txBody>
      </p:sp>
      <p:pic>
        <p:nvPicPr>
          <p:cNvPr id="3" name="Afbeelding 1">
            <a:extLst>
              <a:ext uri="{FF2B5EF4-FFF2-40B4-BE49-F238E27FC236}">
                <a16:creationId xmlns:a16="http://schemas.microsoft.com/office/drawing/2014/main" id="{60DDF399-0B20-9666-50B4-7B1554780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049" y="6351722"/>
            <a:ext cx="368113" cy="432000"/>
          </a:xfrm>
          <a:prstGeom prst="rect">
            <a:avLst/>
          </a:prstGeom>
          <a:ln>
            <a:noFill/>
          </a:ln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98CB407F-B5E6-0A52-6B1E-D8B8E0465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266" y="1714077"/>
            <a:ext cx="9640027" cy="64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29" tIns="45715" rIns="91429" bIns="45715" anchor="t">
            <a:spAutoFit/>
          </a:bodyPr>
          <a:lstStyle>
            <a:lvl1pPr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Pct val="10000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Injectie met expansiehars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Injectie met waterglas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FB52ACA-7746-A7E2-4705-66D6A91DC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641" y="2303215"/>
            <a:ext cx="4111684" cy="3307770"/>
          </a:xfrm>
          <a:prstGeom prst="rect">
            <a:avLst/>
          </a:prstGeom>
        </p:spPr>
      </p:pic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4C287676-F806-2F26-3F5E-8A07C55B74AE}"/>
              </a:ext>
            </a:extLst>
          </p:cNvPr>
          <p:cNvSpPr txBox="1">
            <a:spLocks/>
          </p:cNvSpPr>
          <p:nvPr/>
        </p:nvSpPr>
        <p:spPr>
          <a:xfrm>
            <a:off x="4203641" y="5792981"/>
            <a:ext cx="2940109" cy="2508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100" i="1" dirty="0"/>
              <a:t>Afbeelding: Handboek Funderingsherstel</a:t>
            </a:r>
            <a:endParaRPr lang="nl-NL" sz="1600" dirty="0"/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E24708A1-BE0A-7AA4-72F2-F4162DB59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3771" y="1910038"/>
            <a:ext cx="3938229" cy="4487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29" tIns="45715" rIns="91429" bIns="45715" anchor="t">
            <a:spAutoFit/>
          </a:bodyPr>
          <a:lstStyle>
            <a:lvl1pPr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Pct val="10000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spcAft>
                <a:spcPct val="0"/>
              </a:spcAft>
              <a:buNone/>
            </a:pPr>
            <a:r>
              <a:rPr lang="nl-NL" sz="1400" b="1" dirty="0">
                <a:solidFill>
                  <a:srgbClr val="002060"/>
                </a:solidFill>
                <a:latin typeface="Open Sans"/>
                <a:ea typeface="Calibri"/>
                <a:cs typeface="Arial"/>
              </a:rPr>
              <a:t>Voordelen:</a:t>
            </a:r>
            <a:endParaRPr lang="en-US" sz="1400" b="1" dirty="0">
              <a:solidFill>
                <a:srgbClr val="002060"/>
              </a:solidFill>
              <a:latin typeface="Open Sans"/>
              <a:ea typeface="Calibri"/>
              <a:cs typeface="Arial"/>
            </a:endParaRPr>
          </a:p>
          <a:p>
            <a:pPr marL="285750" indent="-285750">
              <a:spcBef>
                <a:spcPct val="20000"/>
              </a:spcBef>
              <a:spcAft>
                <a:spcPct val="0"/>
              </a:spcAft>
              <a:buFont typeface="Open Sans" panose="020B0606030504020204" pitchFamily="34" charset="0"/>
              <a:buChar char="»"/>
            </a:pPr>
            <a:r>
              <a:rPr lang="nl-NL" sz="1400" dirty="0">
                <a:solidFill>
                  <a:srgbClr val="002060"/>
                </a:solidFill>
                <a:latin typeface="Open Sans"/>
                <a:ea typeface="Calibri"/>
                <a:cs typeface="Arial"/>
              </a:rPr>
              <a:t>Beperkte werkruimte geen probleem</a:t>
            </a:r>
          </a:p>
          <a:p>
            <a:pPr marL="285750" indent="-285750">
              <a:spcBef>
                <a:spcPct val="20000"/>
              </a:spcBef>
              <a:spcAft>
                <a:spcPct val="0"/>
              </a:spcAft>
              <a:buFont typeface="Open Sans" panose="020B0606030504020204" pitchFamily="34" charset="0"/>
              <a:buChar char="»"/>
            </a:pPr>
            <a:r>
              <a:rPr lang="nl-NL" sz="1400" dirty="0">
                <a:solidFill>
                  <a:srgbClr val="002060"/>
                </a:solidFill>
                <a:latin typeface="Open Sans"/>
                <a:ea typeface="Calibri"/>
                <a:cs typeface="Arial"/>
              </a:rPr>
              <a:t>Relatief korte ingreep</a:t>
            </a:r>
          </a:p>
          <a:p>
            <a:pPr marL="285750" indent="-285750">
              <a:spcBef>
                <a:spcPct val="20000"/>
              </a:spcBef>
              <a:spcAft>
                <a:spcPct val="0"/>
              </a:spcAft>
              <a:buFont typeface="Open Sans" panose="020B0606030504020204" pitchFamily="34" charset="0"/>
              <a:buChar char="»"/>
            </a:pPr>
            <a:r>
              <a:rPr lang="nl-NL" sz="1400" dirty="0">
                <a:solidFill>
                  <a:srgbClr val="002060"/>
                </a:solidFill>
                <a:latin typeface="Open Sans"/>
                <a:ea typeface="Calibri"/>
                <a:cs typeface="Arial"/>
              </a:rPr>
              <a:t>Pand kan in gebruik blijven</a:t>
            </a:r>
          </a:p>
          <a:p>
            <a:pPr marL="285750" indent="-285750">
              <a:spcBef>
                <a:spcPct val="20000"/>
              </a:spcBef>
              <a:spcAft>
                <a:spcPct val="0"/>
              </a:spcAft>
              <a:buFont typeface="Open Sans" panose="020B0606030504020204" pitchFamily="34" charset="0"/>
              <a:buChar char="»"/>
            </a:pPr>
            <a:r>
              <a:rPr lang="nl-NL" sz="1400" dirty="0">
                <a:solidFill>
                  <a:srgbClr val="002060"/>
                </a:solidFill>
                <a:latin typeface="Open Sans"/>
                <a:ea typeface="Calibri"/>
                <a:cs typeface="Arial"/>
              </a:rPr>
              <a:t>Zetting kan zelfs deels gecorrigeerd worden</a:t>
            </a:r>
          </a:p>
          <a:p>
            <a:pPr marL="285750" indent="-285750">
              <a:spcBef>
                <a:spcPct val="20000"/>
              </a:spcBef>
              <a:spcAft>
                <a:spcPct val="0"/>
              </a:spcAft>
              <a:buFont typeface="Open Sans" panose="020B0606030504020204" pitchFamily="34" charset="0"/>
              <a:buChar char="»"/>
            </a:pPr>
            <a:endParaRPr lang="nl-NL" sz="1400" dirty="0">
              <a:solidFill>
                <a:srgbClr val="002060"/>
              </a:solidFill>
              <a:latin typeface="Open Sans"/>
              <a:ea typeface="Calibri"/>
            </a:endParaRPr>
          </a:p>
          <a:p>
            <a:pPr>
              <a:spcBef>
                <a:spcPct val="20000"/>
              </a:spcBef>
              <a:spcAft>
                <a:spcPct val="0"/>
              </a:spcAft>
              <a:buNone/>
            </a:pPr>
            <a:r>
              <a:rPr lang="nl-NL" sz="1400" b="1" dirty="0">
                <a:solidFill>
                  <a:srgbClr val="002060"/>
                </a:solidFill>
                <a:latin typeface="Open Sans"/>
                <a:ea typeface="Calibri"/>
                <a:cs typeface="Arial"/>
              </a:rPr>
              <a:t>Nadelen:</a:t>
            </a:r>
            <a:endParaRPr lang="en-US" sz="1400" b="1" dirty="0">
              <a:solidFill>
                <a:srgbClr val="002060"/>
              </a:solidFill>
              <a:latin typeface="Open Sans"/>
              <a:ea typeface="Calibri"/>
              <a:cs typeface="Arial"/>
            </a:endParaRPr>
          </a:p>
          <a:p>
            <a:pPr marL="285750" indent="-285750">
              <a:spcBef>
                <a:spcPct val="20000"/>
              </a:spcBef>
              <a:spcAft>
                <a:spcPct val="0"/>
              </a:spcAft>
              <a:buFont typeface="Open Sans" panose="020B0606030504020204" pitchFamily="34" charset="0"/>
              <a:buChar char="»"/>
            </a:pPr>
            <a:r>
              <a:rPr lang="nl-NL" sz="1400" dirty="0">
                <a:solidFill>
                  <a:srgbClr val="002060"/>
                </a:solidFill>
                <a:latin typeface="Open Sans"/>
                <a:ea typeface="Calibri"/>
                <a:cs typeface="Arial"/>
              </a:rPr>
              <a:t>Minder goed bruikbaar bij bepaalde types bodemsoorten</a:t>
            </a:r>
          </a:p>
          <a:p>
            <a:pPr marL="285750" indent="-285750">
              <a:spcBef>
                <a:spcPct val="20000"/>
              </a:spcBef>
              <a:spcAft>
                <a:spcPct val="0"/>
              </a:spcAft>
              <a:buFont typeface="Open Sans" panose="020B0606030504020204" pitchFamily="34" charset="0"/>
              <a:buChar char="»"/>
            </a:pPr>
            <a:r>
              <a:rPr lang="nl-NL" sz="1400" dirty="0">
                <a:solidFill>
                  <a:srgbClr val="002060"/>
                </a:solidFill>
                <a:latin typeface="Open Sans"/>
                <a:ea typeface="Calibri"/>
                <a:cs typeface="Arial"/>
              </a:rPr>
              <a:t>Hoeveelheid benodigd materiaal meestal onbekend</a:t>
            </a:r>
          </a:p>
          <a:p>
            <a:pPr marL="285750" indent="-285750">
              <a:spcBef>
                <a:spcPct val="20000"/>
              </a:spcBef>
              <a:spcAft>
                <a:spcPct val="0"/>
              </a:spcAft>
              <a:buFont typeface="Open Sans" panose="020B0606030504020204" pitchFamily="34" charset="0"/>
              <a:buChar char="»"/>
            </a:pPr>
            <a:r>
              <a:rPr lang="nl-NL" sz="1400" dirty="0">
                <a:solidFill>
                  <a:srgbClr val="002060"/>
                </a:solidFill>
                <a:latin typeface="Open Sans"/>
                <a:ea typeface="Calibri"/>
                <a:cs typeface="Arial"/>
              </a:rPr>
              <a:t>Kans op terugkerende zetting</a:t>
            </a:r>
          </a:p>
          <a:p>
            <a:pPr marL="285750" indent="-285750">
              <a:spcBef>
                <a:spcPct val="20000"/>
              </a:spcBef>
              <a:spcAft>
                <a:spcPct val="0"/>
              </a:spcAft>
              <a:buFont typeface="Open Sans" panose="020B0606030504020204" pitchFamily="34" charset="0"/>
              <a:buChar char="»"/>
            </a:pPr>
            <a:r>
              <a:rPr lang="nl-NL" sz="1400" dirty="0">
                <a:solidFill>
                  <a:srgbClr val="002060"/>
                </a:solidFill>
                <a:latin typeface="Open Sans"/>
                <a:ea typeface="Calibri"/>
                <a:cs typeface="Arial"/>
              </a:rPr>
              <a:t>Waterglas enkel toepasbaar in zandige ondergrond met weinig grondwaterstroom</a:t>
            </a:r>
          </a:p>
          <a:p>
            <a:pPr marL="285750" indent="-285750">
              <a:spcBef>
                <a:spcPct val="20000"/>
              </a:spcBef>
              <a:spcAft>
                <a:spcPct val="0"/>
              </a:spcAft>
              <a:buFont typeface="Open Sans" panose="020B0606030504020204" pitchFamily="34" charset="0"/>
              <a:buChar char="»"/>
            </a:pPr>
            <a:r>
              <a:rPr lang="nl-NL" sz="1400" dirty="0">
                <a:solidFill>
                  <a:srgbClr val="002060"/>
                </a:solidFill>
                <a:latin typeface="Open Sans"/>
                <a:ea typeface="Calibri"/>
                <a:cs typeface="Arial"/>
              </a:rPr>
              <a:t>Kapotte fundering is niet hersteld</a:t>
            </a:r>
          </a:p>
          <a:p>
            <a:pPr>
              <a:spcBef>
                <a:spcPct val="20000"/>
              </a:spcBef>
              <a:spcAft>
                <a:spcPct val="0"/>
              </a:spcAft>
              <a:buNone/>
            </a:pPr>
            <a:r>
              <a:rPr lang="nl-NL" sz="1400" dirty="0">
                <a:solidFill>
                  <a:srgbClr val="002060"/>
                </a:solidFill>
                <a:latin typeface="Open Sans"/>
                <a:ea typeface="Calibri"/>
                <a:cs typeface="Arial"/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1724143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DC19C-B702-56F7-1182-31421C61C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15C61145-EEBE-8CD8-2AA5-177990BE09C0}"/>
              </a:ext>
            </a:extLst>
          </p:cNvPr>
          <p:cNvSpPr txBox="1"/>
          <p:nvPr/>
        </p:nvSpPr>
        <p:spPr>
          <a:xfrm>
            <a:off x="969963" y="505191"/>
            <a:ext cx="899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Paalfundering types</a:t>
            </a: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DEE2ADBF-C58C-9A93-4F2C-36BE25F8B578}"/>
              </a:ext>
            </a:extLst>
          </p:cNvPr>
          <p:cNvSpPr txBox="1">
            <a:spLocks/>
          </p:cNvSpPr>
          <p:nvPr/>
        </p:nvSpPr>
        <p:spPr>
          <a:xfrm>
            <a:off x="4800600" y="6416676"/>
            <a:ext cx="7272338" cy="25082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eaLnBrk="1" hangingPunct="1">
              <a:buNone/>
            </a:pPr>
            <a:r>
              <a:rPr lang="nl-NL" altLang="nl-NL" sz="1200" dirty="0">
                <a:solidFill>
                  <a:srgbClr val="002060"/>
                </a:solidFill>
              </a:rPr>
              <a:t>KCAF-dag – 16 april 2026</a:t>
            </a:r>
          </a:p>
        </p:txBody>
      </p:sp>
      <p:pic>
        <p:nvPicPr>
          <p:cNvPr id="3" name="Afbeelding 1">
            <a:extLst>
              <a:ext uri="{FF2B5EF4-FFF2-40B4-BE49-F238E27FC236}">
                <a16:creationId xmlns:a16="http://schemas.microsoft.com/office/drawing/2014/main" id="{35EA5E80-1121-9043-65F3-6F2E161D8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049" y="6351722"/>
            <a:ext cx="368113" cy="432000"/>
          </a:xfrm>
          <a:prstGeom prst="rect">
            <a:avLst/>
          </a:prstGeom>
          <a:ln>
            <a:noFill/>
          </a:ln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34CB2268-909F-BDAD-3EAC-612047793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266" y="1714077"/>
            <a:ext cx="9640027" cy="2031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29" tIns="45715" rIns="91429" bIns="45715" anchor="t">
            <a:spAutoFit/>
          </a:bodyPr>
          <a:lstStyle>
            <a:lvl1pPr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Pct val="10000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  <a:buFont typeface="Open Sans" panose="020B0606030504020204" pitchFamily="34" charset="0"/>
              <a:buChar char="»"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Stalen buispalen</a:t>
            </a: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Inwendig geheid (</a:t>
            </a:r>
            <a:r>
              <a:rPr lang="nl-NL" sz="1800" dirty="0" err="1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trillingsarm</a:t>
            </a: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)</a:t>
            </a: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Hydraulisch geperst met woning als contragewicht (</a:t>
            </a:r>
            <a:r>
              <a:rPr lang="nl-NL" sz="1800" dirty="0" err="1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trillingsloos</a:t>
            </a: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)</a:t>
            </a:r>
          </a:p>
          <a:p>
            <a:pPr marL="1028700" lvl="1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Aangebracht in nissen van dragende muren (</a:t>
            </a:r>
            <a:r>
              <a:rPr lang="nl-NL" sz="1800" dirty="0" err="1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trillingsloos</a:t>
            </a: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Schroefinjectiepalen (</a:t>
            </a:r>
            <a:r>
              <a:rPr lang="nl-NL" sz="1800" dirty="0" err="1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trillingsloos</a:t>
            </a: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1800" dirty="0" err="1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Casing</a:t>
            </a: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 Draaipalen (</a:t>
            </a:r>
            <a:r>
              <a:rPr lang="nl-NL" sz="1800" dirty="0" err="1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trillingsloos</a:t>
            </a: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Micropalen (</a:t>
            </a:r>
            <a:r>
              <a:rPr lang="nl-NL" sz="1800" dirty="0" err="1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trillingsloos</a:t>
            </a: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)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42F2291-B3E9-56F8-0908-446B592DF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688" y="3745392"/>
            <a:ext cx="4429124" cy="2424752"/>
          </a:xfrm>
          <a:prstGeom prst="rect">
            <a:avLst/>
          </a:prstGeom>
        </p:spPr>
      </p:pic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7EB0C457-8CE0-B540-C259-81CBB0A458C5}"/>
              </a:ext>
            </a:extLst>
          </p:cNvPr>
          <p:cNvSpPr txBox="1">
            <a:spLocks/>
          </p:cNvSpPr>
          <p:nvPr/>
        </p:nvSpPr>
        <p:spPr>
          <a:xfrm>
            <a:off x="1055688" y="6297914"/>
            <a:ext cx="1162051" cy="23752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100" i="1" dirty="0"/>
              <a:t>Afbeelding: KCAF</a:t>
            </a:r>
            <a:endParaRPr lang="nl-NL" dirty="0"/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5FA115A9-1234-4604-19B4-92C4A6D70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3505" y="3017140"/>
            <a:ext cx="3938229" cy="3151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29" tIns="45715" rIns="91429" bIns="45715" anchor="t">
            <a:spAutoFit/>
          </a:bodyPr>
          <a:lstStyle>
            <a:lvl1pPr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Pct val="10000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spcAft>
                <a:spcPct val="0"/>
              </a:spcAft>
              <a:buNone/>
            </a:pPr>
            <a:r>
              <a:rPr lang="nl-NL" sz="1400" b="1" dirty="0">
                <a:solidFill>
                  <a:srgbClr val="002060"/>
                </a:solidFill>
                <a:latin typeface="Open Sans"/>
                <a:ea typeface="Calibri"/>
                <a:cs typeface="Arial"/>
              </a:rPr>
              <a:t>Voordelen:</a:t>
            </a:r>
            <a:endParaRPr lang="en-US" sz="1400" b="1" dirty="0">
              <a:solidFill>
                <a:srgbClr val="002060"/>
              </a:solidFill>
              <a:latin typeface="Open Sans"/>
              <a:ea typeface="Calibri"/>
              <a:cs typeface="Arial"/>
            </a:endParaRPr>
          </a:p>
          <a:p>
            <a:pPr marL="285750" indent="-285750">
              <a:spcBef>
                <a:spcPct val="20000"/>
              </a:spcBef>
              <a:spcAft>
                <a:spcPct val="0"/>
              </a:spcAft>
              <a:buFont typeface="Open Sans" panose="020B0606030504020204" pitchFamily="34" charset="0"/>
              <a:buChar char="»"/>
            </a:pPr>
            <a:r>
              <a:rPr lang="nl-NL" sz="1400" dirty="0">
                <a:solidFill>
                  <a:srgbClr val="002060"/>
                </a:solidFill>
                <a:latin typeface="Open Sans"/>
                <a:ea typeface="Calibri"/>
                <a:cs typeface="Arial"/>
              </a:rPr>
              <a:t>Voegt draagvermogen toe aan de fundering</a:t>
            </a:r>
          </a:p>
          <a:p>
            <a:pPr marL="285750" indent="-285750">
              <a:spcBef>
                <a:spcPct val="20000"/>
              </a:spcBef>
              <a:spcAft>
                <a:spcPct val="0"/>
              </a:spcAft>
              <a:buFont typeface="Open Sans" panose="020B0606030504020204" pitchFamily="34" charset="0"/>
              <a:buChar char="»"/>
            </a:pPr>
            <a:r>
              <a:rPr lang="nl-NL" sz="1400" dirty="0">
                <a:solidFill>
                  <a:srgbClr val="002060"/>
                </a:solidFill>
                <a:latin typeface="Open Sans"/>
                <a:ea typeface="Calibri"/>
                <a:cs typeface="Arial"/>
              </a:rPr>
              <a:t>Vloer hoeft niet verwijderd te worden bij nissen in de bouwmuur (</a:t>
            </a:r>
            <a:r>
              <a:rPr lang="nl-NL" sz="1400" dirty="0" err="1">
                <a:solidFill>
                  <a:srgbClr val="002060"/>
                </a:solidFill>
                <a:latin typeface="Open Sans"/>
                <a:ea typeface="Calibri"/>
                <a:cs typeface="Arial"/>
              </a:rPr>
              <a:t>bijv</a:t>
            </a:r>
            <a:r>
              <a:rPr lang="nl-NL" sz="1400" dirty="0">
                <a:solidFill>
                  <a:srgbClr val="002060"/>
                </a:solidFill>
                <a:latin typeface="Open Sans"/>
                <a:ea typeface="Calibri"/>
                <a:cs typeface="Arial"/>
              </a:rPr>
              <a:t> VDM-systeem)</a:t>
            </a:r>
          </a:p>
          <a:p>
            <a:pPr marL="285750" indent="-285750">
              <a:spcBef>
                <a:spcPct val="20000"/>
              </a:spcBef>
              <a:spcAft>
                <a:spcPct val="0"/>
              </a:spcAft>
              <a:buFont typeface="Open Sans" panose="020B0606030504020204" pitchFamily="34" charset="0"/>
              <a:buChar char="»"/>
            </a:pPr>
            <a:endParaRPr lang="nl-NL" sz="1400" dirty="0">
              <a:solidFill>
                <a:srgbClr val="002060"/>
              </a:solidFill>
              <a:latin typeface="Open Sans"/>
              <a:ea typeface="Calibri"/>
            </a:endParaRPr>
          </a:p>
          <a:p>
            <a:pPr>
              <a:spcBef>
                <a:spcPct val="20000"/>
              </a:spcBef>
              <a:spcAft>
                <a:spcPct val="0"/>
              </a:spcAft>
              <a:buNone/>
            </a:pPr>
            <a:r>
              <a:rPr lang="nl-NL" sz="1400" b="1" dirty="0">
                <a:solidFill>
                  <a:srgbClr val="002060"/>
                </a:solidFill>
                <a:latin typeface="Open Sans"/>
                <a:ea typeface="Calibri"/>
                <a:cs typeface="Arial"/>
              </a:rPr>
              <a:t>Nadelen:</a:t>
            </a:r>
            <a:endParaRPr lang="en-US" sz="1400" b="1" dirty="0">
              <a:solidFill>
                <a:srgbClr val="002060"/>
              </a:solidFill>
              <a:latin typeface="Open Sans"/>
              <a:ea typeface="Calibri"/>
              <a:cs typeface="Arial"/>
            </a:endParaRPr>
          </a:p>
          <a:p>
            <a:pPr marL="285750" indent="-285750">
              <a:spcBef>
                <a:spcPct val="20000"/>
              </a:spcBef>
              <a:spcAft>
                <a:spcPct val="0"/>
              </a:spcAft>
              <a:buFont typeface="Open Sans" panose="020B0606030504020204" pitchFamily="34" charset="0"/>
              <a:buChar char="»"/>
            </a:pPr>
            <a:r>
              <a:rPr lang="nl-NL" sz="1400" dirty="0">
                <a:solidFill>
                  <a:srgbClr val="002060"/>
                </a:solidFill>
                <a:latin typeface="Open Sans"/>
                <a:ea typeface="Calibri"/>
                <a:cs typeface="Arial"/>
              </a:rPr>
              <a:t>Invasief door het aanbrengen van de nissen in de woning</a:t>
            </a:r>
          </a:p>
          <a:p>
            <a:pPr marL="285750" indent="-285750">
              <a:spcBef>
                <a:spcPct val="20000"/>
              </a:spcBef>
              <a:spcAft>
                <a:spcPct val="0"/>
              </a:spcAft>
              <a:buFont typeface="Open Sans" panose="020B0606030504020204" pitchFamily="34" charset="0"/>
              <a:buChar char="»"/>
            </a:pPr>
            <a:r>
              <a:rPr lang="nl-NL" sz="1400" dirty="0">
                <a:solidFill>
                  <a:srgbClr val="002060"/>
                </a:solidFill>
                <a:latin typeface="Open Sans"/>
                <a:ea typeface="Calibri"/>
                <a:cs typeface="Arial"/>
              </a:rPr>
              <a:t>Reactiekracht wordt uit de opbouw gehaald (palen persen en bij nissen in muur)</a:t>
            </a:r>
          </a:p>
        </p:txBody>
      </p:sp>
    </p:spTree>
    <p:extLst>
      <p:ext uri="{BB962C8B-B14F-4D97-AF65-F5344CB8AC3E}">
        <p14:creationId xmlns:p14="http://schemas.microsoft.com/office/powerpoint/2010/main" val="637894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12E25-C886-0ED8-83CA-BD52A45D0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Text Box 7">
            <a:extLst>
              <a:ext uri="{FF2B5EF4-FFF2-40B4-BE49-F238E27FC236}">
                <a16:creationId xmlns:a16="http://schemas.microsoft.com/office/drawing/2014/main" id="{74B24379-AD86-C6A1-A75F-44E71049D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699" y="506278"/>
            <a:ext cx="9297066" cy="711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29" tIns="45715" rIns="91429" bIns="45715" anchor="t">
            <a:spAutoFit/>
          </a:bodyPr>
          <a:lstStyle>
            <a:lvl1pPr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Pct val="10000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None/>
            </a:pPr>
            <a:r>
              <a:rPr lang="nl-NL" sz="4000" b="1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Funderingsverbetering</a:t>
            </a:r>
            <a:endParaRPr lang="nl-NL" b="1">
              <a:latin typeface="Open Sans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B7DE6E8-5311-3927-8D1D-7804CC5ADB29}"/>
              </a:ext>
            </a:extLst>
          </p:cNvPr>
          <p:cNvSpPr txBox="1"/>
          <p:nvPr/>
        </p:nvSpPr>
        <p:spPr>
          <a:xfrm>
            <a:off x="1040202" y="1460740"/>
            <a:ext cx="483151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hangingPunct="0"/>
            <a:r>
              <a:rPr lang="nl-NL" sz="2400">
                <a:solidFill>
                  <a:srgbClr val="002060"/>
                </a:solidFill>
                <a:latin typeface="Open Sans"/>
              </a:rPr>
              <a:t>Basis Tafelconstructie - Dagbouw</a:t>
            </a:r>
            <a:endParaRPr lang="nl-NL" sz="2400">
              <a:latin typeface="Open Sans"/>
            </a:endParaRPr>
          </a:p>
        </p:txBody>
      </p:sp>
      <p:pic>
        <p:nvPicPr>
          <p:cNvPr id="5" name="Tijdelijke aanduiding voor inhoud 3" descr="Afbeelding met schets, tekening, huis, Lijnillustraties&#10;&#10;Door AI gegenereerde inhoud is mogelijk onjuist.">
            <a:extLst>
              <a:ext uri="{FF2B5EF4-FFF2-40B4-BE49-F238E27FC236}">
                <a16:creationId xmlns:a16="http://schemas.microsoft.com/office/drawing/2014/main" id="{E881AAB0-4A6B-3F36-5165-2AF849A473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85"/>
          <a:stretch/>
        </p:blipFill>
        <p:spPr>
          <a:xfrm>
            <a:off x="777618" y="1924431"/>
            <a:ext cx="3028706" cy="2260600"/>
          </a:xfrm>
          <a:prstGeom prst="rect">
            <a:avLst/>
          </a:prstGeom>
        </p:spPr>
      </p:pic>
      <p:pic>
        <p:nvPicPr>
          <p:cNvPr id="8" name="Afbeelding 7" descr="Afbeelding met schets, tekening, Lijnillustraties, huis&#10;&#10;Door AI gegenereerde inhoud is mogelijk onjuist.">
            <a:extLst>
              <a:ext uri="{FF2B5EF4-FFF2-40B4-BE49-F238E27FC236}">
                <a16:creationId xmlns:a16="http://schemas.microsoft.com/office/drawing/2014/main" id="{89002994-0EFA-0ED6-CF6C-D1AD971CA6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25"/>
          <a:stretch/>
        </p:blipFill>
        <p:spPr bwMode="auto">
          <a:xfrm>
            <a:off x="3806324" y="2209867"/>
            <a:ext cx="3214687" cy="188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Tijdelijke aanduiding voor inhoud 3" descr="Afbeelding met schets, tekening, huis, Lijnillustraties&#10;&#10;Door AI gegenereerde inhoud is mogelijk onjuist.">
            <a:extLst>
              <a:ext uri="{FF2B5EF4-FFF2-40B4-BE49-F238E27FC236}">
                <a16:creationId xmlns:a16="http://schemas.microsoft.com/office/drawing/2014/main" id="{06D622A1-FB8D-0933-5E83-AF2C8D8B2E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85"/>
          <a:stretch/>
        </p:blipFill>
        <p:spPr bwMode="auto">
          <a:xfrm>
            <a:off x="869518" y="4035134"/>
            <a:ext cx="2843844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Tijdelijke aanduiding voor inhoud 7" descr="Afbeelding met schets, tekening, huis, Lijnillustraties&#10;&#10;Door AI gegenereerde inhoud is mogelijk onjuist.">
            <a:extLst>
              <a:ext uri="{FF2B5EF4-FFF2-40B4-BE49-F238E27FC236}">
                <a16:creationId xmlns:a16="http://schemas.microsoft.com/office/drawing/2014/main" id="{0AF7FE7E-A68A-A437-3BAF-4D02E83DD5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36" b="11095"/>
          <a:stretch/>
        </p:blipFill>
        <p:spPr bwMode="auto">
          <a:xfrm>
            <a:off x="3859932" y="4279594"/>
            <a:ext cx="2843844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Afbeelding 1">
            <a:extLst>
              <a:ext uri="{FF2B5EF4-FFF2-40B4-BE49-F238E27FC236}">
                <a16:creationId xmlns:a16="http://schemas.microsoft.com/office/drawing/2014/main" id="{F4FCC948-0F7B-1C2F-1CA4-E776CD6860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2049" y="6351722"/>
            <a:ext cx="368113" cy="432000"/>
          </a:xfrm>
          <a:prstGeom prst="rect">
            <a:avLst/>
          </a:prstGeom>
          <a:ln>
            <a:noFill/>
          </a:ln>
        </p:spPr>
      </p:pic>
      <p:sp>
        <p:nvSpPr>
          <p:cNvPr id="2" name="Ondertitel 2">
            <a:extLst>
              <a:ext uri="{FF2B5EF4-FFF2-40B4-BE49-F238E27FC236}">
                <a16:creationId xmlns:a16="http://schemas.microsoft.com/office/drawing/2014/main" id="{AFA3E234-F22F-D6FB-391C-FD9138EF4FE3}"/>
              </a:ext>
            </a:extLst>
          </p:cNvPr>
          <p:cNvSpPr txBox="1">
            <a:spLocks/>
          </p:cNvSpPr>
          <p:nvPr/>
        </p:nvSpPr>
        <p:spPr>
          <a:xfrm>
            <a:off x="4800600" y="6416676"/>
            <a:ext cx="7272338" cy="25082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eaLnBrk="1" hangingPunct="1">
              <a:buNone/>
            </a:pPr>
            <a:r>
              <a:rPr lang="nl-NL" altLang="nl-NL" sz="1200" dirty="0">
                <a:solidFill>
                  <a:srgbClr val="002060"/>
                </a:solidFill>
              </a:rPr>
              <a:t>KCAF-dag – 16 april 2026</a:t>
            </a:r>
          </a:p>
        </p:txBody>
      </p:sp>
      <p:sp>
        <p:nvSpPr>
          <p:cNvPr id="5122" name="Text Box 6">
            <a:extLst>
              <a:ext uri="{FF2B5EF4-FFF2-40B4-BE49-F238E27FC236}">
                <a16:creationId xmlns:a16="http://schemas.microsoft.com/office/drawing/2014/main" id="{7B9B270B-C585-2061-3698-4E9EB9D10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2068" y="2211108"/>
            <a:ext cx="5330870" cy="285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29" tIns="45715" rIns="91429" bIns="45715" anchor="t">
            <a:spAutoFit/>
          </a:bodyPr>
          <a:lstStyle>
            <a:lvl1pPr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Pct val="10000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spcAft>
                <a:spcPct val="0"/>
              </a:spcAft>
              <a:buNone/>
            </a:pPr>
            <a:r>
              <a:rPr lang="nl-NL" sz="1400" b="1" dirty="0">
                <a:solidFill>
                  <a:srgbClr val="002060"/>
                </a:solidFill>
                <a:latin typeface="Open Sans"/>
                <a:ea typeface="Calibri"/>
                <a:cs typeface="Arial"/>
              </a:rPr>
              <a:t>Voordelen:</a:t>
            </a:r>
            <a:endParaRPr lang="en-US" sz="1400" b="1" dirty="0">
              <a:solidFill>
                <a:srgbClr val="002060"/>
              </a:solidFill>
              <a:latin typeface="Open Sans"/>
              <a:ea typeface="Calibri"/>
              <a:cs typeface="Arial"/>
            </a:endParaRPr>
          </a:p>
          <a:p>
            <a:pPr marL="285750" indent="-285750">
              <a:spcBef>
                <a:spcPct val="20000"/>
              </a:spcBef>
              <a:spcAft>
                <a:spcPct val="0"/>
              </a:spcAft>
              <a:buFont typeface="Open Sans" panose="020B0606030504020204" pitchFamily="34" charset="0"/>
              <a:buChar char="»"/>
            </a:pPr>
            <a:r>
              <a:rPr lang="nl-NL" sz="1400" dirty="0">
                <a:solidFill>
                  <a:srgbClr val="002060"/>
                </a:solidFill>
                <a:latin typeface="Open Sans"/>
                <a:ea typeface="Calibri"/>
                <a:cs typeface="Arial"/>
              </a:rPr>
              <a:t>Initieel ‘goedkoop’ </a:t>
            </a:r>
            <a:r>
              <a:rPr lang="nl-NL" sz="1400" dirty="0" err="1">
                <a:solidFill>
                  <a:srgbClr val="002060"/>
                </a:solidFill>
                <a:latin typeface="Open Sans"/>
                <a:ea typeface="Calibri"/>
                <a:cs typeface="Arial"/>
              </a:rPr>
              <a:t>tov</a:t>
            </a:r>
            <a:r>
              <a:rPr lang="nl-NL" sz="1400" dirty="0">
                <a:solidFill>
                  <a:srgbClr val="002060"/>
                </a:solidFill>
                <a:latin typeface="Open Sans"/>
                <a:ea typeface="Calibri"/>
                <a:cs typeface="Arial"/>
              </a:rPr>
              <a:t> mollen</a:t>
            </a:r>
            <a:endParaRPr lang="en-US" sz="1400" dirty="0">
              <a:solidFill>
                <a:srgbClr val="002060"/>
              </a:solidFill>
              <a:latin typeface="Open Sans"/>
              <a:ea typeface="Calibri"/>
              <a:cs typeface="Arial"/>
            </a:endParaRPr>
          </a:p>
          <a:p>
            <a:pPr marL="285750" indent="-285750">
              <a:spcBef>
                <a:spcPct val="20000"/>
              </a:spcBef>
              <a:spcAft>
                <a:spcPct val="0"/>
              </a:spcAft>
              <a:buFont typeface="Open Sans" panose="020B0606030504020204" pitchFamily="34" charset="0"/>
              <a:buChar char="»"/>
            </a:pPr>
            <a:r>
              <a:rPr lang="nl-NL" sz="1400" dirty="0">
                <a:solidFill>
                  <a:srgbClr val="002060"/>
                </a:solidFill>
                <a:latin typeface="Open Sans"/>
                <a:ea typeface="Calibri"/>
                <a:cs typeface="Arial"/>
              </a:rPr>
              <a:t>Relatief korte doorlooptijd</a:t>
            </a:r>
            <a:endParaRPr lang="en-US" sz="1400" dirty="0">
              <a:solidFill>
                <a:srgbClr val="002060"/>
              </a:solidFill>
              <a:latin typeface="Open Sans"/>
              <a:ea typeface="Calibri"/>
              <a:cs typeface="Arial"/>
            </a:endParaRPr>
          </a:p>
          <a:p>
            <a:pPr marL="285750" indent="-285750">
              <a:spcBef>
                <a:spcPct val="20000"/>
              </a:spcBef>
              <a:spcAft>
                <a:spcPct val="0"/>
              </a:spcAft>
              <a:buFont typeface="Open Sans" panose="020B0606030504020204" pitchFamily="34" charset="0"/>
              <a:buChar char="»"/>
            </a:pPr>
            <a:r>
              <a:rPr lang="nl-NL" sz="1400" dirty="0">
                <a:solidFill>
                  <a:srgbClr val="002060"/>
                </a:solidFill>
                <a:latin typeface="Open Sans"/>
                <a:ea typeface="Calibri"/>
                <a:cs typeface="Arial"/>
              </a:rPr>
              <a:t>Geen PS-vloer nodig</a:t>
            </a:r>
            <a:endParaRPr lang="en-US" sz="1400" dirty="0">
              <a:solidFill>
                <a:srgbClr val="002060"/>
              </a:solidFill>
              <a:latin typeface="Open Sans"/>
              <a:ea typeface="Calibri"/>
              <a:cs typeface="Arial"/>
            </a:endParaRPr>
          </a:p>
          <a:p>
            <a:pPr marL="285750" indent="-285750">
              <a:spcBef>
                <a:spcPct val="20000"/>
              </a:spcBef>
              <a:spcAft>
                <a:spcPct val="0"/>
              </a:spcAft>
              <a:buFont typeface="Open Sans" panose="020B0606030504020204" pitchFamily="34" charset="0"/>
              <a:buChar char="»"/>
            </a:pPr>
            <a:endParaRPr lang="nl-NL" sz="1400" dirty="0">
              <a:solidFill>
                <a:srgbClr val="002060"/>
              </a:solidFill>
              <a:latin typeface="Open Sans"/>
              <a:ea typeface="Calibri"/>
            </a:endParaRPr>
          </a:p>
          <a:p>
            <a:pPr>
              <a:spcBef>
                <a:spcPct val="20000"/>
              </a:spcBef>
              <a:spcAft>
                <a:spcPct val="0"/>
              </a:spcAft>
              <a:buNone/>
            </a:pPr>
            <a:r>
              <a:rPr lang="nl-NL" sz="1400" b="1" dirty="0">
                <a:solidFill>
                  <a:srgbClr val="002060"/>
                </a:solidFill>
                <a:latin typeface="Open Sans"/>
                <a:ea typeface="Calibri"/>
                <a:cs typeface="Arial"/>
              </a:rPr>
              <a:t>Nadelen:</a:t>
            </a:r>
            <a:endParaRPr lang="en-US" sz="1400" b="1" dirty="0">
              <a:solidFill>
                <a:srgbClr val="002060"/>
              </a:solidFill>
              <a:latin typeface="Open Sans"/>
              <a:ea typeface="Calibri"/>
              <a:cs typeface="Arial"/>
            </a:endParaRPr>
          </a:p>
          <a:p>
            <a:pPr marL="285750" indent="-285750">
              <a:spcBef>
                <a:spcPct val="20000"/>
              </a:spcBef>
              <a:spcAft>
                <a:spcPct val="0"/>
              </a:spcAft>
              <a:buFont typeface="Open Sans" panose="020B0606030504020204" pitchFamily="34" charset="0"/>
              <a:buChar char="»"/>
            </a:pPr>
            <a:r>
              <a:rPr lang="nl-NL" sz="1400" dirty="0">
                <a:solidFill>
                  <a:srgbClr val="002060"/>
                </a:solidFill>
                <a:latin typeface="Open Sans"/>
                <a:ea typeface="Calibri"/>
                <a:cs typeface="Arial"/>
              </a:rPr>
              <a:t>Begane grondvloer tijdelijk niet benutten</a:t>
            </a:r>
            <a:endParaRPr lang="en-US" sz="1400" dirty="0">
              <a:solidFill>
                <a:srgbClr val="002060"/>
              </a:solidFill>
              <a:latin typeface="Open Sans"/>
              <a:ea typeface="Calibri"/>
              <a:cs typeface="Arial"/>
            </a:endParaRPr>
          </a:p>
          <a:p>
            <a:pPr marL="285750" indent="-285750">
              <a:spcBef>
                <a:spcPct val="20000"/>
              </a:spcBef>
              <a:spcAft>
                <a:spcPct val="0"/>
              </a:spcAft>
              <a:buFont typeface="Open Sans" panose="020B0606030504020204" pitchFamily="34" charset="0"/>
              <a:buChar char="»"/>
            </a:pPr>
            <a:r>
              <a:rPr lang="nl-NL" sz="1400" dirty="0" err="1">
                <a:solidFill>
                  <a:srgbClr val="002060"/>
                </a:solidFill>
                <a:latin typeface="Open Sans"/>
                <a:ea typeface="Calibri"/>
                <a:cs typeface="Arial"/>
              </a:rPr>
              <a:t>Herinbouw</a:t>
            </a:r>
            <a:r>
              <a:rPr lang="nl-NL" sz="1400" dirty="0">
                <a:solidFill>
                  <a:srgbClr val="002060"/>
                </a:solidFill>
                <a:latin typeface="Open Sans"/>
                <a:ea typeface="Calibri"/>
                <a:cs typeface="Arial"/>
              </a:rPr>
              <a:t>- en verhuiskosten hoger</a:t>
            </a:r>
            <a:endParaRPr lang="en-US" sz="1400" dirty="0">
              <a:solidFill>
                <a:srgbClr val="002060"/>
              </a:solidFill>
              <a:latin typeface="Open Sans"/>
              <a:ea typeface="Calibri"/>
              <a:cs typeface="Arial"/>
            </a:endParaRPr>
          </a:p>
          <a:p>
            <a:pPr marL="285750" indent="-285750">
              <a:spcBef>
                <a:spcPct val="20000"/>
              </a:spcBef>
              <a:spcAft>
                <a:spcPct val="0"/>
              </a:spcAft>
              <a:buFont typeface="Open Sans" panose="020B0606030504020204" pitchFamily="34" charset="0"/>
              <a:buChar char="»"/>
            </a:pPr>
            <a:r>
              <a:rPr lang="nl-NL" sz="1400" dirty="0">
                <a:solidFill>
                  <a:srgbClr val="002060"/>
                </a:solidFill>
                <a:latin typeface="Open Sans"/>
                <a:ea typeface="Calibri"/>
                <a:cs typeface="Arial"/>
              </a:rPr>
              <a:t>Kabels en leidingen vast gegeven</a:t>
            </a:r>
            <a:endParaRPr lang="en-US" sz="1400" dirty="0">
              <a:solidFill>
                <a:srgbClr val="002060"/>
              </a:solidFill>
              <a:latin typeface="Open Sans"/>
              <a:ea typeface="Calibri"/>
              <a:cs typeface="Arial"/>
            </a:endParaRPr>
          </a:p>
          <a:p>
            <a:pPr marL="285750" indent="-285750">
              <a:spcBef>
                <a:spcPct val="20000"/>
              </a:spcBef>
              <a:spcAft>
                <a:spcPct val="0"/>
              </a:spcAft>
              <a:buFont typeface="Open Sans" panose="020B0606030504020204" pitchFamily="34" charset="0"/>
              <a:buChar char="»"/>
            </a:pPr>
            <a:r>
              <a:rPr lang="nl-NL" sz="1400" dirty="0">
                <a:solidFill>
                  <a:srgbClr val="002060"/>
                </a:solidFill>
                <a:latin typeface="Open Sans"/>
                <a:ea typeface="Calibri"/>
                <a:cs typeface="Arial"/>
              </a:rPr>
              <a:t>Inkassingen (op termijn) mogelijk zichtbaar bij buren of buitenzijde, optie ‘zwanenhals’ toepassen.</a:t>
            </a:r>
            <a:endParaRPr lang="nl-NL" sz="1400" dirty="0">
              <a:solidFill>
                <a:srgbClr val="002060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047057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2F77F-9335-883B-3278-05133DD1D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>
            <a:extLst>
              <a:ext uri="{FF2B5EF4-FFF2-40B4-BE49-F238E27FC236}">
                <a16:creationId xmlns:a16="http://schemas.microsoft.com/office/drawing/2014/main" id="{7B0139F2-5701-60D3-5CD6-A4710BF2B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699" y="506278"/>
            <a:ext cx="9297066" cy="707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29" tIns="45715" rIns="91429" bIns="45715" anchor="t">
            <a:spAutoFit/>
          </a:bodyPr>
          <a:lstStyle>
            <a:lvl1pPr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Pct val="10000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None/>
            </a:pPr>
            <a:r>
              <a:rPr lang="nl-NL" sz="4000" b="1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Wie zijn wij</a:t>
            </a:r>
            <a:endParaRPr lang="nl-NL" b="1" dirty="0">
              <a:latin typeface="Open Sans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8821047E-A898-77D9-48D8-D221A13A5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266" y="1714077"/>
            <a:ext cx="9640027" cy="1107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29" tIns="45715" rIns="91429" bIns="45715" anchor="t">
            <a:spAutoFit/>
          </a:bodyPr>
          <a:lstStyle>
            <a:lvl1pPr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Pct val="10000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SzTx/>
              <a:buFontTx/>
              <a:buChar char="-"/>
            </a:pPr>
            <a:endParaRPr lang="nl-NL" sz="1200" dirty="0">
              <a:latin typeface="Open Sans"/>
            </a:endParaRP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C55982BA-A6AB-2F6A-BDCE-A34913B9C912}"/>
              </a:ext>
            </a:extLst>
          </p:cNvPr>
          <p:cNvSpPr txBox="1">
            <a:spLocks/>
          </p:cNvSpPr>
          <p:nvPr/>
        </p:nvSpPr>
        <p:spPr>
          <a:xfrm>
            <a:off x="4800600" y="6416676"/>
            <a:ext cx="7272338" cy="25082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eaLnBrk="1" hangingPunct="1">
              <a:buNone/>
            </a:pPr>
            <a:r>
              <a:rPr lang="nl-NL" altLang="nl-NL" sz="1200" dirty="0">
                <a:solidFill>
                  <a:srgbClr val="002060"/>
                </a:solidFill>
              </a:rPr>
              <a:t>KCAF-dag – 16 april 2026</a:t>
            </a:r>
          </a:p>
        </p:txBody>
      </p:sp>
      <p:pic>
        <p:nvPicPr>
          <p:cNvPr id="3" name="Afbeelding 1">
            <a:extLst>
              <a:ext uri="{FF2B5EF4-FFF2-40B4-BE49-F238E27FC236}">
                <a16:creationId xmlns:a16="http://schemas.microsoft.com/office/drawing/2014/main" id="{1A2ABD20-C337-9E7C-BFD6-73AD93D20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049" y="6351722"/>
            <a:ext cx="368113" cy="432000"/>
          </a:xfrm>
          <a:prstGeom prst="rect">
            <a:avLst/>
          </a:prstGeom>
          <a:ln>
            <a:noFill/>
          </a:ln>
        </p:spPr>
      </p:pic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4548C82-7D26-6E9E-50D1-B0AD90C2DA5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Taco Bresser</a:t>
            </a:r>
          </a:p>
          <a:p>
            <a:pPr marL="0" indent="0">
              <a:buNone/>
            </a:pPr>
            <a:r>
              <a:rPr lang="nl-NL" sz="1800" i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Ingenieursbureau Techniek en Methode </a:t>
            </a:r>
          </a:p>
          <a:p>
            <a:pPr marL="0" indent="0">
              <a:buNone/>
            </a:pPr>
            <a:r>
              <a:rPr lang="nl-NL" sz="1800" i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Gespecialiseerd aannemer Bresser Bouw</a:t>
            </a:r>
          </a:p>
          <a:p>
            <a:pPr marL="0" indent="0">
              <a:buNone/>
            </a:pPr>
            <a:endParaRPr lang="nl-NL" sz="1800" i="1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spcBef>
                <a:spcPct val="0"/>
              </a:spcBef>
              <a:buSzTx/>
            </a:pPr>
            <a:r>
              <a:rPr lang="nl-NL" sz="16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Algemeen bestuurslid Bouwend Nederland</a:t>
            </a:r>
          </a:p>
          <a:p>
            <a:pPr marL="285750" indent="-285750">
              <a:spcBef>
                <a:spcPct val="0"/>
              </a:spcBef>
              <a:buSzTx/>
            </a:pPr>
            <a:endParaRPr lang="nl-NL" sz="1600" i="1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285750" indent="-285750">
              <a:spcBef>
                <a:spcPct val="0"/>
              </a:spcBef>
              <a:buSzTx/>
            </a:pPr>
            <a:r>
              <a:rPr lang="nl-NL" sz="1600" i="1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Technisch voorzitter werkgroep Funderingen KCAF</a:t>
            </a:r>
          </a:p>
          <a:p>
            <a:pPr marL="285750" indent="-285750">
              <a:spcBef>
                <a:spcPct val="0"/>
              </a:spcBef>
              <a:buSzTx/>
            </a:pPr>
            <a:endParaRPr lang="nl-NL" sz="1600" i="1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285750" indent="-285750">
              <a:spcBef>
                <a:spcPct val="0"/>
              </a:spcBef>
              <a:buSzTx/>
            </a:pPr>
            <a:r>
              <a:rPr lang="nl-NL" sz="1600" i="1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Gastdocent PAO Aanpak Funderingsproblematiek</a:t>
            </a:r>
          </a:p>
          <a:p>
            <a:pPr marL="285750" indent="-285750">
              <a:spcBef>
                <a:spcPct val="0"/>
              </a:spcBef>
              <a:buSzTx/>
            </a:pPr>
            <a:endParaRPr lang="nl-NL" sz="1600" i="1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285750" indent="-285750">
              <a:spcBef>
                <a:spcPct val="0"/>
              </a:spcBef>
              <a:buSzTx/>
            </a:pPr>
            <a:r>
              <a:rPr lang="nl-NL" sz="1600" i="1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Gastdocent HTO Rotterdam Minor Constructief ontwerpen</a:t>
            </a:r>
          </a:p>
          <a:p>
            <a:pPr marL="0" indent="0">
              <a:buNone/>
            </a:pPr>
            <a:endParaRPr lang="nl-NL" sz="1800" i="1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nl-NL" sz="1800" i="1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nl-NL" b="1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D5B3B860-BF03-F978-A73B-4763BDE05E5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André Rodenburg</a:t>
            </a:r>
          </a:p>
          <a:p>
            <a:pPr marL="0" indent="0">
              <a:buNone/>
            </a:pPr>
            <a:r>
              <a:rPr lang="nl-NL" sz="1800" i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Zelfstandig adviseur</a:t>
            </a:r>
          </a:p>
          <a:p>
            <a:pPr marL="0" indent="0">
              <a:buNone/>
            </a:pPr>
            <a:endParaRPr lang="nl-NL" sz="1800" i="1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spcBef>
                <a:spcPct val="0"/>
              </a:spcBef>
              <a:buSzTx/>
            </a:pPr>
            <a:r>
              <a:rPr lang="nl-NL" sz="1600" dirty="0" err="1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Position</a:t>
            </a:r>
            <a:r>
              <a:rPr lang="nl-NL" sz="16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 Paper Fundering VNG [VNG]</a:t>
            </a:r>
          </a:p>
          <a:p>
            <a:pPr marL="285750" indent="-285750">
              <a:spcBef>
                <a:spcPct val="0"/>
              </a:spcBef>
              <a:buSzTx/>
            </a:pPr>
            <a:endParaRPr lang="nl-NL" sz="16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285750" indent="-285750">
              <a:spcBef>
                <a:spcPct val="0"/>
              </a:spcBef>
              <a:buSzTx/>
            </a:pPr>
            <a:r>
              <a:rPr lang="nl-NL" sz="16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Deelexpeditie funderingen in het landelijke veenweide gebied [KBF]</a:t>
            </a:r>
          </a:p>
          <a:p>
            <a:pPr marL="285750" indent="-285750">
              <a:spcBef>
                <a:spcPct val="0"/>
              </a:spcBef>
              <a:buSzTx/>
            </a:pPr>
            <a:endParaRPr lang="nl-NL" sz="1600" i="1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285750" indent="-285750">
              <a:spcBef>
                <a:spcPct val="0"/>
              </a:spcBef>
              <a:buSzTx/>
            </a:pPr>
            <a:r>
              <a:rPr lang="nl-NL" sz="16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Methodiek risicobepaling ondiepe funderingen en bodemdaling [RVO, Dordrecht)</a:t>
            </a:r>
          </a:p>
          <a:p>
            <a:pPr marL="285750" indent="-285750">
              <a:spcBef>
                <a:spcPct val="0"/>
              </a:spcBef>
              <a:buSzTx/>
            </a:pPr>
            <a:endParaRPr lang="nl-NL" sz="1600" i="1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285750" indent="-285750">
              <a:spcBef>
                <a:spcPct val="0"/>
              </a:spcBef>
              <a:buSzTx/>
            </a:pPr>
            <a:r>
              <a:rPr lang="nl-NL" sz="16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Programmaplan funderingen Rotterdam</a:t>
            </a:r>
          </a:p>
          <a:p>
            <a:pPr marL="285750" indent="-285750">
              <a:spcBef>
                <a:spcPct val="0"/>
              </a:spcBef>
              <a:buSzTx/>
            </a:pPr>
            <a:endParaRPr lang="nl-NL" sz="1600" i="1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285750" indent="-285750">
              <a:spcBef>
                <a:spcPct val="0"/>
              </a:spcBef>
              <a:buSzTx/>
            </a:pPr>
            <a:r>
              <a:rPr lang="nl-NL" sz="16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Maatregelencatalogus ondiepe funderingen en informatiedocument krimp en zwel [RVO]</a:t>
            </a:r>
            <a:endParaRPr lang="nl-NL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nl-NL" b="1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nl-NL" sz="1600" b="1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5689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A2015-486E-F872-059D-E71F065C5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Text Box 7">
            <a:extLst>
              <a:ext uri="{FF2B5EF4-FFF2-40B4-BE49-F238E27FC236}">
                <a16:creationId xmlns:a16="http://schemas.microsoft.com/office/drawing/2014/main" id="{57EA0E89-D39A-8F2A-FBBD-34F10E158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699" y="506278"/>
            <a:ext cx="9297066" cy="711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29" tIns="45715" rIns="91429" bIns="45715" anchor="t">
            <a:spAutoFit/>
          </a:bodyPr>
          <a:lstStyle>
            <a:lvl1pPr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Pct val="10000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None/>
            </a:pPr>
            <a:r>
              <a:rPr lang="nl-NL" sz="4000" b="1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Funderingsverbetering</a:t>
            </a:r>
            <a:endParaRPr lang="nl-NL" b="1">
              <a:latin typeface="Open Sans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11E01F4-7F0F-977E-8123-AB19333C07A1}"/>
              </a:ext>
            </a:extLst>
          </p:cNvPr>
          <p:cNvSpPr txBox="1"/>
          <p:nvPr/>
        </p:nvSpPr>
        <p:spPr>
          <a:xfrm>
            <a:off x="1017696" y="1333746"/>
            <a:ext cx="274320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hangingPunct="0"/>
            <a:r>
              <a:rPr lang="nl-NL" sz="2400">
                <a:solidFill>
                  <a:srgbClr val="002060"/>
                </a:solidFill>
                <a:latin typeface="Open Sans"/>
              </a:rPr>
              <a:t>Kelder – Mollen:</a:t>
            </a:r>
            <a:endParaRPr lang="nl-NL" sz="2400">
              <a:latin typeface="Open Sans"/>
            </a:endParaRPr>
          </a:p>
        </p:txBody>
      </p:sp>
      <p:pic>
        <p:nvPicPr>
          <p:cNvPr id="5" name="Tijdelijke aanduiding voor inhoud 3" descr="Afbeelding met schets, tekening, huis, Lijnillustraties&#10;&#10;Door AI gegenereerde inhoud is mogelijk onjuist.">
            <a:extLst>
              <a:ext uri="{FF2B5EF4-FFF2-40B4-BE49-F238E27FC236}">
                <a16:creationId xmlns:a16="http://schemas.microsoft.com/office/drawing/2014/main" id="{911E29A9-BB3B-CF41-DF3F-33001E88A5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7" t="9426" r="6755" b="6659"/>
          <a:stretch/>
        </p:blipFill>
        <p:spPr bwMode="auto">
          <a:xfrm>
            <a:off x="523610" y="1715254"/>
            <a:ext cx="2798576" cy="1873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Tijdelijke aanduiding voor inhoud 1" descr="Afbeelding met schets, tekening, diagram, Technische tekening&#10;&#10;Door AI gegenereerde inhoud is mogelijk onjuist.">
            <a:extLst>
              <a:ext uri="{FF2B5EF4-FFF2-40B4-BE49-F238E27FC236}">
                <a16:creationId xmlns:a16="http://schemas.microsoft.com/office/drawing/2014/main" id="{043BD82C-B8D9-8480-2DA8-ADC46CBEF2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3" t="303" r="8361" b="13848"/>
          <a:stretch/>
        </p:blipFill>
        <p:spPr bwMode="auto">
          <a:xfrm>
            <a:off x="3208952" y="1715069"/>
            <a:ext cx="2769669" cy="1940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Tijdelijke aanduiding voor inhoud 4" descr="Afbeelding met schets, tekening, Lijnillustraties, huis&#10;&#10;Door AI gegenereerde inhoud is mogelijk onjuist.">
            <a:extLst>
              <a:ext uri="{FF2B5EF4-FFF2-40B4-BE49-F238E27FC236}">
                <a16:creationId xmlns:a16="http://schemas.microsoft.com/office/drawing/2014/main" id="{1FBE638E-C6E9-F023-209A-8790AFA328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1" t="-2070" r="6771" b="15829"/>
          <a:stretch/>
        </p:blipFill>
        <p:spPr bwMode="auto">
          <a:xfrm>
            <a:off x="5858111" y="1638487"/>
            <a:ext cx="2789104" cy="194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Tijdelijke aanduiding voor inhoud 7" descr="Afbeelding met schets, tekening, huis, Lijnillustraties&#10;&#10;Door AI gegenereerde inhoud is mogelijk onjuist.">
            <a:extLst>
              <a:ext uri="{FF2B5EF4-FFF2-40B4-BE49-F238E27FC236}">
                <a16:creationId xmlns:a16="http://schemas.microsoft.com/office/drawing/2014/main" id="{C9D1D646-72BE-6016-B5C9-C2ECF4B3FF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" t="4579" r="13239" b="5042"/>
          <a:stretch/>
        </p:blipFill>
        <p:spPr bwMode="auto">
          <a:xfrm>
            <a:off x="530354" y="3775334"/>
            <a:ext cx="2680927" cy="205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Tijdelijke aanduiding voor inhoud 1" descr="Afbeelding met schets, tekening, diagram, Technische tekening&#10;&#10;Door AI gegenereerde inhoud is mogelijk onjuist.">
            <a:extLst>
              <a:ext uri="{FF2B5EF4-FFF2-40B4-BE49-F238E27FC236}">
                <a16:creationId xmlns:a16="http://schemas.microsoft.com/office/drawing/2014/main" id="{AC417D9E-DC1D-9062-56B4-9952B11172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" t="-228" r="9855" b="10756"/>
          <a:stretch/>
        </p:blipFill>
        <p:spPr bwMode="auto">
          <a:xfrm>
            <a:off x="3206320" y="3804669"/>
            <a:ext cx="2770211" cy="203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CE4E3FBD-56E3-E039-9E4A-0AC58576F35F}"/>
              </a:ext>
            </a:extLst>
          </p:cNvPr>
          <p:cNvSpPr txBox="1"/>
          <p:nvPr/>
        </p:nvSpPr>
        <p:spPr>
          <a:xfrm>
            <a:off x="6110549" y="3583315"/>
            <a:ext cx="5963512" cy="22505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hangingPunct="0">
              <a:lnSpc>
                <a:spcPts val="2100"/>
              </a:lnSpc>
            </a:pPr>
            <a:r>
              <a:rPr lang="nl-NL" sz="1400" b="1" dirty="0">
                <a:solidFill>
                  <a:srgbClr val="002060"/>
                </a:solidFill>
                <a:latin typeface="Open Sans"/>
                <a:ea typeface="Arial"/>
                <a:cs typeface="Segoe UI"/>
              </a:rPr>
              <a:t>Voordelen:</a:t>
            </a:r>
            <a:r>
              <a:rPr lang="en-US" sz="1400" b="1" dirty="0">
                <a:solidFill>
                  <a:srgbClr val="002060"/>
                </a:solidFill>
                <a:latin typeface="Open Sans"/>
                <a:ea typeface="Arial"/>
                <a:cs typeface="Segoe UI"/>
              </a:rPr>
              <a:t>​</a:t>
            </a:r>
          </a:p>
          <a:p>
            <a:pPr marL="285750" indent="-285750" hangingPunct="0">
              <a:lnSpc>
                <a:spcPts val="2100"/>
              </a:lnSpc>
              <a:buFont typeface="Open Sans" panose="020B0606030504020204" pitchFamily="34" charset="0"/>
              <a:buChar char="»"/>
            </a:pPr>
            <a:r>
              <a:rPr lang="nl-NL" sz="1400" dirty="0">
                <a:solidFill>
                  <a:srgbClr val="002060"/>
                </a:solidFill>
                <a:latin typeface="Open Sans"/>
                <a:ea typeface="Arial"/>
                <a:cs typeface="Arial"/>
              </a:rPr>
              <a:t>Bewoners hoeven hun woning niet uit</a:t>
            </a:r>
            <a:r>
              <a:rPr lang="en-US" sz="1400" dirty="0">
                <a:solidFill>
                  <a:srgbClr val="002060"/>
                </a:solidFill>
                <a:latin typeface="Open Sans"/>
                <a:ea typeface="Arial"/>
                <a:cs typeface="Arial"/>
              </a:rPr>
              <a:t>​</a:t>
            </a:r>
          </a:p>
          <a:p>
            <a:pPr marL="285750" indent="-285750" hangingPunct="0">
              <a:lnSpc>
                <a:spcPts val="2100"/>
              </a:lnSpc>
              <a:buFont typeface="Open Sans" panose="020B0606030504020204" pitchFamily="34" charset="0"/>
              <a:buChar char="»"/>
            </a:pPr>
            <a:r>
              <a:rPr lang="nl-NL" sz="1400" dirty="0">
                <a:solidFill>
                  <a:srgbClr val="002060"/>
                </a:solidFill>
                <a:latin typeface="Open Sans"/>
                <a:ea typeface="Arial"/>
                <a:cs typeface="Arial"/>
              </a:rPr>
              <a:t>Na werkzaamheden extra gebruiksruimte</a:t>
            </a:r>
            <a:r>
              <a:rPr lang="en-US" sz="1400" dirty="0">
                <a:solidFill>
                  <a:srgbClr val="002060"/>
                </a:solidFill>
                <a:latin typeface="Open Sans"/>
                <a:ea typeface="Arial"/>
                <a:cs typeface="Arial"/>
              </a:rPr>
              <a:t>​</a:t>
            </a:r>
          </a:p>
          <a:p>
            <a:pPr hangingPunct="0">
              <a:lnSpc>
                <a:spcPts val="2100"/>
              </a:lnSpc>
            </a:pPr>
            <a:r>
              <a:rPr lang="nl-NL" sz="1400" dirty="0">
                <a:solidFill>
                  <a:srgbClr val="002060"/>
                </a:solidFill>
                <a:latin typeface="Open Sans"/>
                <a:ea typeface="Arial"/>
                <a:cs typeface="Segoe UI"/>
              </a:rPr>
              <a:t>​</a:t>
            </a:r>
          </a:p>
          <a:p>
            <a:pPr hangingPunct="0">
              <a:lnSpc>
                <a:spcPts val="2100"/>
              </a:lnSpc>
            </a:pPr>
            <a:r>
              <a:rPr lang="nl-NL" sz="1400" b="1" dirty="0">
                <a:solidFill>
                  <a:srgbClr val="002060"/>
                </a:solidFill>
                <a:latin typeface="Open Sans"/>
                <a:ea typeface="Arial"/>
                <a:cs typeface="Segoe UI"/>
              </a:rPr>
              <a:t>Nadelen:</a:t>
            </a:r>
            <a:r>
              <a:rPr lang="en-US" sz="1400" b="1" dirty="0">
                <a:solidFill>
                  <a:srgbClr val="002060"/>
                </a:solidFill>
                <a:latin typeface="Open Sans"/>
                <a:ea typeface="Arial"/>
                <a:cs typeface="Segoe UI"/>
              </a:rPr>
              <a:t>​</a:t>
            </a:r>
          </a:p>
          <a:p>
            <a:pPr marL="285750" indent="-285750" hangingPunct="0">
              <a:lnSpc>
                <a:spcPts val="2100"/>
              </a:lnSpc>
              <a:buFont typeface="Open Sans" panose="020B0606030504020204" pitchFamily="34" charset="0"/>
              <a:buChar char="»"/>
            </a:pPr>
            <a:r>
              <a:rPr lang="nl-NL" sz="1400" dirty="0">
                <a:solidFill>
                  <a:srgbClr val="002060"/>
                </a:solidFill>
                <a:latin typeface="Open Sans"/>
                <a:ea typeface="Arial"/>
                <a:cs typeface="Arial"/>
              </a:rPr>
              <a:t>Extra grondverzet</a:t>
            </a:r>
            <a:r>
              <a:rPr lang="en-US" sz="1400" dirty="0">
                <a:solidFill>
                  <a:srgbClr val="002060"/>
                </a:solidFill>
                <a:latin typeface="Open Sans"/>
                <a:ea typeface="Arial"/>
                <a:cs typeface="Arial"/>
              </a:rPr>
              <a:t>​</a:t>
            </a:r>
          </a:p>
          <a:p>
            <a:pPr marL="285750" indent="-285750" hangingPunct="0">
              <a:lnSpc>
                <a:spcPts val="2100"/>
              </a:lnSpc>
              <a:buFont typeface="Open Sans" panose="020B0606030504020204" pitchFamily="34" charset="0"/>
              <a:buChar char="»"/>
            </a:pPr>
            <a:r>
              <a:rPr lang="nl-NL" sz="1400" dirty="0">
                <a:solidFill>
                  <a:srgbClr val="002060"/>
                </a:solidFill>
                <a:latin typeface="Open Sans"/>
                <a:ea typeface="Arial"/>
                <a:cs typeface="Arial"/>
              </a:rPr>
              <a:t>Hogere kosten dan bij Basis Tafelconstructie</a:t>
            </a:r>
            <a:r>
              <a:rPr lang="en-US" sz="1400" dirty="0">
                <a:solidFill>
                  <a:srgbClr val="002060"/>
                </a:solidFill>
                <a:latin typeface="Open Sans"/>
                <a:ea typeface="Arial"/>
                <a:cs typeface="Arial"/>
              </a:rPr>
              <a:t>​</a:t>
            </a:r>
          </a:p>
          <a:p>
            <a:pPr marL="285750" indent="-285750" hangingPunct="0">
              <a:lnSpc>
                <a:spcPts val="2100"/>
              </a:lnSpc>
              <a:buFont typeface="Open Sans" panose="020B0606030504020204" pitchFamily="34" charset="0"/>
              <a:buChar char="»"/>
            </a:pPr>
            <a:r>
              <a:rPr lang="nl-NL" sz="1400" dirty="0">
                <a:solidFill>
                  <a:srgbClr val="002060"/>
                </a:solidFill>
                <a:latin typeface="Open Sans"/>
                <a:ea typeface="Arial"/>
                <a:cs typeface="Arial"/>
              </a:rPr>
              <a:t>Bij woningen op staal extra bewerkelijk i.v.m. opvangen constructie</a:t>
            </a:r>
            <a:endParaRPr lang="nl-NL" sz="1400" baseline="0" dirty="0">
              <a:solidFill>
                <a:srgbClr val="002060"/>
              </a:solidFill>
              <a:latin typeface="Open Sans"/>
              <a:ea typeface="Arial"/>
              <a:cs typeface="Arial"/>
            </a:endParaRPr>
          </a:p>
        </p:txBody>
      </p:sp>
      <p:pic>
        <p:nvPicPr>
          <p:cNvPr id="12" name="Afbeelding 1">
            <a:extLst>
              <a:ext uri="{FF2B5EF4-FFF2-40B4-BE49-F238E27FC236}">
                <a16:creationId xmlns:a16="http://schemas.microsoft.com/office/drawing/2014/main" id="{04658FB8-5B70-37A9-6944-0BC5E17335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2049" y="6351722"/>
            <a:ext cx="368113" cy="432000"/>
          </a:xfrm>
          <a:prstGeom prst="rect">
            <a:avLst/>
          </a:prstGeom>
          <a:ln>
            <a:noFill/>
          </a:ln>
        </p:spPr>
      </p:pic>
      <p:sp>
        <p:nvSpPr>
          <p:cNvPr id="2" name="Ondertitel 2">
            <a:extLst>
              <a:ext uri="{FF2B5EF4-FFF2-40B4-BE49-F238E27FC236}">
                <a16:creationId xmlns:a16="http://schemas.microsoft.com/office/drawing/2014/main" id="{BC367EA0-6B17-07A8-B74A-346664E76EA9}"/>
              </a:ext>
            </a:extLst>
          </p:cNvPr>
          <p:cNvSpPr txBox="1">
            <a:spLocks/>
          </p:cNvSpPr>
          <p:nvPr/>
        </p:nvSpPr>
        <p:spPr>
          <a:xfrm>
            <a:off x="4800600" y="6416676"/>
            <a:ext cx="7272338" cy="25082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eaLnBrk="1" hangingPunct="1">
              <a:buNone/>
            </a:pPr>
            <a:r>
              <a:rPr lang="nl-NL" altLang="nl-NL" sz="1200" dirty="0">
                <a:solidFill>
                  <a:srgbClr val="002060"/>
                </a:solidFill>
              </a:rPr>
              <a:t>KCAF-dag – 16 april 2026</a:t>
            </a:r>
          </a:p>
        </p:txBody>
      </p:sp>
    </p:spTree>
    <p:extLst>
      <p:ext uri="{BB962C8B-B14F-4D97-AF65-F5344CB8AC3E}">
        <p14:creationId xmlns:p14="http://schemas.microsoft.com/office/powerpoint/2010/main" val="41046702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577F0-7AA2-5600-1CDC-722AC6BC6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>
            <a:extLst>
              <a:ext uri="{FF2B5EF4-FFF2-40B4-BE49-F238E27FC236}">
                <a16:creationId xmlns:a16="http://schemas.microsoft.com/office/drawing/2014/main" id="{78291694-E151-96D1-BFBF-C36381654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698" y="506278"/>
            <a:ext cx="10904701" cy="113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29" tIns="45715" rIns="91429" bIns="45715" anchor="t">
            <a:spAutoFit/>
          </a:bodyPr>
          <a:lstStyle>
            <a:lvl1pPr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Pct val="10000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None/>
            </a:pPr>
            <a:r>
              <a:rPr lang="nl-NL" sz="4000" b="1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Toekomstbestendig handelen  #HoeDan?</a:t>
            </a:r>
          </a:p>
          <a:p>
            <a:pPr>
              <a:spcBef>
                <a:spcPct val="0"/>
              </a:spcBef>
              <a:spcAft>
                <a:spcPct val="0"/>
              </a:spcAft>
              <a:buNone/>
            </a:pPr>
            <a:r>
              <a:rPr lang="nl-NL" sz="2800" i="1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Enkele dilemma’s</a:t>
            </a:r>
            <a:endParaRPr lang="nl-NL" sz="2000" i="1" dirty="0">
              <a:latin typeface="Open Sans"/>
            </a:endParaRP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A878BBEC-6D86-32F4-9CA8-941A7AE9DAC1}"/>
              </a:ext>
            </a:extLst>
          </p:cNvPr>
          <p:cNvSpPr txBox="1">
            <a:spLocks/>
          </p:cNvSpPr>
          <p:nvPr/>
        </p:nvSpPr>
        <p:spPr>
          <a:xfrm>
            <a:off x="4800600" y="6416676"/>
            <a:ext cx="7272338" cy="25082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eaLnBrk="1" hangingPunct="1">
              <a:buNone/>
            </a:pPr>
            <a:r>
              <a:rPr lang="nl-NL" altLang="nl-NL" sz="1200" dirty="0">
                <a:solidFill>
                  <a:srgbClr val="002060"/>
                </a:solidFill>
              </a:rPr>
              <a:t>KCAF-dag – 16 april 2026</a:t>
            </a:r>
          </a:p>
        </p:txBody>
      </p:sp>
      <p:pic>
        <p:nvPicPr>
          <p:cNvPr id="3" name="Afbeelding 1">
            <a:extLst>
              <a:ext uri="{FF2B5EF4-FFF2-40B4-BE49-F238E27FC236}">
                <a16:creationId xmlns:a16="http://schemas.microsoft.com/office/drawing/2014/main" id="{5FE5E9A7-2587-8132-1B46-1B597A9C7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049" y="6351722"/>
            <a:ext cx="368113" cy="432000"/>
          </a:xfrm>
          <a:prstGeom prst="rect">
            <a:avLst/>
          </a:prstGeom>
          <a:ln>
            <a:noFill/>
          </a:ln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CBBA018F-03E7-27C4-E610-BE7949E86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266" y="1714077"/>
            <a:ext cx="10180018" cy="3600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29" tIns="45715" rIns="91429" bIns="45715" anchor="t">
            <a:spAutoFit/>
          </a:bodyPr>
          <a:lstStyle>
            <a:lvl1pPr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Pct val="10000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SzTx/>
              <a:buAutoNum type="arabicPeriod"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Het beheersen van risico’s en herstellen van schade bij ondiepe funderingen is overwegend geen funderingsopgave; De aanpak is heel anders dan houten palen.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SzTx/>
              <a:buAutoNum type="arabicPeriod"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SzTx/>
              <a:buAutoNum type="arabicPeriod"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Als een opdrachtgever (eigenaar van vastgoed) kiest voor een korte termijn oplossing met beperkingen voor de toekomst, dan hoort dat bij individuele keuzevrijheid en verantwoordelijkheid; Minimale randvoorwaarde is juiste registratie!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SzTx/>
              <a:buAutoNum type="arabicPeriod"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SzTx/>
              <a:buAutoNum type="arabicPeriod"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De overheid zet in op de toekomstbestendig wonen in buurten en kernen. Hoe gaan we om met risico’s van herstelmaatregelen door eigenaren of bouwblokken zonder de grotere schaal te beschouwen.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SzTx/>
              <a:buFontTx/>
              <a:buChar char="-"/>
            </a:pPr>
            <a:endParaRPr lang="nl-NL" sz="1200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265605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449F7-7293-2326-223D-052F4A26D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>
            <a:extLst>
              <a:ext uri="{FF2B5EF4-FFF2-40B4-BE49-F238E27FC236}">
                <a16:creationId xmlns:a16="http://schemas.microsoft.com/office/drawing/2014/main" id="{07A1DF95-8336-BB62-A223-75C4C2424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699" y="506278"/>
            <a:ext cx="9297066" cy="707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29" tIns="45715" rIns="91429" bIns="45715" anchor="t">
            <a:spAutoFit/>
          </a:bodyPr>
          <a:lstStyle>
            <a:lvl1pPr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Pct val="10000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None/>
            </a:pPr>
            <a:r>
              <a:rPr lang="nl-NL" sz="4000" b="1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Waar gaat deze sessie over </a:t>
            </a:r>
            <a:endParaRPr lang="nl-NL" b="1" dirty="0">
              <a:latin typeface="Open Sans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B88AAADA-2211-28F6-D3C0-D41FDC965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266" y="1714077"/>
            <a:ext cx="9640027" cy="3046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29" tIns="45715" rIns="91429" bIns="45715" anchor="t">
            <a:spAutoFit/>
          </a:bodyPr>
          <a:lstStyle>
            <a:lvl1pPr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Pct val="10000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Type funderingsproblemen en hoofdlijnen verbeteringen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Ondiepe funderingen; oorzaak, gevolg en mogelijk herstel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Overzicht enkele technieken en hoe structureel zijn oplossingen?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Hoe toekomstbestendig handelen; gesprek met de zaal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SzTx/>
              <a:buFontTx/>
              <a:buChar char="-"/>
            </a:pPr>
            <a:endParaRPr lang="nl-NL" sz="1200" dirty="0">
              <a:latin typeface="Open Sans"/>
            </a:endParaRP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281F1631-EBA9-825B-1324-5D6184517FF4}"/>
              </a:ext>
            </a:extLst>
          </p:cNvPr>
          <p:cNvSpPr txBox="1">
            <a:spLocks/>
          </p:cNvSpPr>
          <p:nvPr/>
        </p:nvSpPr>
        <p:spPr>
          <a:xfrm>
            <a:off x="4800600" y="6416676"/>
            <a:ext cx="7272338" cy="25082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eaLnBrk="1" hangingPunct="1">
              <a:buNone/>
            </a:pPr>
            <a:r>
              <a:rPr lang="nl-NL" altLang="nl-NL" sz="1200" dirty="0">
                <a:solidFill>
                  <a:srgbClr val="002060"/>
                </a:solidFill>
              </a:rPr>
              <a:t>KCAF-dag – 16 april 2026</a:t>
            </a:r>
          </a:p>
        </p:txBody>
      </p:sp>
      <p:pic>
        <p:nvPicPr>
          <p:cNvPr id="3" name="Afbeelding 1">
            <a:extLst>
              <a:ext uri="{FF2B5EF4-FFF2-40B4-BE49-F238E27FC236}">
                <a16:creationId xmlns:a16="http://schemas.microsoft.com/office/drawing/2014/main" id="{D4D369AC-32B2-3E1C-7A17-A2F608535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049" y="6351722"/>
            <a:ext cx="368113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7923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DE6AC-F1C3-91E9-D3EA-CBD4E54FD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>
            <a:extLst>
              <a:ext uri="{FF2B5EF4-FFF2-40B4-BE49-F238E27FC236}">
                <a16:creationId xmlns:a16="http://schemas.microsoft.com/office/drawing/2014/main" id="{D6CEDD67-3D10-D056-D9BE-4F3E67504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699" y="506278"/>
            <a:ext cx="9297066" cy="707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29" tIns="45715" rIns="91429" bIns="45715" anchor="t">
            <a:spAutoFit/>
          </a:bodyPr>
          <a:lstStyle>
            <a:lvl1pPr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Pct val="10000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None/>
            </a:pPr>
            <a:r>
              <a:rPr lang="nl-NL" sz="4000" b="1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Type funderingen in Nederland</a:t>
            </a:r>
            <a:endParaRPr lang="nl-NL" b="1" dirty="0">
              <a:latin typeface="Open Sans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2F91B5B9-6A42-218F-4C6C-B6C7C834F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266" y="1714077"/>
            <a:ext cx="9640027" cy="1107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29" tIns="45715" rIns="91429" bIns="45715" anchor="t">
            <a:spAutoFit/>
          </a:bodyPr>
          <a:lstStyle>
            <a:lvl1pPr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Pct val="10000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SzTx/>
              <a:buFontTx/>
              <a:buChar char="-"/>
            </a:pPr>
            <a:endParaRPr lang="nl-NL" sz="1200" dirty="0">
              <a:latin typeface="Open Sans"/>
            </a:endParaRP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71A9C6A1-C2DB-9F29-EBCF-86475BA4E1EE}"/>
              </a:ext>
            </a:extLst>
          </p:cNvPr>
          <p:cNvSpPr txBox="1">
            <a:spLocks/>
          </p:cNvSpPr>
          <p:nvPr/>
        </p:nvSpPr>
        <p:spPr>
          <a:xfrm>
            <a:off x="4800600" y="6416676"/>
            <a:ext cx="7272338" cy="25082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eaLnBrk="1" hangingPunct="1">
              <a:buNone/>
            </a:pPr>
            <a:r>
              <a:rPr lang="nl-NL" altLang="nl-NL" sz="1200" dirty="0">
                <a:solidFill>
                  <a:srgbClr val="002060"/>
                </a:solidFill>
              </a:rPr>
              <a:t>KCAF-dag – 16 april 2026</a:t>
            </a:r>
          </a:p>
        </p:txBody>
      </p:sp>
      <p:pic>
        <p:nvPicPr>
          <p:cNvPr id="3" name="Afbeelding 1">
            <a:extLst>
              <a:ext uri="{FF2B5EF4-FFF2-40B4-BE49-F238E27FC236}">
                <a16:creationId xmlns:a16="http://schemas.microsoft.com/office/drawing/2014/main" id="{5974495B-0A12-2331-5832-E435F5B3B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049" y="6351722"/>
            <a:ext cx="368113" cy="432000"/>
          </a:xfrm>
          <a:prstGeom prst="rect">
            <a:avLst/>
          </a:prstGeom>
          <a:ln>
            <a:noFill/>
          </a:ln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990A990D-3E7B-6B0D-166D-FDA70744B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091" y="1853914"/>
            <a:ext cx="10632167" cy="436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977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33CB4-0DF5-6253-321A-ED52FE729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>
            <a:extLst>
              <a:ext uri="{FF2B5EF4-FFF2-40B4-BE49-F238E27FC236}">
                <a16:creationId xmlns:a16="http://schemas.microsoft.com/office/drawing/2014/main" id="{2E72ED42-D30D-A30D-058B-ED2755433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699" y="506278"/>
            <a:ext cx="9297066" cy="707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29" tIns="45715" rIns="91429" bIns="45715" anchor="t">
            <a:spAutoFit/>
          </a:bodyPr>
          <a:lstStyle>
            <a:lvl1pPr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Pct val="10000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None/>
            </a:pPr>
            <a:r>
              <a:rPr lang="nl-NL" sz="4000" b="1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Beelden ‘funderingsschade’</a:t>
            </a:r>
            <a:endParaRPr lang="nl-NL" b="1" dirty="0">
              <a:latin typeface="Open Sans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3747DB8-5DB3-C746-AD33-33221DC9E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266" y="1714077"/>
            <a:ext cx="9640027" cy="1107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29" tIns="45715" rIns="91429" bIns="45715" anchor="t">
            <a:spAutoFit/>
          </a:bodyPr>
          <a:lstStyle>
            <a:lvl1pPr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Pct val="10000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SzTx/>
              <a:buFontTx/>
              <a:buChar char="-"/>
            </a:pPr>
            <a:endParaRPr lang="nl-NL" sz="1200" dirty="0">
              <a:latin typeface="Open Sans"/>
            </a:endParaRP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BA07E6C5-1C1E-4412-336B-74273A7EF146}"/>
              </a:ext>
            </a:extLst>
          </p:cNvPr>
          <p:cNvSpPr txBox="1">
            <a:spLocks/>
          </p:cNvSpPr>
          <p:nvPr/>
        </p:nvSpPr>
        <p:spPr>
          <a:xfrm>
            <a:off x="4800600" y="6416676"/>
            <a:ext cx="7272338" cy="25082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eaLnBrk="1" hangingPunct="1">
              <a:buNone/>
            </a:pPr>
            <a:r>
              <a:rPr lang="nl-NL" altLang="nl-NL" sz="1200" dirty="0">
                <a:solidFill>
                  <a:srgbClr val="002060"/>
                </a:solidFill>
              </a:rPr>
              <a:t>KCAF-dag – 16 april 2026</a:t>
            </a:r>
          </a:p>
        </p:txBody>
      </p:sp>
      <p:pic>
        <p:nvPicPr>
          <p:cNvPr id="3" name="Afbeelding 1">
            <a:extLst>
              <a:ext uri="{FF2B5EF4-FFF2-40B4-BE49-F238E27FC236}">
                <a16:creationId xmlns:a16="http://schemas.microsoft.com/office/drawing/2014/main" id="{FAED4C8A-57E3-3E0A-1DE0-ADE882420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049" y="6351722"/>
            <a:ext cx="368113" cy="432000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2449DE-1ED4-24FC-3C2D-E293DAE0E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49" y="1714077"/>
            <a:ext cx="3528992" cy="235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outrot paalrot fundering schade">
            <a:extLst>
              <a:ext uri="{FF2B5EF4-FFF2-40B4-BE49-F238E27FC236}">
                <a16:creationId xmlns:a16="http://schemas.microsoft.com/office/drawing/2014/main" id="{22EF48FD-FBCA-6B9A-D5AD-4C902259B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49" y="4282861"/>
            <a:ext cx="3528992" cy="198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F7434EB9-15CD-B719-9932-4FA8C8F817C2}"/>
              </a:ext>
            </a:extLst>
          </p:cNvPr>
          <p:cNvSpPr txBox="1">
            <a:spLocks/>
          </p:cNvSpPr>
          <p:nvPr/>
        </p:nvSpPr>
        <p:spPr>
          <a:xfrm>
            <a:off x="940266" y="6416759"/>
            <a:ext cx="2005890" cy="3027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100" i="1" dirty="0"/>
              <a:t>Afbeeldingen: KBF en NU.nl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1600" dirty="0"/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</p:txBody>
      </p:sp>
      <p:pic>
        <p:nvPicPr>
          <p:cNvPr id="10" name="Afbeelding 9" descr="Afbeelding met buitenshuis, auto, voertuig, Landvoertuig&#10;&#10;Automatisch gegenereerde beschrijving">
            <a:extLst>
              <a:ext uri="{FF2B5EF4-FFF2-40B4-BE49-F238E27FC236}">
                <a16:creationId xmlns:a16="http://schemas.microsoft.com/office/drawing/2014/main" id="{C02814B1-A633-8291-03A6-FE2C77752D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2245" y="1714077"/>
            <a:ext cx="3141407" cy="2356055"/>
          </a:xfrm>
          <a:prstGeom prst="rect">
            <a:avLst/>
          </a:prstGeom>
        </p:spPr>
      </p:pic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2472C970-0689-3619-9AC2-52EC8A17EC8C}"/>
              </a:ext>
            </a:extLst>
          </p:cNvPr>
          <p:cNvCxnSpPr>
            <a:cxnSpLocks/>
          </p:cNvCxnSpPr>
          <p:nvPr/>
        </p:nvCxnSpPr>
        <p:spPr>
          <a:xfrm flipH="1">
            <a:off x="7511845" y="3247216"/>
            <a:ext cx="236350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2" name="Picture 2" descr="Funderingsloket Fryslân 1 maart open - Grousters.nl">
            <a:extLst>
              <a:ext uri="{FF2B5EF4-FFF2-40B4-BE49-F238E27FC236}">
                <a16:creationId xmlns:a16="http://schemas.microsoft.com/office/drawing/2014/main" id="{49BDFC30-C11F-5FE2-1BB7-E73116863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245" y="4282861"/>
            <a:ext cx="3141407" cy="198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EBCD2B63-AF21-5887-53AD-852E00076B10}"/>
              </a:ext>
            </a:extLst>
          </p:cNvPr>
          <p:cNvSpPr txBox="1">
            <a:spLocks/>
          </p:cNvSpPr>
          <p:nvPr/>
        </p:nvSpPr>
        <p:spPr>
          <a:xfrm>
            <a:off x="6908225" y="6416676"/>
            <a:ext cx="2337619" cy="1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100" i="1" dirty="0"/>
              <a:t>Afbeelding: Funderingsloket Fryslân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1600" dirty="0"/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52553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3FAC3F-5C82-6533-5F50-1DE0ACD58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>
            <a:extLst>
              <a:ext uri="{FF2B5EF4-FFF2-40B4-BE49-F238E27FC236}">
                <a16:creationId xmlns:a16="http://schemas.microsoft.com/office/drawing/2014/main" id="{F8EE639C-18E7-4852-2D83-293551B13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698" y="506278"/>
            <a:ext cx="9883785" cy="707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29" tIns="45715" rIns="91429" bIns="45715" anchor="t">
            <a:spAutoFit/>
          </a:bodyPr>
          <a:lstStyle>
            <a:lvl1pPr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Pct val="10000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None/>
            </a:pPr>
            <a:r>
              <a:rPr lang="nl-NL" sz="4000" b="1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Mix van funderingen in een straat</a:t>
            </a:r>
            <a:endParaRPr lang="nl-NL" b="1" dirty="0">
              <a:latin typeface="Open Sans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9292C93C-1E70-1D6D-9529-D75B0FC70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266" y="1714077"/>
            <a:ext cx="9640027" cy="1107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29" tIns="45715" rIns="91429" bIns="45715" anchor="t">
            <a:spAutoFit/>
          </a:bodyPr>
          <a:lstStyle>
            <a:lvl1pPr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Pct val="10000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SzTx/>
              <a:buFontTx/>
              <a:buChar char="-"/>
            </a:pPr>
            <a:endParaRPr lang="nl-NL" sz="1200" dirty="0">
              <a:latin typeface="Open Sans"/>
            </a:endParaRP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9AF8BBD8-3046-BC2C-15B3-40329EA774CA}"/>
              </a:ext>
            </a:extLst>
          </p:cNvPr>
          <p:cNvSpPr txBox="1">
            <a:spLocks/>
          </p:cNvSpPr>
          <p:nvPr/>
        </p:nvSpPr>
        <p:spPr>
          <a:xfrm>
            <a:off x="4800600" y="6416676"/>
            <a:ext cx="7272338" cy="25082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eaLnBrk="1" hangingPunct="1">
              <a:buNone/>
            </a:pPr>
            <a:r>
              <a:rPr lang="nl-NL" altLang="nl-NL" sz="1200" dirty="0">
                <a:solidFill>
                  <a:srgbClr val="002060"/>
                </a:solidFill>
              </a:rPr>
              <a:t>KCAF-dag – 16 april 2026</a:t>
            </a:r>
          </a:p>
        </p:txBody>
      </p:sp>
      <p:pic>
        <p:nvPicPr>
          <p:cNvPr id="3" name="Afbeelding 1">
            <a:extLst>
              <a:ext uri="{FF2B5EF4-FFF2-40B4-BE49-F238E27FC236}">
                <a16:creationId xmlns:a16="http://schemas.microsoft.com/office/drawing/2014/main" id="{FFD075F2-FA58-58DD-140A-C66DDC746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049" y="6351722"/>
            <a:ext cx="368113" cy="432000"/>
          </a:xfrm>
          <a:prstGeom prst="rect">
            <a:avLst/>
          </a:prstGeom>
          <a:ln>
            <a:noFill/>
          </a:ln>
        </p:spPr>
      </p:pic>
      <p:pic>
        <p:nvPicPr>
          <p:cNvPr id="9" name="Afbeelding 8" descr="Afbeelding met buitenshuis, gebouw, hemel, fiets&#10;&#10;Automatisch gegenereerde beschrijving">
            <a:extLst>
              <a:ext uri="{FF2B5EF4-FFF2-40B4-BE49-F238E27FC236}">
                <a16:creationId xmlns:a16="http://schemas.microsoft.com/office/drawing/2014/main" id="{D53FF24A-7F2D-E1F5-CFAD-CB544FB0A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95" y="1841398"/>
            <a:ext cx="4440334" cy="3330250"/>
          </a:xfrm>
          <a:prstGeom prst="rect">
            <a:avLst/>
          </a:prstGeom>
        </p:spPr>
      </p:pic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4B86ABF4-8E33-6B3D-ACB1-143A89261EEA}"/>
              </a:ext>
            </a:extLst>
          </p:cNvPr>
          <p:cNvCxnSpPr>
            <a:cxnSpLocks/>
          </p:cNvCxnSpPr>
          <p:nvPr/>
        </p:nvCxnSpPr>
        <p:spPr>
          <a:xfrm>
            <a:off x="2395037" y="3932903"/>
            <a:ext cx="0" cy="559220"/>
          </a:xfrm>
          <a:prstGeom prst="straightConnector1">
            <a:avLst/>
          </a:prstGeom>
          <a:ln w="25400"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7" name="Afbeelding 16" descr="Afbeelding met buiten, gebouw, lucht, weg&#10;&#10;Automatisch gegenereerde beschrijving">
            <a:extLst>
              <a:ext uri="{FF2B5EF4-FFF2-40B4-BE49-F238E27FC236}">
                <a16:creationId xmlns:a16="http://schemas.microsoft.com/office/drawing/2014/main" id="{1BE64D81-DBE7-1409-F0E6-4209DB5061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1" b="11761"/>
          <a:stretch/>
        </p:blipFill>
        <p:spPr>
          <a:xfrm>
            <a:off x="5573466" y="1841398"/>
            <a:ext cx="5920444" cy="3330250"/>
          </a:xfrm>
          <a:prstGeom prst="rect">
            <a:avLst/>
          </a:prstGeom>
        </p:spPr>
      </p:pic>
      <p:cxnSp>
        <p:nvCxnSpPr>
          <p:cNvPr id="19" name="Rechte verbindingslijn met pijl 18">
            <a:extLst>
              <a:ext uri="{FF2B5EF4-FFF2-40B4-BE49-F238E27FC236}">
                <a16:creationId xmlns:a16="http://schemas.microsoft.com/office/drawing/2014/main" id="{8C1E065C-5CAD-DB83-D581-4159B3B586BB}"/>
              </a:ext>
            </a:extLst>
          </p:cNvPr>
          <p:cNvCxnSpPr>
            <a:cxnSpLocks/>
          </p:cNvCxnSpPr>
          <p:nvPr/>
        </p:nvCxnSpPr>
        <p:spPr>
          <a:xfrm>
            <a:off x="6908225" y="3523850"/>
            <a:ext cx="367646" cy="0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Rechte verbindingslijn met pijl 20">
            <a:extLst>
              <a:ext uri="{FF2B5EF4-FFF2-40B4-BE49-F238E27FC236}">
                <a16:creationId xmlns:a16="http://schemas.microsoft.com/office/drawing/2014/main" id="{30883B38-1CCF-DBF9-9C4E-BA7E306D668C}"/>
              </a:ext>
            </a:extLst>
          </p:cNvPr>
          <p:cNvCxnSpPr>
            <a:cxnSpLocks/>
          </p:cNvCxnSpPr>
          <p:nvPr/>
        </p:nvCxnSpPr>
        <p:spPr>
          <a:xfrm flipV="1">
            <a:off x="10697497" y="3057832"/>
            <a:ext cx="471948" cy="137652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6" name="Rechte verbindingslijn met pijl 25">
            <a:extLst>
              <a:ext uri="{FF2B5EF4-FFF2-40B4-BE49-F238E27FC236}">
                <a16:creationId xmlns:a16="http://schemas.microsoft.com/office/drawing/2014/main" id="{05300C2C-FFC4-B174-FF3B-86409B9712B5}"/>
              </a:ext>
            </a:extLst>
          </p:cNvPr>
          <p:cNvCxnSpPr>
            <a:cxnSpLocks/>
          </p:cNvCxnSpPr>
          <p:nvPr/>
        </p:nvCxnSpPr>
        <p:spPr>
          <a:xfrm flipV="1">
            <a:off x="7108721" y="3185652"/>
            <a:ext cx="3637936" cy="9832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non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Rechte verbindingslijn met pijl 28">
            <a:extLst>
              <a:ext uri="{FF2B5EF4-FFF2-40B4-BE49-F238E27FC236}">
                <a16:creationId xmlns:a16="http://schemas.microsoft.com/office/drawing/2014/main" id="{5F4DA8D6-D738-47C1-1461-87CAB43F108C}"/>
              </a:ext>
            </a:extLst>
          </p:cNvPr>
          <p:cNvCxnSpPr>
            <a:cxnSpLocks/>
          </p:cNvCxnSpPr>
          <p:nvPr/>
        </p:nvCxnSpPr>
        <p:spPr>
          <a:xfrm>
            <a:off x="7158766" y="3185652"/>
            <a:ext cx="0" cy="338198"/>
          </a:xfrm>
          <a:prstGeom prst="straightConnector1">
            <a:avLst/>
          </a:prstGeom>
          <a:ln w="25400"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346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479E7-A081-A9D6-6E1A-18B389F1E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>
            <a:extLst>
              <a:ext uri="{FF2B5EF4-FFF2-40B4-BE49-F238E27FC236}">
                <a16:creationId xmlns:a16="http://schemas.microsoft.com/office/drawing/2014/main" id="{5F7A0C9E-08D7-BEB1-1B57-7F0D1977ED5C}"/>
              </a:ext>
            </a:extLst>
          </p:cNvPr>
          <p:cNvGrpSpPr/>
          <p:nvPr/>
        </p:nvGrpSpPr>
        <p:grpSpPr>
          <a:xfrm>
            <a:off x="3532889" y="2715938"/>
            <a:ext cx="3360557" cy="2109499"/>
            <a:chOff x="3532889" y="2715938"/>
            <a:chExt cx="3360557" cy="210949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112E5652-7D32-CB5D-1AB3-186C8383B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60406" y="2715938"/>
              <a:ext cx="2505425" cy="1114581"/>
            </a:xfrm>
            <a:prstGeom prst="rect">
              <a:avLst/>
            </a:prstGeom>
          </p:spPr>
        </p:pic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FD464F96-52F5-4ECF-F57B-8138D48F2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8129"/>
            <a:stretch>
              <a:fillRect/>
            </a:stretch>
          </p:blipFill>
          <p:spPr>
            <a:xfrm>
              <a:off x="3532889" y="3710856"/>
              <a:ext cx="3360557" cy="1114581"/>
            </a:xfrm>
            <a:prstGeom prst="rect">
              <a:avLst/>
            </a:prstGeom>
          </p:spPr>
        </p:pic>
      </p:grpSp>
      <p:sp>
        <p:nvSpPr>
          <p:cNvPr id="5122" name="Text Box 6">
            <a:extLst>
              <a:ext uri="{FF2B5EF4-FFF2-40B4-BE49-F238E27FC236}">
                <a16:creationId xmlns:a16="http://schemas.microsoft.com/office/drawing/2014/main" id="{FFD6B6BA-DDFA-8E94-3A50-0000380E8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266" y="1714077"/>
            <a:ext cx="9640027" cy="83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29" tIns="45715" rIns="91429" bIns="45715" anchor="t">
            <a:spAutoFit/>
          </a:bodyPr>
          <a:lstStyle>
            <a:lvl1pPr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Pct val="10000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Door een instabiele bodem krijgen meer dan 400.000 woningen funderingsproblemen</a:t>
            </a:r>
            <a:endParaRPr lang="en-US" sz="18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nl-NL" sz="18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Maatschappelijke kosten op den duur -&gt; € 50 miljard</a:t>
            </a:r>
            <a:endParaRPr lang="nl-NL" sz="1800" dirty="0">
              <a:solidFill>
                <a:srgbClr val="002060"/>
              </a:solidFill>
              <a:latin typeface="Open Sans"/>
              <a:ea typeface="Calibri"/>
            </a:endParaRPr>
          </a:p>
          <a:p>
            <a:pPr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nl-NL" sz="12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Bron: Raad voor leefomgeving en infrastructuur - feb 2024</a:t>
            </a:r>
            <a:endParaRPr lang="nl-NL" sz="1200" dirty="0">
              <a:latin typeface="Open Sans"/>
            </a:endParaRP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492B529B-DF5C-CC72-A09D-2D3043903A9E}"/>
              </a:ext>
            </a:extLst>
          </p:cNvPr>
          <p:cNvSpPr txBox="1">
            <a:spLocks/>
          </p:cNvSpPr>
          <p:nvPr/>
        </p:nvSpPr>
        <p:spPr>
          <a:xfrm>
            <a:off x="4800600" y="6416676"/>
            <a:ext cx="7272338" cy="25082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eaLnBrk="1" hangingPunct="1">
              <a:buNone/>
            </a:pPr>
            <a:r>
              <a:rPr lang="nl-NL" altLang="nl-NL" sz="1200" dirty="0">
                <a:solidFill>
                  <a:srgbClr val="002060"/>
                </a:solidFill>
              </a:rPr>
              <a:t>KCAF-dag – 16 april 2026</a:t>
            </a:r>
          </a:p>
        </p:txBody>
      </p:sp>
      <p:sp>
        <p:nvSpPr>
          <p:cNvPr id="5126" name="Text Box 7">
            <a:extLst>
              <a:ext uri="{FF2B5EF4-FFF2-40B4-BE49-F238E27FC236}">
                <a16:creationId xmlns:a16="http://schemas.microsoft.com/office/drawing/2014/main" id="{D37E7352-6D73-B772-500D-1CC1F7F5B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699" y="506278"/>
            <a:ext cx="9297066" cy="711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29" tIns="45715" rIns="91429" bIns="45715" anchor="t">
            <a:spAutoFit/>
          </a:bodyPr>
          <a:lstStyle>
            <a:lvl1pPr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Pct val="10000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None/>
            </a:pPr>
            <a:r>
              <a:rPr lang="nl-NL" sz="4000" b="1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Oud nieuws blijft pijnlijk...</a:t>
            </a:r>
            <a:endParaRPr lang="nl-NL" b="1" dirty="0">
              <a:latin typeface="Open Sans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F8ADB34-7275-D4F9-D8DA-E169E5372E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2049" y="6351722"/>
            <a:ext cx="368113" cy="432000"/>
          </a:xfrm>
          <a:prstGeom prst="rect">
            <a:avLst/>
          </a:prstGeom>
          <a:ln>
            <a:noFill/>
          </a:ln>
        </p:spPr>
      </p:pic>
      <p:pic>
        <p:nvPicPr>
          <p:cNvPr id="11" name="Picture 2" descr="Afbeelding met krant, tekst, Nieuws, Krantenpapier&#10;&#10;Door AI gegenereerde inhoud is mogelijk onjuist.">
            <a:extLst>
              <a:ext uri="{FF2B5EF4-FFF2-40B4-BE49-F238E27FC236}">
                <a16:creationId xmlns:a16="http://schemas.microsoft.com/office/drawing/2014/main" id="{B73C56BB-CE13-A60F-7A7F-C7BE830187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7" r="29478"/>
          <a:stretch/>
        </p:blipFill>
        <p:spPr bwMode="auto">
          <a:xfrm>
            <a:off x="1072365" y="2868270"/>
            <a:ext cx="2442306" cy="180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AC641164-67BC-9B5B-5062-9387D80A87E0}"/>
              </a:ext>
            </a:extLst>
          </p:cNvPr>
          <p:cNvSpPr txBox="1"/>
          <p:nvPr/>
        </p:nvSpPr>
        <p:spPr>
          <a:xfrm>
            <a:off x="1033930" y="2591547"/>
            <a:ext cx="1114612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hangingPunct="0"/>
            <a:r>
              <a:rPr lang="nl-NL" sz="1200" b="1" dirty="0">
                <a:solidFill>
                  <a:srgbClr val="002060"/>
                </a:solidFill>
                <a:latin typeface="Open Sans"/>
              </a:rPr>
              <a:t>2 aug 1986</a:t>
            </a:r>
            <a:r>
              <a:rPr lang="nl-NL" sz="1200" b="1" dirty="0">
                <a:solidFill>
                  <a:srgbClr val="000000"/>
                </a:solidFill>
                <a:latin typeface="Open Sans"/>
              </a:rPr>
              <a:t>: </a:t>
            </a:r>
            <a:endParaRPr lang="nl-NL" sz="1200" b="1" dirty="0">
              <a:latin typeface="Open Sans"/>
            </a:endParaRPr>
          </a:p>
        </p:txBody>
      </p:sp>
      <p:pic>
        <p:nvPicPr>
          <p:cNvPr id="16" name="Afbeelding 15" descr="Afbeelding met tekst, schermopname, software, Webpagina&#10;&#10;Door AI gegenereerde inhoud is mogelijk onjuist.">
            <a:extLst>
              <a:ext uri="{FF2B5EF4-FFF2-40B4-BE49-F238E27FC236}">
                <a16:creationId xmlns:a16="http://schemas.microsoft.com/office/drawing/2014/main" id="{53D36440-6F2D-BC53-3ED7-F118DC8BFE8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718" t="6469" r="70649" b="10906"/>
          <a:stretch/>
        </p:blipFill>
        <p:spPr>
          <a:xfrm>
            <a:off x="6942411" y="2814320"/>
            <a:ext cx="1750262" cy="2310897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B0E06DDC-C8C4-B33F-04D7-43584D5E4919}"/>
              </a:ext>
            </a:extLst>
          </p:cNvPr>
          <p:cNvSpPr txBox="1"/>
          <p:nvPr/>
        </p:nvSpPr>
        <p:spPr>
          <a:xfrm>
            <a:off x="6893348" y="2589966"/>
            <a:ext cx="1734670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hangingPunct="0"/>
            <a:r>
              <a:rPr lang="nl-NL" sz="1200" b="1" dirty="0">
                <a:solidFill>
                  <a:srgbClr val="002060"/>
                </a:solidFill>
                <a:latin typeface="Open Sans"/>
              </a:rPr>
              <a:t>10 januari 2025</a:t>
            </a:r>
            <a:r>
              <a:rPr lang="nl-NL" sz="1200" b="1" dirty="0">
                <a:solidFill>
                  <a:srgbClr val="000000"/>
                </a:solidFill>
                <a:latin typeface="Open Sans"/>
              </a:rPr>
              <a:t>: </a:t>
            </a:r>
            <a:endParaRPr lang="nl-NL" sz="1200" b="1" dirty="0">
              <a:latin typeface="Open Sans"/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C8E606E4-3EEE-0CE1-D366-0D9D042EC37B}"/>
              </a:ext>
            </a:extLst>
          </p:cNvPr>
          <p:cNvSpPr txBox="1"/>
          <p:nvPr/>
        </p:nvSpPr>
        <p:spPr>
          <a:xfrm>
            <a:off x="1018989" y="5157694"/>
            <a:ext cx="8816787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hangingPunct="0"/>
            <a:r>
              <a:rPr lang="nl-NL">
                <a:solidFill>
                  <a:srgbClr val="002060"/>
                </a:solidFill>
                <a:latin typeface="Open Sans"/>
                <a:ea typeface="Arial"/>
                <a:cs typeface="Segoe UI"/>
              </a:rPr>
              <a:t>In provincie Groningen 2.548 rijksmonumenten, eind 2023</a:t>
            </a:r>
            <a:r>
              <a:rPr lang="en-US">
                <a:solidFill>
                  <a:srgbClr val="002060"/>
                </a:solidFill>
                <a:latin typeface="Open Sans"/>
                <a:ea typeface="Arial"/>
                <a:cs typeface="Segoe UI"/>
              </a:rPr>
              <a:t>​ </a:t>
            </a:r>
            <a:r>
              <a:rPr lang="nl-NL">
                <a:solidFill>
                  <a:srgbClr val="002060"/>
                </a:solidFill>
                <a:latin typeface="Open Sans"/>
                <a:ea typeface="Arial"/>
                <a:cs typeface="Segoe UI"/>
              </a:rPr>
              <a:t>voor 38 % van monumenten een of meer schademeldingen</a:t>
            </a:r>
            <a:r>
              <a:rPr lang="en-US">
                <a:solidFill>
                  <a:srgbClr val="002060"/>
                </a:solidFill>
                <a:latin typeface="Open Sans"/>
                <a:ea typeface="Arial"/>
                <a:cs typeface="Segoe UI"/>
              </a:rPr>
              <a:t>​ </a:t>
            </a:r>
            <a:r>
              <a:rPr lang="nl-NL">
                <a:solidFill>
                  <a:srgbClr val="002060"/>
                </a:solidFill>
                <a:latin typeface="Open Sans"/>
                <a:ea typeface="Arial"/>
                <a:cs typeface="Segoe UI"/>
              </a:rPr>
              <a:t>gedaan.</a:t>
            </a:r>
            <a:r>
              <a:rPr lang="nl-NL" sz="2000">
                <a:solidFill>
                  <a:srgbClr val="002060"/>
                </a:solidFill>
                <a:latin typeface="Open Sans"/>
                <a:ea typeface="Arial"/>
                <a:cs typeface="Segoe UI"/>
              </a:rPr>
              <a:t> </a:t>
            </a:r>
            <a:endParaRPr lang="nl-NL">
              <a:solidFill>
                <a:srgbClr val="002060"/>
              </a:solidFill>
              <a:latin typeface="Open Sans"/>
              <a:ea typeface="Arial"/>
              <a:cs typeface="Helvetica"/>
            </a:endParaRPr>
          </a:p>
          <a:p>
            <a:r>
              <a:rPr lang="nl-NL" sz="1200">
                <a:solidFill>
                  <a:srgbClr val="002060"/>
                </a:solidFill>
                <a:latin typeface="Open Sans"/>
                <a:ea typeface="Arial"/>
                <a:cs typeface="Segoe UI"/>
              </a:rPr>
              <a:t>Bron: Compendium voor de Leefomgeving – sep 2024</a:t>
            </a:r>
            <a:endParaRPr lang="nl-NL" baseline="0">
              <a:solidFill>
                <a:srgbClr val="000000"/>
              </a:solidFill>
              <a:latin typeface="Open Sans"/>
              <a:ea typeface="Arial"/>
              <a:cs typeface="Helvetica"/>
            </a:endParaRPr>
          </a:p>
        </p:txBody>
      </p:sp>
      <p:pic>
        <p:nvPicPr>
          <p:cNvPr id="24" name="Picture 2" descr="Verdriet Afbeeldingen PNG | Vector En PSD Bestanden | Gratis ...">
            <a:extLst>
              <a:ext uri="{FF2B5EF4-FFF2-40B4-BE49-F238E27FC236}">
                <a16:creationId xmlns:a16="http://schemas.microsoft.com/office/drawing/2014/main" id="{AC7FF1E7-D974-7498-741A-C4416B65E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604" y="2545064"/>
            <a:ext cx="2205754" cy="220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kstvak 25">
            <a:extLst>
              <a:ext uri="{FF2B5EF4-FFF2-40B4-BE49-F238E27FC236}">
                <a16:creationId xmlns:a16="http://schemas.microsoft.com/office/drawing/2014/main" id="{7EF2D1C5-8842-CBD1-B316-C87048D1209A}"/>
              </a:ext>
            </a:extLst>
          </p:cNvPr>
          <p:cNvSpPr txBox="1"/>
          <p:nvPr/>
        </p:nvSpPr>
        <p:spPr>
          <a:xfrm rot="20040000">
            <a:off x="8321165" y="5083836"/>
            <a:ext cx="366632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1200" dirty="0">
                <a:solidFill>
                  <a:srgbClr val="FF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Arial"/>
              </a:rPr>
              <a:t>Een woning met een funderingsprobleem is een tragedie;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1200" dirty="0">
                <a:solidFill>
                  <a:srgbClr val="FF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Arial"/>
              </a:rPr>
              <a:t>Een straat met funderingsproblemen is een ramp;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1200" dirty="0">
                <a:solidFill>
                  <a:srgbClr val="FF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Arial"/>
              </a:rPr>
              <a:t>Heel Nederland met funderingsproblemen is statistiek.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9FA7868-7F0F-8876-78AB-7C97AEEAA3A6}"/>
              </a:ext>
            </a:extLst>
          </p:cNvPr>
          <p:cNvSpPr txBox="1"/>
          <p:nvPr/>
        </p:nvSpPr>
        <p:spPr>
          <a:xfrm>
            <a:off x="3621004" y="2589967"/>
            <a:ext cx="1114612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hangingPunct="0"/>
            <a:r>
              <a:rPr lang="nl-NL" sz="1200" b="1" dirty="0">
                <a:solidFill>
                  <a:srgbClr val="002060"/>
                </a:solidFill>
                <a:latin typeface="Open Sans"/>
              </a:rPr>
              <a:t>12 juni 2007:</a:t>
            </a:r>
            <a:r>
              <a:rPr lang="nl-NL" sz="1200" b="1" dirty="0">
                <a:solidFill>
                  <a:srgbClr val="000000"/>
                </a:solidFill>
                <a:latin typeface="Open Sans"/>
              </a:rPr>
              <a:t> </a:t>
            </a:r>
            <a:endParaRPr lang="nl-NL" sz="1200" b="1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551679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F3F77-9FDB-7888-A2D1-F6A2F3016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6">
            <a:extLst>
              <a:ext uri="{FF2B5EF4-FFF2-40B4-BE49-F238E27FC236}">
                <a16:creationId xmlns:a16="http://schemas.microsoft.com/office/drawing/2014/main" id="{37220BE7-B195-1D9A-2E3F-6D671C873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077" y="1347454"/>
            <a:ext cx="9640027" cy="46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29" tIns="45715" rIns="91429" bIns="45715" anchor="t">
            <a:spAutoFit/>
          </a:bodyPr>
          <a:lstStyle>
            <a:lvl1pPr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Pct val="10000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nl-NL" sz="2400" dirty="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Problemen en typen funderingen</a:t>
            </a:r>
            <a:r>
              <a:rPr lang="nl-NL" sz="2400" dirty="0">
                <a:latin typeface="Open Sans"/>
                <a:ea typeface="Open Sans"/>
                <a:cs typeface="Open Sans"/>
              </a:rPr>
              <a:t> </a:t>
            </a:r>
          </a:p>
        </p:txBody>
      </p:sp>
      <p:sp>
        <p:nvSpPr>
          <p:cNvPr id="5126" name="Text Box 7">
            <a:extLst>
              <a:ext uri="{FF2B5EF4-FFF2-40B4-BE49-F238E27FC236}">
                <a16:creationId xmlns:a16="http://schemas.microsoft.com/office/drawing/2014/main" id="{CCE017F3-1D00-E87D-4384-8CE87B0D0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699" y="506278"/>
            <a:ext cx="9297066" cy="711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29" tIns="45715" rIns="91429" bIns="45715" anchor="t">
            <a:spAutoFit/>
          </a:bodyPr>
          <a:lstStyle>
            <a:lvl1pPr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Pct val="10000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None/>
            </a:pPr>
            <a:r>
              <a:rPr lang="nl-NL" sz="4000" b="1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Funderingsverbetering</a:t>
            </a:r>
            <a:endParaRPr lang="nl-NL"/>
          </a:p>
        </p:txBody>
      </p:sp>
      <p:pic>
        <p:nvPicPr>
          <p:cNvPr id="5" name="Picture 2" descr="Goed gefundeerd Raad voor de leefomgeving en de infrastructuur">
            <a:extLst>
              <a:ext uri="{FF2B5EF4-FFF2-40B4-BE49-F238E27FC236}">
                <a16:creationId xmlns:a16="http://schemas.microsoft.com/office/drawing/2014/main" id="{14991086-E690-7C5F-4644-65BDC7E5A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450" y="1597856"/>
            <a:ext cx="6192488" cy="433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1">
            <a:extLst>
              <a:ext uri="{FF2B5EF4-FFF2-40B4-BE49-F238E27FC236}">
                <a16:creationId xmlns:a16="http://schemas.microsoft.com/office/drawing/2014/main" id="{D06A0355-8E5A-E785-B667-50A401071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2049" y="6351722"/>
            <a:ext cx="368113" cy="432000"/>
          </a:xfrm>
          <a:prstGeom prst="rect">
            <a:avLst/>
          </a:prstGeom>
          <a:ln>
            <a:noFill/>
          </a:ln>
        </p:spPr>
      </p:pic>
      <p:sp>
        <p:nvSpPr>
          <p:cNvPr id="2" name="Ondertitel 2">
            <a:extLst>
              <a:ext uri="{FF2B5EF4-FFF2-40B4-BE49-F238E27FC236}">
                <a16:creationId xmlns:a16="http://schemas.microsoft.com/office/drawing/2014/main" id="{DEB27716-82F1-CCFE-D73E-4A13BF3B1AAC}"/>
              </a:ext>
            </a:extLst>
          </p:cNvPr>
          <p:cNvSpPr txBox="1">
            <a:spLocks/>
          </p:cNvSpPr>
          <p:nvPr/>
        </p:nvSpPr>
        <p:spPr>
          <a:xfrm>
            <a:off x="4800600" y="6416676"/>
            <a:ext cx="7272338" cy="25082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eaLnBrk="1" hangingPunct="1">
              <a:buNone/>
            </a:pPr>
            <a:r>
              <a:rPr lang="nl-NL" altLang="nl-NL" sz="1200" dirty="0">
                <a:solidFill>
                  <a:srgbClr val="002060"/>
                </a:solidFill>
              </a:rPr>
              <a:t>KCAF-dag – 16 april 2026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6BD8EC5B-78AD-FC94-8EC6-700644352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2052" y="1714077"/>
            <a:ext cx="6253316" cy="4339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29" tIns="45715" rIns="91429" bIns="45715" anchor="t">
            <a:spAutoFit/>
          </a:bodyPr>
          <a:lstStyle>
            <a:lvl1pPr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Pct val="10000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nl-NL" sz="2000" b="1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nl-NL" sz="2000" b="1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Problemen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2000" dirty="0" err="1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Paalrot</a:t>
            </a:r>
            <a:r>
              <a:rPr lang="nl-NL" sz="20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/ palenpest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20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Negatieve kleef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20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Verkeerde aanleghoogte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20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Verkeerde locatie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20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Mijnbouwschade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endParaRPr lang="nl-NL" sz="2000" dirty="0">
              <a:solidFill>
                <a:srgbClr val="002060"/>
              </a:solidFill>
              <a:latin typeface="Open Sans"/>
              <a:ea typeface="Calibri"/>
              <a:cs typeface="Calibri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nl-NL" sz="2000" b="1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Type funderingen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20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Op staal of op “huiden”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20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Op houten palen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20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Op houten palen met beton oplangers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20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Op (prefab) beton palen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SzTx/>
              <a:buFontTx/>
              <a:buChar char="-"/>
            </a:pPr>
            <a:endParaRPr lang="nl-NL" sz="1600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0298927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9C3A3-A8E1-50AD-D7C4-1B5D57EE2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>
            <a:extLst>
              <a:ext uri="{FF2B5EF4-FFF2-40B4-BE49-F238E27FC236}">
                <a16:creationId xmlns:a16="http://schemas.microsoft.com/office/drawing/2014/main" id="{CDBC804C-25D5-F350-E4B8-89A4179F1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699" y="506278"/>
            <a:ext cx="9297066" cy="711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29" tIns="45715" rIns="91429" bIns="45715" anchor="t">
            <a:spAutoFit/>
          </a:bodyPr>
          <a:lstStyle>
            <a:lvl1pPr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Pct val="10000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None/>
            </a:pPr>
            <a:r>
              <a:rPr lang="nl-NL" sz="4000" b="1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Oplossingsrichtingen</a:t>
            </a:r>
            <a:endParaRPr lang="nl-NL" b="1" dirty="0">
              <a:latin typeface="Open Sans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3DA33B9-F2BF-5284-C3DE-C9C757A46713}"/>
              </a:ext>
            </a:extLst>
          </p:cNvPr>
          <p:cNvSpPr txBox="1">
            <a:spLocks/>
          </p:cNvSpPr>
          <p:nvPr/>
        </p:nvSpPr>
        <p:spPr>
          <a:xfrm>
            <a:off x="4800600" y="6416676"/>
            <a:ext cx="7272338" cy="25082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2352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924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496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6068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64000" marR="0" indent="-4064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eaLnBrk="1" hangingPunct="1">
              <a:buNone/>
            </a:pPr>
            <a:r>
              <a:rPr lang="nl-NL" altLang="nl-NL" sz="1200" dirty="0">
                <a:solidFill>
                  <a:srgbClr val="002060"/>
                </a:solidFill>
              </a:rPr>
              <a:t>KCAF-dag – 16 april 2026</a:t>
            </a:r>
          </a:p>
        </p:txBody>
      </p:sp>
      <p:pic>
        <p:nvPicPr>
          <p:cNvPr id="5" name="Afbeelding 1">
            <a:extLst>
              <a:ext uri="{FF2B5EF4-FFF2-40B4-BE49-F238E27FC236}">
                <a16:creationId xmlns:a16="http://schemas.microsoft.com/office/drawing/2014/main" id="{A37D9BDE-B217-9F2A-2B48-E5F505960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049" y="6351722"/>
            <a:ext cx="368113" cy="432000"/>
          </a:xfrm>
          <a:prstGeom prst="rect">
            <a:avLst/>
          </a:prstGeom>
          <a:ln>
            <a:noFill/>
          </a:ln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8DB56EC3-654D-8A43-F7CC-24D1296BE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699" y="1971103"/>
            <a:ext cx="10631728" cy="3724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29" tIns="45715" rIns="91429" bIns="45715" anchor="t">
            <a:spAutoFit/>
          </a:bodyPr>
          <a:lstStyle>
            <a:lvl1pPr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Pct val="10000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Pct val="100000"/>
              <a:buChar char="–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Char char="»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nl-NL" sz="2000" b="1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Ondiepe funderingen verstevigen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20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Ondergrond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20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Funderingsbalken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20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Plaatfundering met licht beton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nl-NL" sz="2000" b="1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Ondiepe funderingen veranderen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20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Funderingspalen bijbrengen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nl-NL" sz="2000" b="1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Paalfundering aanpassen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20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Palen bijbrengen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20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Tafelconstructie met palen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nl-NL" sz="2000" b="1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Hybride oplossingen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Tx/>
            </a:pPr>
            <a:r>
              <a:rPr lang="nl-NL" sz="2000" dirty="0">
                <a:solidFill>
                  <a:srgbClr val="002060"/>
                </a:solidFill>
                <a:latin typeface="Open Sans"/>
                <a:ea typeface="Calibri"/>
                <a:cs typeface="Calibri"/>
              </a:rPr>
              <a:t>Is ‘goed’ goed genoeg voor nu, en voor de toekomst?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SzTx/>
              <a:buFontTx/>
              <a:buChar char="-"/>
            </a:pPr>
            <a:endParaRPr lang="nl-NL" sz="1600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862183972"/>
      </p:ext>
    </p:extLst>
  </p:cSld>
  <p:clrMapOvr>
    <a:masterClrMapping/>
  </p:clrMapOvr>
</p:sld>
</file>

<file path=ppt/theme/theme1.xml><?xml version="1.0" encoding="utf-8"?>
<a:theme xmlns:a="http://schemas.openxmlformats.org/drawingml/2006/main" name="1_Standaardontwerp">
  <a:themeElements>
    <a:clrScheme name="Standaardontwerp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Standaardontwerp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Standaardontwerp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Standaardontwerp">
    <a:dk1>
      <a:srgbClr val="000000"/>
    </a:dk1>
    <a:lt1>
      <a:srgbClr val="FFFFFF"/>
    </a:lt1>
    <a:dk2>
      <a:srgbClr val="A7A7A7"/>
    </a:dk2>
    <a:lt2>
      <a:srgbClr val="535353"/>
    </a:lt2>
    <a:accent1>
      <a:srgbClr val="BBE0E3"/>
    </a:accent1>
    <a:accent2>
      <a:srgbClr val="333399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FF00FF"/>
    </a:folHlink>
  </a:clrScheme>
</a:themeOverride>
</file>

<file path=ppt/theme/themeOverride2.xml><?xml version="1.0" encoding="utf-8"?>
<a:themeOverride xmlns:a="http://schemas.openxmlformats.org/drawingml/2006/main">
  <a:clrScheme name="Standaardontwerp">
    <a:dk1>
      <a:srgbClr val="000000"/>
    </a:dk1>
    <a:lt1>
      <a:srgbClr val="FFFFFF"/>
    </a:lt1>
    <a:dk2>
      <a:srgbClr val="A7A7A7"/>
    </a:dk2>
    <a:lt2>
      <a:srgbClr val="535353"/>
    </a:lt2>
    <a:accent1>
      <a:srgbClr val="BBE0E3"/>
    </a:accent1>
    <a:accent2>
      <a:srgbClr val="333399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FF00FF"/>
    </a:folHlink>
  </a:clrScheme>
</a:themeOverride>
</file>

<file path=ppt/theme/themeOverride3.xml><?xml version="1.0" encoding="utf-8"?>
<a:themeOverride xmlns:a="http://schemas.openxmlformats.org/drawingml/2006/main">
  <a:clrScheme name="Standaardontwerp">
    <a:dk1>
      <a:srgbClr val="000000"/>
    </a:dk1>
    <a:lt1>
      <a:srgbClr val="FFFFFF"/>
    </a:lt1>
    <a:dk2>
      <a:srgbClr val="A7A7A7"/>
    </a:dk2>
    <a:lt2>
      <a:srgbClr val="535353"/>
    </a:lt2>
    <a:accent1>
      <a:srgbClr val="BBE0E3"/>
    </a:accent1>
    <a:accent2>
      <a:srgbClr val="333399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FF00FF"/>
    </a:folHlink>
  </a:clrScheme>
</a:themeOverride>
</file>

<file path=ppt/theme/themeOverride4.xml><?xml version="1.0" encoding="utf-8"?>
<a:themeOverride xmlns:a="http://schemas.openxmlformats.org/drawingml/2006/main">
  <a:clrScheme name="Standaardontwerp">
    <a:dk1>
      <a:srgbClr val="000000"/>
    </a:dk1>
    <a:lt1>
      <a:srgbClr val="FFFFFF"/>
    </a:lt1>
    <a:dk2>
      <a:srgbClr val="A7A7A7"/>
    </a:dk2>
    <a:lt2>
      <a:srgbClr val="535353"/>
    </a:lt2>
    <a:accent1>
      <a:srgbClr val="BBE0E3"/>
    </a:accent1>
    <a:accent2>
      <a:srgbClr val="333399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FF00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1202</Words>
  <Application>Microsoft Office PowerPoint</Application>
  <PresentationFormat>Breedbeeld</PresentationFormat>
  <Paragraphs>300</Paragraphs>
  <Slides>21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6" baseType="lpstr">
      <vt:lpstr>Arial</vt:lpstr>
      <vt:lpstr>Calibri</vt:lpstr>
      <vt:lpstr>Helvetica</vt:lpstr>
      <vt:lpstr>Open Sans</vt:lpstr>
      <vt:lpstr>1_Standaardontwerp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BuildYourFuture 2019</dc:title>
  <dc:creator>Tjebbe van der Velde</dc:creator>
  <cp:lastModifiedBy>Mark Born</cp:lastModifiedBy>
  <cp:revision>73</cp:revision>
  <cp:lastPrinted>2024-04-17T05:37:31Z</cp:lastPrinted>
  <dcterms:created xsi:type="dcterms:W3CDTF">2019-02-13T14:11:02Z</dcterms:created>
  <dcterms:modified xsi:type="dcterms:W3CDTF">2026-04-15T13:15:51Z</dcterms:modified>
</cp:coreProperties>
</file>