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0.png" ContentType="image/png"/>
  <Override PartName="/ppt/media/image1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3.png" ContentType="image/png"/>
  <Override PartName="/ppt/media/image19.jpeg" ContentType="image/jpeg"/>
  <Override PartName="/ppt/media/image15.png" ContentType="image/png"/>
  <Override PartName="/ppt/media/image4.svg" ContentType="image/svg"/>
  <Override PartName="/ppt/media/image7.png" ContentType="image/png"/>
  <Override PartName="/ppt/media/image16.png" ContentType="image/png"/>
  <Override PartName="/ppt/media/image11.png" ContentType="image/png"/>
  <Override PartName="/ppt/media/image2.png" ContentType="image/png"/>
  <Override PartName="/ppt/media/image14.png" ContentType="image/png"/>
  <Override PartName="/ppt/media/image5.png" ContentType="image/png"/>
  <Override PartName="/ppt/media/image6.svg" ContentType="image/svg"/>
  <Override PartName="/ppt/media/image9.png" ContentType="image/png"/>
  <Override PartName="/ppt/media/image20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idn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BFC0DF-A537-4F0A-BE0C-59792DE665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idnight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9A689E-D746-44E1-92E2-E187B7B9BE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C47FABD-1097-4D18-942C-D65FF62755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71D6140-D4E6-4F94-981F-DCC0783B85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idnight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28B2B4A-96D4-464C-A4C5-255A0D4BE6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idnightblu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F1B08BC-AA54-4FB3-89EC-A77461572E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idnightblue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C44D6F7-0972-40B0-B6D8-85F7D255FF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5400000"/>
            <a:ext cx="10074600" cy="264600"/>
          </a:xfrm>
          <a:prstGeom prst="rect">
            <a:avLst/>
          </a:prstGeom>
          <a:solidFill>
            <a:srgbClr val="2c3e50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1" name=""/>
          <p:cNvSpPr/>
          <p:nvPr/>
        </p:nvSpPr>
        <p:spPr>
          <a:xfrm>
            <a:off x="0" y="0"/>
            <a:ext cx="10074600" cy="1209600"/>
          </a:xfrm>
          <a:prstGeom prst="rect">
            <a:avLst/>
          </a:prstGeom>
          <a:solidFill>
            <a:srgbClr val="2c3e50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9315000" y="5175000"/>
            <a:ext cx="444600" cy="444600"/>
          </a:xfrm>
          <a:prstGeom prst="ellipse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1"/>
          </p:nvPr>
        </p:nvSpPr>
        <p:spPr>
          <a:xfrm>
            <a:off x="3420000" y="5400000"/>
            <a:ext cx="323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&lt;voettekst&gt;</a:t>
            </a:r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2"/>
          </p:nvPr>
        </p:nvSpPr>
        <p:spPr>
          <a:xfrm>
            <a:off x="9180000" y="5175000"/>
            <a:ext cx="714600" cy="44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F8A15E8-64BF-481F-B094-A296C393797B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&lt;nummer&gt;</a:t>
            </a:fld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dt" idx="3"/>
          </p:nvPr>
        </p:nvSpPr>
        <p:spPr>
          <a:xfrm>
            <a:off x="360000" y="5400000"/>
            <a:ext cx="287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0" y="0"/>
            <a:ext cx="10074600" cy="56646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11" name=""/>
          <p:cNvSpPr/>
          <p:nvPr/>
        </p:nvSpPr>
        <p:spPr>
          <a:xfrm>
            <a:off x="0" y="0"/>
            <a:ext cx="10074600" cy="3774600"/>
          </a:xfrm>
          <a:prstGeom prst="rect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4"/>
          </p:nvPr>
        </p:nvSpPr>
        <p:spPr>
          <a:xfrm>
            <a:off x="3420000" y="5400000"/>
            <a:ext cx="323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&lt;voettekst&gt;</a:t>
            </a:r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5"/>
          </p:nvPr>
        </p:nvSpPr>
        <p:spPr>
          <a:xfrm>
            <a:off x="9180000" y="5130000"/>
            <a:ext cx="714600" cy="53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C6AB7D0-8335-4CB1-8919-868893445EBB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&lt;nummer&gt;</a:t>
            </a:fld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6"/>
          </p:nvPr>
        </p:nvSpPr>
        <p:spPr>
          <a:xfrm>
            <a:off x="360000" y="5400000"/>
            <a:ext cx="287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0" y="0"/>
            <a:ext cx="10074600" cy="56646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20" name=""/>
          <p:cNvSpPr/>
          <p:nvPr/>
        </p:nvSpPr>
        <p:spPr>
          <a:xfrm>
            <a:off x="0" y="0"/>
            <a:ext cx="10074600" cy="3774600"/>
          </a:xfrm>
          <a:prstGeom prst="rect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7"/>
          </p:nvPr>
        </p:nvSpPr>
        <p:spPr>
          <a:xfrm>
            <a:off x="3420000" y="5400000"/>
            <a:ext cx="323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&lt;voettekst&gt;</a:t>
            </a:r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8"/>
          </p:nvPr>
        </p:nvSpPr>
        <p:spPr>
          <a:xfrm>
            <a:off x="9180000" y="5130000"/>
            <a:ext cx="714600" cy="53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11C568E-49D0-49C3-8F1F-F3C26596E0FB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&lt;nummer&gt;</a:t>
            </a:fld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9"/>
          </p:nvPr>
        </p:nvSpPr>
        <p:spPr>
          <a:xfrm>
            <a:off x="360000" y="5400000"/>
            <a:ext cx="287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0" y="0"/>
            <a:ext cx="10074600" cy="56646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29" name=""/>
          <p:cNvSpPr/>
          <p:nvPr/>
        </p:nvSpPr>
        <p:spPr>
          <a:xfrm>
            <a:off x="0" y="0"/>
            <a:ext cx="10074600" cy="3774600"/>
          </a:xfrm>
          <a:prstGeom prst="rect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ftr" idx="10"/>
          </p:nvPr>
        </p:nvSpPr>
        <p:spPr>
          <a:xfrm>
            <a:off x="3420000" y="5400000"/>
            <a:ext cx="323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&lt;voettekst&gt;</a:t>
            </a:r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Num" idx="11"/>
          </p:nvPr>
        </p:nvSpPr>
        <p:spPr>
          <a:xfrm>
            <a:off x="9180000" y="5130000"/>
            <a:ext cx="714600" cy="53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E1FDE33-3D25-4FFA-8749-303D9AAAAB3F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&lt;nummer&gt;</a:t>
            </a:fld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2"/>
          </p:nvPr>
        </p:nvSpPr>
        <p:spPr>
          <a:xfrm>
            <a:off x="360000" y="5400000"/>
            <a:ext cx="287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0" y="0"/>
            <a:ext cx="10074600" cy="56646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38" name=""/>
          <p:cNvSpPr/>
          <p:nvPr/>
        </p:nvSpPr>
        <p:spPr>
          <a:xfrm>
            <a:off x="2520000" y="1350000"/>
            <a:ext cx="5034600" cy="1884600"/>
          </a:xfrm>
          <a:prstGeom prst="wedgeRectCallout">
            <a:avLst>
              <a:gd name="adj1" fmla="val -34032"/>
              <a:gd name="adj2" fmla="val 132916"/>
            </a:avLst>
          </a:prstGeom>
          <a:solidFill>
            <a:srgbClr val="ffffff"/>
          </a:solidFill>
          <a:ln w="720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20600" rIns="120600" tIns="75600" bIns="756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13"/>
          </p:nvPr>
        </p:nvSpPr>
        <p:spPr>
          <a:xfrm>
            <a:off x="3420000" y="5400000"/>
            <a:ext cx="323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&lt;voettekst&gt;</a:t>
            </a:r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14"/>
          </p:nvPr>
        </p:nvSpPr>
        <p:spPr>
          <a:xfrm>
            <a:off x="9180000" y="5130000"/>
            <a:ext cx="714600" cy="53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1C45540-C62B-42F5-BED1-9138B009B3BB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&lt;nummer&gt;</a:t>
            </a:fld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 idx="15"/>
          </p:nvPr>
        </p:nvSpPr>
        <p:spPr>
          <a:xfrm>
            <a:off x="360000" y="5400000"/>
            <a:ext cx="287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0" y="5400000"/>
            <a:ext cx="10074600" cy="264600"/>
          </a:xfrm>
          <a:prstGeom prst="rect">
            <a:avLst/>
          </a:prstGeom>
          <a:solidFill>
            <a:srgbClr val="2c3e50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47" name=""/>
          <p:cNvSpPr/>
          <p:nvPr/>
        </p:nvSpPr>
        <p:spPr>
          <a:xfrm>
            <a:off x="0" y="0"/>
            <a:ext cx="10074600" cy="1209600"/>
          </a:xfrm>
          <a:prstGeom prst="rect">
            <a:avLst/>
          </a:prstGeom>
          <a:solidFill>
            <a:srgbClr val="2c3e50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48" name=""/>
          <p:cNvSpPr/>
          <p:nvPr/>
        </p:nvSpPr>
        <p:spPr>
          <a:xfrm>
            <a:off x="9315000" y="5175000"/>
            <a:ext cx="444600" cy="444600"/>
          </a:xfrm>
          <a:prstGeom prst="ellipse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16"/>
          </p:nvPr>
        </p:nvSpPr>
        <p:spPr>
          <a:xfrm>
            <a:off x="3420000" y="5400000"/>
            <a:ext cx="323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&lt;voettekst&gt;</a:t>
            </a:r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17"/>
          </p:nvPr>
        </p:nvSpPr>
        <p:spPr>
          <a:xfrm>
            <a:off x="9180000" y="5175000"/>
            <a:ext cx="714600" cy="44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9F0DB0E-BC86-4351-B2F9-4D37B9960A5A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&lt;nummer&gt;</a:t>
            </a:fld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dt" idx="18"/>
          </p:nvPr>
        </p:nvSpPr>
        <p:spPr>
          <a:xfrm>
            <a:off x="360000" y="5400000"/>
            <a:ext cx="287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0" y="5400000"/>
            <a:ext cx="10074600" cy="264600"/>
          </a:xfrm>
          <a:prstGeom prst="rect">
            <a:avLst/>
          </a:prstGeom>
          <a:solidFill>
            <a:srgbClr val="2c3e50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57" name=""/>
          <p:cNvSpPr/>
          <p:nvPr/>
        </p:nvSpPr>
        <p:spPr>
          <a:xfrm>
            <a:off x="0" y="0"/>
            <a:ext cx="10074600" cy="1209600"/>
          </a:xfrm>
          <a:prstGeom prst="rect">
            <a:avLst/>
          </a:prstGeom>
          <a:solidFill>
            <a:srgbClr val="2c3e50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58" name=""/>
          <p:cNvSpPr/>
          <p:nvPr/>
        </p:nvSpPr>
        <p:spPr>
          <a:xfrm>
            <a:off x="9315000" y="5175000"/>
            <a:ext cx="444600" cy="444600"/>
          </a:xfrm>
          <a:prstGeom prst="ellipse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2c3e50"/>
              </a:solidFill>
              <a:latin typeface="Noto Sans"/>
              <a:ea typeface="DejaVu Sans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7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294600" cy="16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ftr" idx="19"/>
          </p:nvPr>
        </p:nvSpPr>
        <p:spPr>
          <a:xfrm>
            <a:off x="3420000" y="5400000"/>
            <a:ext cx="323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&lt;voettekst&gt;</a:t>
            </a:r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sldNum" idx="20"/>
          </p:nvPr>
        </p:nvSpPr>
        <p:spPr>
          <a:xfrm>
            <a:off x="9180000" y="5175000"/>
            <a:ext cx="714600" cy="44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2144F00-A2B7-4E15-BDE2-CDBF8D82A8D4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&lt;nummer&gt;</a:t>
            </a:fld>
            <a:endParaRPr b="0" lang="nl-NL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dt" idx="21"/>
          </p:nvPr>
        </p:nvSpPr>
        <p:spPr>
          <a:xfrm>
            <a:off x="360000" y="5400000"/>
            <a:ext cx="2874600" cy="2646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11.png"/><Relationship Id="rId7" Type="http://schemas.openxmlformats.org/officeDocument/2006/relationships/hyperlink" Target="https://app.groundwater.global/" TargetMode="External"/><Relationship Id="rId8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0" y="1615320"/>
            <a:ext cx="10078920" cy="144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nl-NL" sz="4200" spc="-1" strike="noStrike">
                <a:solidFill>
                  <a:srgbClr val="ffffff"/>
                </a:solidFill>
                <a:latin typeface="Noto Sans"/>
              </a:rPr>
              <a:t>Groundwater Global</a:t>
            </a:r>
            <a:br>
              <a:rPr sz="4200"/>
            </a:br>
            <a:r>
              <a:rPr b="1" lang="nl-NL" sz="1200" spc="-1" strike="noStrike">
                <a:solidFill>
                  <a:srgbClr val="ffffff"/>
                </a:solidFill>
                <a:latin typeface="Noto Sans"/>
              </a:rPr>
              <a:t>Making the invisible visible</a:t>
            </a:r>
            <a:endParaRPr b="0" lang="nl-N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360360" y="5220000"/>
            <a:ext cx="89604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900" spc="-1" strike="noStrike">
                <a:solidFill>
                  <a:srgbClr val="ffffff"/>
                </a:solidFill>
                <a:latin typeface="Arial"/>
                <a:ea typeface="DejaVu Sans"/>
              </a:rPr>
              <a:t>Play Store </a:t>
            </a:r>
            <a:br>
              <a:rPr sz="900"/>
            </a:br>
            <a:r>
              <a:rPr b="1" lang="nl-NL" sz="540" spc="-1" strike="noStrike">
                <a:solidFill>
                  <a:srgbClr val="ffffff"/>
                </a:solidFill>
                <a:latin typeface="Arial"/>
                <a:ea typeface="DejaVu Sans"/>
              </a:rPr>
              <a:t>(Android)</a:t>
            </a:r>
            <a:endParaRPr b="0" lang="nl-NL" sz="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8100000" y="180000"/>
            <a:ext cx="1436040" cy="12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8280000" y="3780000"/>
            <a:ext cx="1364760" cy="1364760"/>
          </a:xfrm>
          <a:prstGeom prst="rect">
            <a:avLst/>
          </a:prstGeom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180000" y="3780360"/>
            <a:ext cx="1436040" cy="1436040"/>
          </a:xfrm>
          <a:prstGeom prst="rect">
            <a:avLst/>
          </a:prstGeom>
          <a:ln w="0">
            <a:noFill/>
          </a:ln>
        </p:spPr>
      </p:pic>
      <p:sp>
        <p:nvSpPr>
          <p:cNvPr id="71" name=""/>
          <p:cNvSpPr/>
          <p:nvPr/>
        </p:nvSpPr>
        <p:spPr>
          <a:xfrm>
            <a:off x="8641800" y="5148360"/>
            <a:ext cx="75420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900" spc="-1" strike="noStrike">
                <a:solidFill>
                  <a:srgbClr val="ffffff"/>
                </a:solidFill>
                <a:latin typeface="Arial"/>
                <a:ea typeface="DejaVu Sans"/>
              </a:rPr>
              <a:t>PWA</a:t>
            </a:r>
            <a:r>
              <a:rPr b="0" lang="nl-NL" sz="9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nl-NL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900" spc="-1" strike="noStrike">
                <a:solidFill>
                  <a:srgbClr val="ffffff"/>
                </a:solidFill>
                <a:latin typeface="Arial"/>
                <a:ea typeface="DejaVu Sans"/>
              </a:rPr>
              <a:t>(iPhone)</a:t>
            </a:r>
            <a:endParaRPr b="0" lang="nl-NL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/>
          <p:nvPr/>
        </p:nvSpPr>
        <p:spPr>
          <a:xfrm>
            <a:off x="3060000" y="3883320"/>
            <a:ext cx="3776400" cy="169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nl-NL" sz="1500" spc="-1" strike="noStrike">
                <a:solidFill>
                  <a:srgbClr val="ffffff"/>
                </a:solidFill>
                <a:latin typeface="Noto Sans"/>
                <a:ea typeface="DejaVu Sans"/>
              </a:rPr>
              <a:t>Stichting Groundwater Global</a:t>
            </a:r>
            <a:endParaRPr b="0" lang="nl-NL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nl-NL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Nijmegen, Nederland</a:t>
            </a:r>
            <a:endParaRPr b="0" lang="nl-NL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br>
              <a:rPr sz="1100"/>
            </a:br>
            <a:r>
              <a:rPr b="0" lang="nl-NL" sz="1100" spc="-1" strike="noStrike">
                <a:solidFill>
                  <a:srgbClr val="ffffff"/>
                </a:solidFill>
                <a:latin typeface="Noto Sans"/>
                <a:ea typeface="Noto Sans"/>
              </a:rPr>
              <a:t>https://www.groundwater.global</a:t>
            </a:r>
            <a:endParaRPr b="0" lang="nl-NL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nl-NL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nl-NL" sz="1600" spc="-1" strike="noStrike">
                <a:solidFill>
                  <a:srgbClr val="ffffff"/>
                </a:solidFill>
                <a:latin typeface="Noto Sans"/>
                <a:ea typeface="Noto Sans CJK SC"/>
              </a:rPr>
              <a:t>Dirk Diederen</a:t>
            </a:r>
            <a:br>
              <a:rPr sz="1600"/>
            </a:br>
            <a:r>
              <a:rPr b="0" lang="nl-NL" sz="1300" spc="-1" strike="noStrike">
                <a:solidFill>
                  <a:srgbClr val="ffffff"/>
                </a:solidFill>
                <a:latin typeface="Noto Sans"/>
                <a:ea typeface="Noto Sans CJK SC"/>
              </a:rPr>
              <a:t>KCAF Congres, 16 april 2026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545720" y="1080000"/>
            <a:ext cx="853200" cy="85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Hoe ziet zo’n akoestische meting er eigenlijk uit?</a:t>
            </a:r>
            <a:br>
              <a:rPr sz="2700"/>
            </a:br>
            <a:r>
              <a:rPr b="1" lang="nl-NL" sz="1500" spc="-1" strike="noStrike">
                <a:solidFill>
                  <a:srgbClr val="ffffff"/>
                </a:solidFill>
                <a:latin typeface="Noto Sans"/>
              </a:rPr>
              <a:t>Betrouwbaarheid van de meting</a:t>
            </a:r>
            <a:endParaRPr b="0" lang="nl-NL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0" y="5356800"/>
            <a:ext cx="935676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3" name=""/>
          <p:cNvSpPr/>
          <p:nvPr/>
        </p:nvSpPr>
        <p:spPr>
          <a:xfrm>
            <a:off x="2520000" y="4320000"/>
            <a:ext cx="738000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i="1" lang="nl-NL" sz="14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i="1" lang="nl-NL" sz="1400" spc="-1" strike="noStrike">
                <a:solidFill>
                  <a:srgbClr val="000000"/>
                </a:solidFill>
                <a:latin typeface="Arial"/>
                <a:ea typeface="DejaVu Sans"/>
              </a:rPr>
              <a:t>Ik ben </a:t>
            </a:r>
            <a:r>
              <a:rPr b="1" i="1" lang="nl-NL" sz="1400" spc="-1" strike="noStrike">
                <a:solidFill>
                  <a:srgbClr val="000000"/>
                </a:solidFill>
                <a:latin typeface="Arial"/>
                <a:ea typeface="DejaVu Sans"/>
              </a:rPr>
              <a:t>88</a:t>
            </a:r>
            <a:r>
              <a:rPr b="0" i="1" lang="nl-NL" sz="1400" spc="-1" strike="noStrike">
                <a:solidFill>
                  <a:srgbClr val="000000"/>
                </a:solidFill>
                <a:latin typeface="Arial"/>
                <a:ea typeface="DejaVu Sans"/>
              </a:rPr>
              <a:t> en met hulp in het begin, van mijn buurjongen, kan ik het nu elk weekend zelf.”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nl-NL" sz="1400" spc="-1" strike="noStrike">
                <a:solidFill>
                  <a:srgbClr val="000000"/>
                </a:solidFill>
                <a:latin typeface="Arial"/>
                <a:ea typeface="DejaVu Sans"/>
              </a:rPr>
              <a:t>- Gonnie </a:t>
            </a:r>
            <a:br>
              <a:rPr sz="1400"/>
            </a:b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nl-NL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060000" y="2520000"/>
            <a:ext cx="6095520" cy="161712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232920" y="1260000"/>
            <a:ext cx="2286360" cy="406800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1620000" y="1440720"/>
            <a:ext cx="1799640" cy="718920"/>
          </a:xfrm>
          <a:prstGeom prst="leftArrowCallout">
            <a:avLst>
              <a:gd name="adj1" fmla="val 9554"/>
              <a:gd name="adj2" fmla="val 19734"/>
              <a:gd name="adj3" fmla="val 25000"/>
              <a:gd name="adj4" fmla="val 35200"/>
            </a:avLst>
          </a:prstGeom>
          <a:solidFill>
            <a:srgbClr val="3faf46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nl-NL" sz="3200" spc="-1" strike="noStrike">
                <a:solidFill>
                  <a:srgbClr val="ffffff"/>
                </a:solidFill>
                <a:latin typeface="Arial"/>
                <a:ea typeface="DejaVu Sans"/>
              </a:rPr>
              <a:t>!!!</a:t>
            </a:r>
            <a:endParaRPr b="0" lang="nl-NL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045720" y="18000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7380000" y="1260000"/>
            <a:ext cx="2339640" cy="7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Begeleiding:</a:t>
            </a:r>
            <a:r>
              <a:rPr b="0" i="1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Sandra de Vries</a:t>
            </a:r>
            <a:br>
              <a:rPr sz="1200"/>
            </a:br>
            <a:r>
              <a:rPr b="0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Bedrijf:    </a:t>
            </a:r>
            <a:r>
              <a:rPr b="0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1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PulsAqua</a:t>
            </a:r>
            <a:br>
              <a:rPr sz="1200"/>
            </a:br>
            <a:r>
              <a:rPr b="0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Project: </a:t>
            </a:r>
            <a:r>
              <a:rPr b="0" i="1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</a:t>
            </a:r>
            <a:r>
              <a:rPr b="1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Delft Meet</a:t>
            </a:r>
            <a:br>
              <a:rPr sz="1200"/>
            </a:br>
            <a:r>
              <a:rPr b="0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Metingen: </a:t>
            </a:r>
            <a:r>
              <a:rPr b="1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2300+</a:t>
            </a:r>
            <a:endParaRPr b="0" lang="nl-N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B67E35-D7AC-4B01-AC82-233A530BFE3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Samenwerking in funderingsproblematiek</a:t>
            </a:r>
            <a:br>
              <a:rPr sz="2700"/>
            </a:br>
            <a:r>
              <a:rPr b="1" lang="nl-NL" sz="1400" spc="-1" strike="noStrike">
                <a:solidFill>
                  <a:srgbClr val="ffffff"/>
                </a:solidFill>
                <a:latin typeface="Noto Sans"/>
              </a:rPr>
              <a:t>Discussie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360000" y="4320000"/>
            <a:ext cx="738000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3600" spc="-1" strike="noStrike">
                <a:solidFill>
                  <a:srgbClr val="2a6099"/>
                </a:solidFill>
                <a:latin typeface="Arial"/>
                <a:ea typeface="DejaVu Sans"/>
              </a:rPr>
              <a:t>Discussie / Vragen / </a:t>
            </a:r>
            <a:r>
              <a:rPr b="1" lang="nl-NL" sz="3600" spc="-1" strike="noStrike">
                <a:solidFill>
                  <a:srgbClr val="2a6099"/>
                </a:solidFill>
                <a:latin typeface="Arial"/>
                <a:ea typeface="DejaVu Sans"/>
              </a:rPr>
              <a:t>Demo</a:t>
            </a:r>
            <a:endParaRPr b="0" lang="nl-NL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460360" y="3600000"/>
            <a:ext cx="719640" cy="71964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5"/>
          <p:cNvSpPr/>
          <p:nvPr/>
        </p:nvSpPr>
        <p:spPr>
          <a:xfrm>
            <a:off x="720360" y="1305000"/>
            <a:ext cx="8639280" cy="22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marL="432000">
              <a:lnSpc>
                <a:spcPct val="100000"/>
              </a:lnSpc>
              <a:spcAft>
                <a:spcPts val="1057"/>
              </a:spcAft>
              <a:tabLst>
                <a:tab algn="l" pos="0"/>
              </a:tabLst>
            </a:pPr>
            <a:r>
              <a:rPr b="0" lang="nl-NL" sz="700" spc="-1" strike="noStrike">
                <a:solidFill>
                  <a:srgbClr val="2c3e50"/>
                </a:solidFill>
                <a:latin typeface="Noto Sans"/>
              </a:rPr>
              <a:t>De staat van de fundering van uw (toekomstige) woning (H.8)</a:t>
            </a:r>
            <a:endParaRPr b="0" lang="nl-NL" sz="700" spc="-1" strike="noStrike">
              <a:solidFill>
                <a:srgbClr val="000000"/>
              </a:solidFill>
              <a:latin typeface="Arial"/>
            </a:endParaRPr>
          </a:p>
          <a:p>
            <a:pPr marL="432000">
              <a:lnSpc>
                <a:spcPct val="100000"/>
              </a:lnSpc>
              <a:spcAft>
                <a:spcPts val="1057"/>
              </a:spcAft>
              <a:tabLst>
                <a:tab algn="l" pos="0"/>
              </a:tabLst>
            </a:pP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1. “De </a:t>
            </a:r>
            <a:r>
              <a:rPr b="1" i="1" lang="nl-NL" sz="1400" spc="-1" strike="noStrike">
                <a:solidFill>
                  <a:srgbClr val="2c3e50"/>
                </a:solidFill>
                <a:latin typeface="Noto Sans"/>
              </a:rPr>
              <a:t>gemeente</a:t>
            </a: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 heeft een verantwoordelijkheid voor het grondwater in de openbare ruimte.”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432000">
              <a:lnSpc>
                <a:spcPct val="100000"/>
              </a:lnSpc>
              <a:spcAft>
                <a:spcPts val="1057"/>
              </a:spcAft>
              <a:tabLst>
                <a:tab algn="l" pos="0"/>
              </a:tabLst>
            </a:pP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2. “De </a:t>
            </a:r>
            <a:r>
              <a:rPr b="1" i="1" lang="nl-NL" sz="1400" spc="-1" strike="noStrike">
                <a:solidFill>
                  <a:srgbClr val="2c3e50"/>
                </a:solidFill>
                <a:latin typeface="Noto Sans"/>
              </a:rPr>
              <a:t>woningeigenaar</a:t>
            </a: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 voor zijn perceel.”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432000">
              <a:lnSpc>
                <a:spcPct val="100000"/>
              </a:lnSpc>
              <a:spcAft>
                <a:spcPts val="1057"/>
              </a:spcAft>
              <a:tabLst>
                <a:tab algn="l" pos="0"/>
              </a:tabLst>
            </a:pP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3. “Het </a:t>
            </a:r>
            <a:r>
              <a:rPr b="1" i="1" lang="nl-NL" sz="1400" spc="-1" strike="noStrike">
                <a:solidFill>
                  <a:srgbClr val="2c3e50"/>
                </a:solidFill>
                <a:latin typeface="Noto Sans"/>
              </a:rPr>
              <a:t>waterschap</a:t>
            </a: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 neemt peilbesluiten voor het oppervlaktewater en kan extra oppervlaktewater aanvoeren als dat wenselijk en beschikbaar is.” </a:t>
            </a:r>
            <a:br>
              <a:rPr sz="1400"/>
            </a:b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432000">
              <a:lnSpc>
                <a:spcPct val="100000"/>
              </a:lnSpc>
              <a:spcAft>
                <a:spcPts val="1057"/>
              </a:spcAft>
              <a:tabLst>
                <a:tab algn="l" pos="0"/>
              </a:tabLst>
            </a:pPr>
            <a:r>
              <a:rPr b="1" lang="nl-NL" sz="1800" spc="-1" strike="noStrike">
                <a:solidFill>
                  <a:srgbClr val="2c3e50"/>
                </a:solidFill>
                <a:latin typeface="Noto Sans"/>
              </a:rPr>
              <a:t>Is samenwerking</a:t>
            </a:r>
            <a:r>
              <a:rPr b="0" lang="nl-NL" sz="1800" spc="-1" strike="noStrike">
                <a:solidFill>
                  <a:srgbClr val="2c3e50"/>
                </a:solidFill>
                <a:latin typeface="Noto Sans"/>
              </a:rPr>
              <a:t> tussen deze </a:t>
            </a:r>
            <a:r>
              <a:rPr b="1" lang="nl-NL" sz="1800" spc="-1" strike="noStrike">
                <a:solidFill>
                  <a:srgbClr val="2c3e50"/>
                </a:solidFill>
                <a:latin typeface="Noto Sans"/>
              </a:rPr>
              <a:t>drie partijen</a:t>
            </a:r>
            <a:r>
              <a:rPr b="0" lang="nl-NL" sz="1800" spc="-1" strike="noStrike">
                <a:solidFill>
                  <a:srgbClr val="2c3e50"/>
                </a:solidFill>
                <a:latin typeface="Noto Sans"/>
              </a:rPr>
              <a:t> een </a:t>
            </a:r>
            <a:r>
              <a:rPr b="1" lang="nl-NL" sz="1800" spc="-1" strike="noStrike">
                <a:solidFill>
                  <a:srgbClr val="2c3e50"/>
                </a:solidFill>
                <a:latin typeface="Noto Sans"/>
              </a:rPr>
              <a:t>voorwaarde voor succes</a:t>
            </a:r>
            <a:r>
              <a:rPr b="0" lang="nl-NL" sz="1800" spc="-1" strike="noStrike">
                <a:solidFill>
                  <a:srgbClr val="2c3e50"/>
                </a:solidFill>
                <a:latin typeface="Noto Sans"/>
              </a:rPr>
              <a:t>?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FE1147C-9BBB-42D8-B38D-D02DD603A33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Samenwerking in funderingsproblematiek</a:t>
            </a:r>
            <a:br>
              <a:rPr sz="2700"/>
            </a:br>
            <a:r>
              <a:rPr b="1" lang="nl-NL" sz="1400" spc="-1" strike="noStrike">
                <a:solidFill>
                  <a:srgbClr val="ffffff"/>
                </a:solidFill>
                <a:latin typeface="Noto Sans"/>
              </a:rPr>
              <a:t>Zie brochure KCAF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720000" y="1305000"/>
            <a:ext cx="8639280" cy="229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nl-NL" sz="700" spc="-1" strike="noStrike">
                <a:solidFill>
                  <a:srgbClr val="2c3e50"/>
                </a:solidFill>
                <a:latin typeface="Noto Sans"/>
              </a:rPr>
              <a:t>De staat van de fundering van uw (toekomstige) woning (H.8)</a:t>
            </a:r>
            <a:endParaRPr b="0" lang="nl-NL" sz="7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1. “De </a:t>
            </a:r>
            <a:r>
              <a:rPr b="1" i="1" lang="nl-NL" sz="1400" spc="-1" strike="noStrike">
                <a:solidFill>
                  <a:srgbClr val="2c3e50"/>
                </a:solidFill>
                <a:latin typeface="Noto Sans"/>
              </a:rPr>
              <a:t>gemeente</a:t>
            </a: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 heeft een verantwoordelijkheid voor het grondwater in de openbare ruimte.”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2. “De </a:t>
            </a:r>
            <a:r>
              <a:rPr b="1" i="1" lang="nl-NL" sz="1400" spc="-1" strike="noStrike">
                <a:solidFill>
                  <a:srgbClr val="2c3e50"/>
                </a:solidFill>
                <a:latin typeface="Noto Sans"/>
              </a:rPr>
              <a:t>woningeigenaar</a:t>
            </a: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 voor zijn perceel.”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3. “Het </a:t>
            </a:r>
            <a:r>
              <a:rPr b="1" i="1" lang="nl-NL" sz="1400" spc="-1" strike="noStrike">
                <a:solidFill>
                  <a:srgbClr val="2c3e50"/>
                </a:solidFill>
                <a:latin typeface="Noto Sans"/>
              </a:rPr>
              <a:t>waterschap</a:t>
            </a: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 neemt peilbesluiten voor het oppervlaktewater en kan extra oppervlaktewater aanvoeren </a:t>
            </a:r>
            <a:r>
              <a:rPr b="0" i="1" lang="nl-NL" sz="1400" spc="-1" strike="noStrike">
                <a:solidFill>
                  <a:srgbClr val="2c3e50"/>
                </a:solidFill>
                <a:latin typeface="Noto Sans"/>
              </a:rPr>
              <a:t>als dat wenselijk en beschikbaar is.” </a:t>
            </a:r>
            <a:br>
              <a:rPr sz="1400"/>
            </a:b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i="1" lang="nl-NL" sz="1800" spc="-1" strike="noStrike">
                <a:solidFill>
                  <a:srgbClr val="2c3e50"/>
                </a:solidFill>
                <a:latin typeface="Noto Sans"/>
              </a:rPr>
              <a:t>“</a:t>
            </a:r>
            <a:r>
              <a:rPr b="1" i="1" lang="nl-NL" sz="1800" spc="-1" strike="noStrike">
                <a:solidFill>
                  <a:srgbClr val="2c3e50"/>
                </a:solidFill>
                <a:latin typeface="Noto Sans"/>
              </a:rPr>
              <a:t>Samenwerking</a:t>
            </a:r>
            <a:r>
              <a:rPr b="0" i="1" lang="nl-NL" sz="1800" spc="-1" strike="noStrike">
                <a:solidFill>
                  <a:srgbClr val="2c3e50"/>
                </a:solidFill>
                <a:latin typeface="Noto Sans"/>
              </a:rPr>
              <a:t> tussen deze </a:t>
            </a:r>
            <a:r>
              <a:rPr b="1" i="1" lang="nl-NL" sz="1800" spc="-1" strike="noStrike">
                <a:solidFill>
                  <a:srgbClr val="2c3e50"/>
                </a:solidFill>
                <a:latin typeface="Noto Sans"/>
              </a:rPr>
              <a:t>drie partijen</a:t>
            </a:r>
            <a:r>
              <a:rPr b="0" i="1" lang="nl-NL" sz="1800" spc="-1" strike="noStrike">
                <a:solidFill>
                  <a:srgbClr val="2c3e50"/>
                </a:solidFill>
                <a:latin typeface="Noto Sans"/>
              </a:rPr>
              <a:t> is een </a:t>
            </a:r>
            <a:r>
              <a:rPr b="1" i="1" lang="nl-NL" sz="1800" spc="-1" strike="noStrike">
                <a:solidFill>
                  <a:srgbClr val="2c3e50"/>
                </a:solidFill>
                <a:latin typeface="Noto Sans"/>
              </a:rPr>
              <a:t>voorwaarde voor succes</a:t>
            </a:r>
            <a:r>
              <a:rPr b="0" i="1" lang="nl-NL" sz="1800" spc="-1" strike="noStrike">
                <a:solidFill>
                  <a:srgbClr val="2c3e50"/>
                </a:solidFill>
                <a:latin typeface="Noto Sans"/>
              </a:rPr>
              <a:t>.</a:t>
            </a:r>
            <a:r>
              <a:rPr b="0" lang="nl-NL" sz="1800" spc="-1" strike="noStrike">
                <a:solidFill>
                  <a:srgbClr val="2c3e50"/>
                </a:solidFill>
                <a:latin typeface="Noto Sans"/>
              </a:rPr>
              <a:t>”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77" name=""/>
          <p:cNvSpPr/>
          <p:nvPr/>
        </p:nvSpPr>
        <p:spPr>
          <a:xfrm>
            <a:off x="2323800" y="4499640"/>
            <a:ext cx="5235840" cy="7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2800" spc="-1" strike="noStrike">
                <a:solidFill>
                  <a:srgbClr val="000000"/>
                </a:solidFill>
                <a:latin typeface="Arial"/>
                <a:ea typeface="DejaVu Sans"/>
              </a:rPr>
              <a:t>Groundwater Global</a:t>
            </a:r>
            <a:br>
              <a:rPr sz="2800"/>
            </a:br>
            <a:r>
              <a:rPr b="0" lang="nl-NL" sz="1100" spc="-1" strike="noStrike">
                <a:solidFill>
                  <a:srgbClr val="000000"/>
                </a:solidFill>
                <a:latin typeface="Arial"/>
                <a:ea typeface="DejaVu Sans"/>
              </a:rPr>
              <a:t>Een </a:t>
            </a:r>
            <a:r>
              <a:rPr b="1" lang="nl-NL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platform</a:t>
            </a:r>
            <a:r>
              <a:rPr b="0" lang="nl-NL" sz="1100" spc="-1" strike="noStrike">
                <a:solidFill>
                  <a:srgbClr val="000000"/>
                </a:solidFill>
                <a:latin typeface="Arial"/>
                <a:ea typeface="DejaVu Sans"/>
              </a:rPr>
              <a:t> om deze </a:t>
            </a:r>
            <a:r>
              <a:rPr b="1" lang="nl-NL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samenwerking</a:t>
            </a:r>
            <a:r>
              <a:rPr b="0" lang="nl-NL" sz="1100" spc="-1" strike="noStrike">
                <a:solidFill>
                  <a:srgbClr val="000000"/>
                </a:solidFill>
                <a:latin typeface="Arial"/>
                <a:ea typeface="DejaVu Sans"/>
              </a:rPr>
              <a:t> te faciliteren</a:t>
            </a:r>
            <a:endParaRPr b="0" lang="nl-NL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679280" y="3896640"/>
            <a:ext cx="719640" cy="719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145DDA-7CB1-4764-AE85-DD8F942A834E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Waar staat Stichting Groundwater Global voor?</a:t>
            </a:r>
            <a:br>
              <a:rPr sz="2700"/>
            </a:br>
            <a:r>
              <a:rPr b="1" lang="nl-NL" sz="1300" spc="-1" strike="noStrike">
                <a:solidFill>
                  <a:srgbClr val="ffffff"/>
                </a:solidFill>
                <a:latin typeface="Noto Sans"/>
              </a:rPr>
              <a:t>Doel: niet-professionele waterbeheerders helpen in het grondwaterbeheer</a:t>
            </a:r>
            <a:endParaRPr b="1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360000" y="1224000"/>
            <a:ext cx="3239280" cy="75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nl-NL" sz="2000" spc="-1" strike="noStrike">
                <a:solidFill>
                  <a:srgbClr val="000000"/>
                </a:solidFill>
                <a:latin typeface="Arial"/>
                <a:ea typeface="DejaVu Sans"/>
              </a:rPr>
              <a:t>1. Monitoring</a:t>
            </a:r>
            <a:br>
              <a:rPr sz="2000"/>
            </a:br>
            <a:r>
              <a:rPr b="0" lang="nl-NL" sz="1300" spc="-1" strike="noStrike">
                <a:solidFill>
                  <a:srgbClr val="000000"/>
                </a:solidFill>
                <a:latin typeface="Arial"/>
                <a:ea typeface="DejaVu Sans"/>
              </a:rPr>
              <a:t>Burgers en professionals doen akoestische metingen met de smartphone</a:t>
            </a:r>
            <a:r>
              <a:rPr b="0" lang="nl-NL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3852000" y="1210320"/>
            <a:ext cx="29876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nl-NL" sz="2000" spc="-1" strike="noStrike">
                <a:solidFill>
                  <a:srgbClr val="000000"/>
                </a:solidFill>
                <a:latin typeface="Arial"/>
                <a:ea typeface="DejaVu Sans"/>
              </a:rPr>
              <a:t>2. Data verzameling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300" spc="-1" strike="noStrike">
                <a:solidFill>
                  <a:srgbClr val="000000"/>
                </a:solidFill>
                <a:latin typeface="Arial"/>
                <a:ea typeface="DejaVu Sans"/>
              </a:rPr>
              <a:t>Door de waterbeheerder (gemeentes en/of waterschap) in Real-time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7020000" y="1210320"/>
            <a:ext cx="309636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nl-NL" sz="2000" spc="-1" strike="noStrike">
                <a:solidFill>
                  <a:srgbClr val="000000"/>
                </a:solidFill>
                <a:latin typeface="Arial"/>
                <a:ea typeface="DejaVu Sans"/>
              </a:rPr>
              <a:t>3. Terugkoppeling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300" spc="-1" strike="noStrike">
                <a:solidFill>
                  <a:srgbClr val="000000"/>
                </a:solidFill>
                <a:latin typeface="Arial"/>
                <a:ea typeface="DejaVu Sans"/>
              </a:rPr>
              <a:t>Kennis vanuit de waterbeheerder en universiteit gaat terug naar de burger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359640" y="2210040"/>
            <a:ext cx="9000360" cy="2829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B296CBE-B164-42B2-A482-98B8ACDB61B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800" spc="-1" strike="noStrike">
                <a:solidFill>
                  <a:srgbClr val="ffffff"/>
                </a:solidFill>
                <a:latin typeface="Noto Sans"/>
              </a:rPr>
              <a:t>‘</a:t>
            </a:r>
            <a:r>
              <a:rPr b="1" lang="nl-NL" sz="2800" spc="-1" strike="noStrike">
                <a:solidFill>
                  <a:srgbClr val="ffffff"/>
                </a:solidFill>
                <a:latin typeface="Noto Sans"/>
              </a:rPr>
              <a:t>Ik wil graag het grondwater meten in mijn tuin!’</a:t>
            </a:r>
            <a:br>
              <a:rPr sz="2800"/>
            </a:br>
            <a:r>
              <a:rPr b="1" lang="nl-NL" sz="1600" spc="-1" strike="noStrike">
                <a:solidFill>
                  <a:srgbClr val="ffffff"/>
                </a:solidFill>
                <a:latin typeface="Noto Sans"/>
              </a:rPr>
              <a:t>Hoe zijn we te vinden?</a:t>
            </a:r>
            <a:endParaRPr b="0" lang="nl-NL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7380000" y="1260720"/>
            <a:ext cx="1908360" cy="413856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5470920" y="1260720"/>
            <a:ext cx="1908360" cy="413856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3615120" y="1257120"/>
            <a:ext cx="1862640" cy="413856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6"/>
          <a:stretch/>
        </p:blipFill>
        <p:spPr>
          <a:xfrm>
            <a:off x="744480" y="1620000"/>
            <a:ext cx="1775160" cy="1979640"/>
          </a:xfrm>
          <a:prstGeom prst="rect">
            <a:avLst/>
          </a:prstGeom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3615120" y="5396040"/>
            <a:ext cx="19008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1300" spc="-1" strike="noStrike">
                <a:solidFill>
                  <a:srgbClr val="ffffff"/>
                </a:solidFill>
                <a:latin typeface="Arial"/>
                <a:ea typeface="DejaVu Sans"/>
              </a:rPr>
              <a:t>ChatGPT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516640" y="5400000"/>
            <a:ext cx="1862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1300" spc="-1" strike="noStrike">
                <a:solidFill>
                  <a:srgbClr val="ffffff"/>
                </a:solidFill>
                <a:latin typeface="Arial"/>
                <a:ea typeface="DejaVu Sans"/>
              </a:rPr>
              <a:t>DeepSeek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7380000" y="5400000"/>
            <a:ext cx="19083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1300" spc="-1" strike="noStrike">
                <a:solidFill>
                  <a:srgbClr val="ffffff"/>
                </a:solidFill>
                <a:latin typeface="Arial"/>
                <a:ea typeface="DejaVu Sans"/>
              </a:rPr>
              <a:t>Gemini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0" y="4429440"/>
            <a:ext cx="359928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Progressive Web App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1100" spc="-1" strike="noStrike" u="sng">
                <a:solidFill>
                  <a:srgbClr val="0000ee"/>
                </a:solidFill>
                <a:uFillTx/>
                <a:latin typeface="Arial"/>
                <a:ea typeface="DejaVu Sans"/>
                <a:hlinkClick r:id="rId7"/>
              </a:rPr>
              <a:t>https://app.groundwater.global</a:t>
            </a:r>
            <a:br>
              <a:rPr sz="1100"/>
            </a:br>
            <a:r>
              <a:rPr b="0" lang="nl-NL" sz="11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nl-NL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1200" spc="-1" strike="noStrike">
                <a:solidFill>
                  <a:srgbClr val="000000"/>
                </a:solidFill>
                <a:latin typeface="Arial"/>
                <a:ea typeface="DejaVu Sans"/>
              </a:rPr>
              <a:t>( iPhone / iPad / laptop / PC )</a:t>
            </a:r>
            <a:endParaRPr b="0" lang="nl-N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720000" y="3505680"/>
            <a:ext cx="1799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nl-NL" sz="1300" spc="-1" strike="noStrike">
                <a:solidFill>
                  <a:srgbClr val="000000"/>
                </a:solidFill>
                <a:latin typeface="Arial"/>
                <a:ea typeface="DejaVu Sans"/>
              </a:rPr>
              <a:t>( Android )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0" y="1273320"/>
            <a:ext cx="359964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latin typeface="Arial"/>
              </a:rPr>
              <a:t>Play store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7C7EA93-7298-4896-AFC1-A8A8B00622C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Groundwater ‘Global’</a:t>
            </a:r>
            <a:br>
              <a:rPr sz="2700"/>
            </a:br>
            <a:r>
              <a:rPr b="1" lang="nl-NL" sz="1600" spc="-1" strike="noStrike">
                <a:solidFill>
                  <a:srgbClr val="ffffff"/>
                </a:solidFill>
                <a:latin typeface="Noto Sans"/>
              </a:rPr>
              <a:t>Gebruikers wereldwijd</a:t>
            </a:r>
            <a:endParaRPr b="0" lang="nl-NL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3960360" y="1260360"/>
            <a:ext cx="4138560" cy="413856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360" y="1260360"/>
            <a:ext cx="4138560" cy="413856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3"/>
          <a:stretch/>
        </p:blipFill>
        <p:spPr>
          <a:xfrm>
            <a:off x="8115840" y="1264320"/>
            <a:ext cx="1783080" cy="3774600"/>
          </a:xfrm>
          <a:prstGeom prst="rect">
            <a:avLst/>
          </a:prstGeom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CF2FE1E-4595-468E-937B-744A61D035B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Locatie ⮕ Meting </a:t>
            </a: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⮕ Grafiek</a:t>
            </a:r>
            <a:br>
              <a:rPr sz="2700"/>
            </a:br>
            <a:r>
              <a:rPr b="1" lang="nl-NL" sz="1500" spc="-1" strike="noStrike">
                <a:solidFill>
                  <a:srgbClr val="ffffff"/>
                </a:solidFill>
                <a:latin typeface="Noto Sans"/>
              </a:rPr>
              <a:t>Met signalering dat de </a:t>
            </a:r>
            <a:r>
              <a:rPr b="1" lang="nl-NL" sz="1500" spc="-1" strike="noStrike">
                <a:solidFill>
                  <a:srgbClr val="ffffff"/>
                </a:solidFill>
                <a:latin typeface="Noto Sans"/>
              </a:rPr>
              <a:t>fundering droog kan komen te </a:t>
            </a:r>
            <a:r>
              <a:rPr b="1" lang="nl-NL" sz="1500" spc="-1" strike="noStrike">
                <a:solidFill>
                  <a:srgbClr val="ffffff"/>
                </a:solidFill>
                <a:latin typeface="Noto Sans"/>
              </a:rPr>
              <a:t>staan</a:t>
            </a:r>
            <a:endParaRPr b="0" lang="nl-NL" sz="1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35720" y="1260000"/>
            <a:ext cx="3102840" cy="413856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3634920" y="1440000"/>
            <a:ext cx="2123640" cy="377856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6120000" y="1260000"/>
            <a:ext cx="3103560" cy="4138920"/>
          </a:xfrm>
          <a:prstGeom prst="rect">
            <a:avLst/>
          </a:prstGeom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8820000" y="2340000"/>
            <a:ext cx="1078920" cy="718920"/>
          </a:xfrm>
          <a:prstGeom prst="leftArrowCallout">
            <a:avLst>
              <a:gd name="adj1" fmla="val 13356"/>
              <a:gd name="adj2" fmla="val 15682"/>
              <a:gd name="adj3" fmla="val 25000"/>
              <a:gd name="adj4" fmla="val 66673"/>
            </a:avLst>
          </a:prstGeom>
          <a:solidFill>
            <a:srgbClr val="ff972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nl-NL" sz="3200" spc="-1" strike="noStrike">
                <a:solidFill>
                  <a:srgbClr val="000000"/>
                </a:solidFill>
                <a:latin typeface="Arial"/>
                <a:ea typeface="DejaVu Sans"/>
              </a:rPr>
              <a:t>!!!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3CF8358-B2C1-4157-8A0B-9D9E53B98FE5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Drie belangrijke punten</a:t>
            </a:r>
            <a:br>
              <a:rPr sz="2700"/>
            </a:br>
            <a:r>
              <a:rPr b="1" lang="nl-NL" sz="1500" spc="-1" strike="noStrike">
                <a:solidFill>
                  <a:srgbClr val="ffffff"/>
                </a:solidFill>
                <a:latin typeface="Noto Sans"/>
              </a:rPr>
              <a:t>Voor thema funderingen in Nederland</a:t>
            </a:r>
            <a:endParaRPr b="0" lang="nl-NL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60000" y="1440000"/>
            <a:ext cx="9354600" cy="381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nl-NL" sz="1800" spc="-1" strike="noStrike">
                <a:solidFill>
                  <a:srgbClr val="2c3e50"/>
                </a:solidFill>
                <a:latin typeface="Noto Sans"/>
              </a:rPr>
              <a:t> </a:t>
            </a:r>
            <a:r>
              <a:rPr b="1" lang="nl-NL" sz="2100" spc="-1" strike="noStrike">
                <a:solidFill>
                  <a:srgbClr val="2c3e50"/>
                </a:solidFill>
                <a:latin typeface="Noto Sans"/>
              </a:rPr>
              <a:t>1. Smartphone ⮕ Meetapparaat</a:t>
            </a:r>
            <a:br>
              <a:rPr sz="21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</a:rPr>
              <a:t>Grondwatermeting met luidspreker en microfoon (resonantie in peilbuis)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</a:rPr>
              <a:t>~7 miljard smartphones in gebruik wereldwijd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864000" indent="0" algn="ctr">
              <a:lnSpc>
                <a:spcPct val="100000"/>
              </a:lnSpc>
              <a:spcAft>
                <a:spcPts val="850"/>
              </a:spcAft>
              <a:buNone/>
              <a:tabLst>
                <a:tab algn="l" pos="0"/>
              </a:tabLst>
            </a:pP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100" spc="-1" strike="noStrike">
                <a:solidFill>
                  <a:srgbClr val="2c3e50"/>
                </a:solidFill>
                <a:latin typeface="Noto Sans"/>
              </a:rPr>
              <a:t>2. Schaalbaar</a:t>
            </a:r>
            <a:br>
              <a:rPr sz="21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</a:rPr>
              <a:t>~ 500.000 huizen met kwetsbare fundering in Nederland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864000" indent="0" algn="ctr">
              <a:lnSpc>
                <a:spcPct val="100000"/>
              </a:lnSpc>
              <a:spcAft>
                <a:spcPts val="850"/>
              </a:spcAft>
              <a:buNone/>
              <a:tabLst>
                <a:tab algn="l" pos="0"/>
              </a:tabLst>
            </a:pPr>
            <a:endParaRPr b="0" lang="nl-NL" sz="1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100" spc="-1" strike="noStrike">
                <a:solidFill>
                  <a:srgbClr val="2c3e50"/>
                </a:solidFill>
                <a:latin typeface="Noto Sans"/>
                <a:ea typeface="Noto Sans CJK SC"/>
              </a:rPr>
              <a:t>3. Real-time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De handmeting wordt direct opgeslagen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Er kan onmiddellijk gehandeld worden door beheerder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Een centrale database met uniforme grondwatermetingen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(</a:t>
            </a:r>
            <a:r>
              <a:rPr b="0" i="1" lang="nl-NL" sz="1300" spc="-1" strike="noStrike">
                <a:solidFill>
                  <a:srgbClr val="2c3e50"/>
                </a:solidFill>
                <a:latin typeface="Noto Sans"/>
              </a:rPr>
              <a:t>Operationeel grondwaterbeheer)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9F3E41C-6B4A-41AB-9C71-22F6C662CC5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Hoe zou dit er uit kunnen zien?</a:t>
            </a:r>
            <a:br>
              <a:rPr sz="2700"/>
            </a:br>
            <a:r>
              <a:rPr b="1" lang="nl-NL" sz="1600" spc="-1" strike="noStrike">
                <a:solidFill>
                  <a:srgbClr val="ffffff"/>
                </a:solidFill>
                <a:latin typeface="Noto Sans"/>
              </a:rPr>
              <a:t>Het plan</a:t>
            </a:r>
            <a:endParaRPr b="0" lang="nl-N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54600" cy="377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9999"/>
          </a:bodyPr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nl-NL" sz="1800" spc="-1" strike="noStrike">
                <a:solidFill>
                  <a:srgbClr val="2c3e50"/>
                </a:solidFill>
                <a:latin typeface="Noto Sans"/>
              </a:rPr>
              <a:t> </a:t>
            </a:r>
            <a:r>
              <a:rPr b="1" lang="nl-NL" sz="2100" spc="-1" strike="noStrike">
                <a:solidFill>
                  <a:srgbClr val="2c3e50"/>
                </a:solidFill>
                <a:latin typeface="Noto Sans"/>
              </a:rPr>
              <a:t>Een peilbuis direct naast elke kwetsbare fundering</a:t>
            </a:r>
            <a:endParaRPr b="0" lang="nl-NL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2c3e50"/>
                </a:solidFill>
                <a:latin typeface="Noto Sans"/>
              </a:rPr>
              <a:t>De gemeente steunt met de installatie peilbuis (?)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864000" indent="0" algn="ctr">
              <a:lnSpc>
                <a:spcPct val="100000"/>
              </a:lnSpc>
              <a:spcAft>
                <a:spcPts val="850"/>
              </a:spcAft>
              <a:buNone/>
              <a:tabLst>
                <a:tab algn="l" pos="0"/>
              </a:tabLst>
            </a:pP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100" spc="-1" strike="noStrike">
                <a:solidFill>
                  <a:srgbClr val="2c3e50"/>
                </a:solidFill>
                <a:latin typeface="Noto Sans"/>
              </a:rPr>
              <a:t>De burger meet elke week</a:t>
            </a:r>
            <a:endParaRPr b="0" lang="nl-NL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2c3e50"/>
                </a:solidFill>
                <a:latin typeface="Noto Sans"/>
              </a:rPr>
              <a:t>Een meting kost ~1 minuutje met de smartphone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864000" indent="0" algn="ctr">
              <a:lnSpc>
                <a:spcPct val="100000"/>
              </a:lnSpc>
              <a:spcAft>
                <a:spcPts val="850"/>
              </a:spcAft>
              <a:buNone/>
              <a:tabLst>
                <a:tab algn="l" pos="0"/>
              </a:tabLst>
            </a:pP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100" spc="-1" strike="noStrike">
                <a:solidFill>
                  <a:srgbClr val="2c3e50"/>
                </a:solidFill>
                <a:latin typeface="Noto Sans"/>
              </a:rPr>
              <a:t>Een seintje wordt verstuurd naar de grondwater beheerder</a:t>
            </a:r>
            <a:endParaRPr b="0" lang="nl-NL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2c3e50"/>
                </a:solidFill>
                <a:latin typeface="Noto Sans"/>
                <a:ea typeface="Noto Sans CJK SC"/>
              </a:rPr>
              <a:t>Als het grondwaterpeil te laag staat (of te hoog)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864000" indent="0" algn="ctr">
              <a:lnSpc>
                <a:spcPct val="100000"/>
              </a:lnSpc>
              <a:spcAft>
                <a:spcPts val="850"/>
              </a:spcAft>
              <a:buNone/>
              <a:tabLst>
                <a:tab algn="l" pos="0"/>
              </a:tabLst>
            </a:pP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100" spc="-1" strike="noStrike">
                <a:solidFill>
                  <a:srgbClr val="2c3e50"/>
                </a:solidFill>
                <a:latin typeface="Noto Sans"/>
                <a:ea typeface="Noto Sans CJK SC"/>
              </a:rPr>
              <a:t>Het waterschap of de gemeente neemt maatregelen</a:t>
            </a:r>
            <a:endParaRPr b="0" lang="nl-NL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2c3e50"/>
                </a:solidFill>
                <a:latin typeface="Noto Sans"/>
                <a:ea typeface="Noto Sans CJK SC"/>
              </a:rPr>
              <a:t>En stuurt een seintje terug naar de burger via de app of mail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  <a:p>
            <a:pPr marL="864000" indent="0" algn="ctr">
              <a:lnSpc>
                <a:spcPct val="100000"/>
              </a:lnSpc>
              <a:spcAft>
                <a:spcPts val="850"/>
              </a:spcAft>
              <a:buNone/>
              <a:tabLst>
                <a:tab algn="l" pos="0"/>
              </a:tabLst>
            </a:pPr>
            <a:endParaRPr b="0" lang="nl-NL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4DE1579-C2E2-405D-9D92-37AC0F29068E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54600" cy="7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nl-NL" sz="2700" spc="-1" strike="noStrike">
                <a:solidFill>
                  <a:srgbClr val="ffffff"/>
                </a:solidFill>
                <a:latin typeface="Noto Sans"/>
                <a:ea typeface="Noto Sans CJK SC"/>
              </a:rPr>
              <a:t>Investering om de miljarden schade te </a:t>
            </a:r>
            <a:r>
              <a:rPr b="1" lang="nl-NL" sz="2700" spc="-1" strike="noStrike">
                <a:solidFill>
                  <a:srgbClr val="ffffff"/>
                </a:solidFill>
                <a:latin typeface="Noto Sans"/>
              </a:rPr>
              <a:t>verlagen</a:t>
            </a:r>
            <a:br>
              <a:rPr sz="2700"/>
            </a:br>
            <a:r>
              <a:rPr b="1" lang="nl-NL" sz="1500" spc="-1" strike="noStrike">
                <a:solidFill>
                  <a:srgbClr val="ffffff"/>
                </a:solidFill>
                <a:latin typeface="Noto Sans"/>
                <a:ea typeface="Arial"/>
              </a:rPr>
              <a:t>Kostenraming voor grondwater monitoring bij 500.000 huizen (indicatief)</a:t>
            </a:r>
            <a:endParaRPr b="0" lang="nl-NL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940000" y="1208880"/>
            <a:ext cx="4139280" cy="418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200" spc="-1" strike="noStrike">
                <a:solidFill>
                  <a:srgbClr val="2c3e50"/>
                </a:solidFill>
                <a:latin typeface="Noto Sans"/>
              </a:rPr>
              <a:t>Installatie peilbuizen </a:t>
            </a:r>
            <a:br>
              <a:rPr sz="2200"/>
            </a:br>
            <a:r>
              <a:rPr b="1" lang="nl-NL" sz="1300" spc="-1" strike="noStrike">
                <a:solidFill>
                  <a:srgbClr val="2c3e50"/>
                </a:solidFill>
                <a:latin typeface="Noto Sans"/>
              </a:rPr>
              <a:t>(eenmalig)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~ 10 euro per stuk, DIY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~ 100 euro per stuk, Professioneel</a:t>
            </a:r>
            <a:br>
              <a:rPr sz="1300"/>
            </a:br>
            <a:r>
              <a:rPr b="0" lang="nl-NL" sz="1300" spc="-1" strike="noStrike" u="sng">
                <a:solidFill>
                  <a:srgbClr val="2c3e50"/>
                </a:solidFill>
                <a:uFillTx/>
                <a:latin typeface="Noto Sans"/>
                <a:ea typeface="Noto Sans CJK SC"/>
              </a:rPr>
              <a:t>~ 5-50 miljoen euro</a:t>
            </a:r>
            <a:br>
              <a:rPr sz="1300"/>
            </a:b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100" spc="-1" strike="noStrike">
                <a:solidFill>
                  <a:srgbClr val="2c3e50"/>
                </a:solidFill>
                <a:latin typeface="Noto Sans"/>
                <a:ea typeface="Noto Sans CJK SC"/>
              </a:rPr>
              <a:t>Software platform </a:t>
            </a:r>
            <a:br>
              <a:rPr sz="2100"/>
            </a:br>
            <a:r>
              <a:rPr b="1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(jaarlijks)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~ 10 a 20 FTE</a:t>
            </a:r>
            <a:br>
              <a:rPr sz="1300"/>
            </a:br>
            <a:r>
              <a:rPr b="0" lang="nl-NL" sz="1300" spc="-1" strike="noStrike" u="sng">
                <a:solidFill>
                  <a:srgbClr val="2c3e50"/>
                </a:solidFill>
                <a:uFillTx/>
                <a:latin typeface="Noto Sans"/>
                <a:ea typeface="Noto Sans CJK SC"/>
              </a:rPr>
              <a:t>~ 0.5-2 miljoen euro per jaar</a:t>
            </a:r>
            <a:br>
              <a:rPr sz="1300"/>
            </a:b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057"/>
              </a:spcAft>
              <a:buNone/>
              <a:tabLst>
                <a:tab algn="l" pos="0"/>
              </a:tabLst>
            </a:pPr>
            <a:r>
              <a:rPr b="1" lang="nl-NL" sz="2100" spc="-1" strike="noStrike">
                <a:solidFill>
                  <a:srgbClr val="2c3e50"/>
                </a:solidFill>
                <a:latin typeface="Noto Sans"/>
                <a:ea typeface="Noto Sans CJK SC"/>
              </a:rPr>
              <a:t>Instructie en begeleiding </a:t>
            </a:r>
            <a:br>
              <a:rPr sz="2100"/>
            </a:br>
            <a:r>
              <a:rPr b="1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(eenmalig)</a:t>
            </a:r>
            <a:br>
              <a:rPr sz="1300"/>
            </a:br>
            <a:r>
              <a:rPr b="0" lang="nl-NL" sz="1300" spc="-1" strike="noStrike">
                <a:solidFill>
                  <a:srgbClr val="2c3e50"/>
                </a:solidFill>
                <a:latin typeface="Noto Sans"/>
                <a:ea typeface="Noto Sans CJK SC"/>
              </a:rPr>
              <a:t>~ 10-30 euro per persoon</a:t>
            </a:r>
            <a:br>
              <a:rPr sz="1300"/>
            </a:br>
            <a:r>
              <a:rPr b="0" lang="nl-NL" sz="1300" spc="-1" strike="noStrike" u="sng">
                <a:solidFill>
                  <a:srgbClr val="2c3e50"/>
                </a:solidFill>
                <a:uFillTx/>
                <a:latin typeface="Noto Sans"/>
                <a:ea typeface="Noto Sans CJK SC"/>
              </a:rPr>
              <a:t>~ 5-15 miljoen euro</a:t>
            </a:r>
            <a:endParaRPr b="0" lang="nl-N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360" y="4140000"/>
            <a:ext cx="4318920" cy="12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>
              <a:lnSpc>
                <a:spcPct val="100000"/>
              </a:lnSpc>
              <a:spcAft>
                <a:spcPts val="1057"/>
              </a:spcAft>
              <a:tabLst>
                <a:tab algn="l" pos="0"/>
              </a:tabLst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7" name=""/>
          <p:cNvSpPr/>
          <p:nvPr/>
        </p:nvSpPr>
        <p:spPr>
          <a:xfrm>
            <a:off x="360" y="2700360"/>
            <a:ext cx="3058920" cy="14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>
              <a:lnSpc>
                <a:spcPct val="100000"/>
              </a:lnSpc>
              <a:spcAft>
                <a:spcPts val="1057"/>
              </a:spcAft>
              <a:tabLst>
                <a:tab algn="l" pos="0"/>
              </a:tabLst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0" y="1208880"/>
            <a:ext cx="5579280" cy="4190400"/>
          </a:xfrm>
          <a:prstGeom prst="rect">
            <a:avLst/>
          </a:prstGeom>
          <a:ln w="0">
            <a:noFill/>
          </a:ln>
        </p:spPr>
      </p:pic>
      <p:sp>
        <p:nvSpPr>
          <p:cNvPr id="119" name=""/>
          <p:cNvSpPr/>
          <p:nvPr/>
        </p:nvSpPr>
        <p:spPr>
          <a:xfrm>
            <a:off x="360" y="5110200"/>
            <a:ext cx="12592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Arial"/>
                <a:ea typeface="DejaVu Sans"/>
              </a:rPr>
              <a:t>Bron: KCAF</a:t>
            </a:r>
            <a:endParaRPr b="0" lang="nl-N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046080" y="180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13D4331-D3D3-4575-8B00-3BA76CE6411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2026-01-23T13:45:28Z</dcterms:created>
  <dc:creator/>
  <dc:description/>
  <dc:language>en-GB</dc:language>
  <cp:lastModifiedBy/>
  <cp:lastPrinted>2026-04-13T12:02:56Z</cp:lastPrinted>
  <dcterms:modified xsi:type="dcterms:W3CDTF">2026-04-13T14:15:18Z</dcterms:modified>
  <cp:revision>321</cp:revision>
  <dc:subject/>
  <dc:title>Midnightblue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