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283" r:id="rId5"/>
    <p:sldId id="412" r:id="rId6"/>
    <p:sldId id="400" r:id="rId7"/>
    <p:sldId id="401" r:id="rId8"/>
    <p:sldId id="402" r:id="rId9"/>
    <p:sldId id="403" r:id="rId10"/>
    <p:sldId id="411" r:id="rId11"/>
    <p:sldId id="406" r:id="rId12"/>
    <p:sldId id="408" r:id="rId13"/>
    <p:sldId id="407" r:id="rId14"/>
    <p:sldId id="410" r:id="rId15"/>
    <p:sldId id="396" r:id="rId16"/>
    <p:sldId id="413" r:id="rId17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A21"/>
    <a:srgbClr val="7A7A7A"/>
    <a:srgbClr val="122033"/>
    <a:srgbClr val="F1F4F6"/>
    <a:srgbClr val="112033"/>
    <a:srgbClr val="E0E6EF"/>
    <a:srgbClr val="E20813"/>
    <a:srgbClr val="004A98"/>
    <a:srgbClr val="000000"/>
    <a:srgbClr val="9AA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93" autoAdjust="0"/>
  </p:normalViewPr>
  <p:slideViewPr>
    <p:cSldViewPr snapToGrid="0">
      <p:cViewPr>
        <p:scale>
          <a:sx n="75" d="100"/>
          <a:sy n="75" d="100"/>
        </p:scale>
        <p:origin x="191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el Edries | SealteQ SLS" userId="a81f4bf5-37e4-4f9a-8a06-ad65847e9aaf" providerId="ADAL" clId="{11449CE9-08E4-4181-89A1-75D3B91C7D86}"/>
    <pc:docChg chg="modSld">
      <pc:chgData name="Abdel Edries | SealteQ SLS" userId="a81f4bf5-37e4-4f9a-8a06-ad65847e9aaf" providerId="ADAL" clId="{11449CE9-08E4-4181-89A1-75D3B91C7D86}" dt="2026-04-15T13:51:59.069" v="10" actId="20577"/>
      <pc:docMkLst>
        <pc:docMk/>
      </pc:docMkLst>
      <pc:sldChg chg="modNotesTx">
        <pc:chgData name="Abdel Edries | SealteQ SLS" userId="a81f4bf5-37e4-4f9a-8a06-ad65847e9aaf" providerId="ADAL" clId="{11449CE9-08E4-4181-89A1-75D3B91C7D86}" dt="2026-04-15T13:50:55.652" v="1" actId="20577"/>
        <pc:sldMkLst>
          <pc:docMk/>
          <pc:sldMk cId="2203528914" sldId="283"/>
        </pc:sldMkLst>
      </pc:sldChg>
      <pc:sldChg chg="modNotesTx">
        <pc:chgData name="Abdel Edries | SealteQ SLS" userId="a81f4bf5-37e4-4f9a-8a06-ad65847e9aaf" providerId="ADAL" clId="{11449CE9-08E4-4181-89A1-75D3B91C7D86}" dt="2026-04-15T13:51:45.756" v="9" actId="20577"/>
        <pc:sldMkLst>
          <pc:docMk/>
          <pc:sldMk cId="1524645765" sldId="396"/>
        </pc:sldMkLst>
      </pc:sldChg>
      <pc:sldChg chg="modNotesTx">
        <pc:chgData name="Abdel Edries | SealteQ SLS" userId="a81f4bf5-37e4-4f9a-8a06-ad65847e9aaf" providerId="ADAL" clId="{11449CE9-08E4-4181-89A1-75D3B91C7D86}" dt="2026-04-15T13:51:59.069" v="10" actId="20577"/>
        <pc:sldMkLst>
          <pc:docMk/>
          <pc:sldMk cId="3942082536" sldId="401"/>
        </pc:sldMkLst>
      </pc:sldChg>
      <pc:sldChg chg="modNotesTx">
        <pc:chgData name="Abdel Edries | SealteQ SLS" userId="a81f4bf5-37e4-4f9a-8a06-ad65847e9aaf" providerId="ADAL" clId="{11449CE9-08E4-4181-89A1-75D3B91C7D86}" dt="2026-04-15T13:51:11.584" v="3" actId="20577"/>
        <pc:sldMkLst>
          <pc:docMk/>
          <pc:sldMk cId="4074707044" sldId="402"/>
        </pc:sldMkLst>
      </pc:sldChg>
      <pc:sldChg chg="modNotesTx">
        <pc:chgData name="Abdel Edries | SealteQ SLS" userId="a81f4bf5-37e4-4f9a-8a06-ad65847e9aaf" providerId="ADAL" clId="{11449CE9-08E4-4181-89A1-75D3B91C7D86}" dt="2026-04-15T13:51:19.938" v="4" actId="20577"/>
        <pc:sldMkLst>
          <pc:docMk/>
          <pc:sldMk cId="2728000615" sldId="403"/>
        </pc:sldMkLst>
      </pc:sldChg>
      <pc:sldChg chg="modNotesTx">
        <pc:chgData name="Abdel Edries | SealteQ SLS" userId="a81f4bf5-37e4-4f9a-8a06-ad65847e9aaf" providerId="ADAL" clId="{11449CE9-08E4-4181-89A1-75D3B91C7D86}" dt="2026-04-15T13:51:29.399" v="6" actId="20577"/>
        <pc:sldMkLst>
          <pc:docMk/>
          <pc:sldMk cId="1572986577" sldId="406"/>
        </pc:sldMkLst>
      </pc:sldChg>
      <pc:sldChg chg="modNotesTx">
        <pc:chgData name="Abdel Edries | SealteQ SLS" userId="a81f4bf5-37e4-4f9a-8a06-ad65847e9aaf" providerId="ADAL" clId="{11449CE9-08E4-4181-89A1-75D3B91C7D86}" dt="2026-04-15T13:51:38.554" v="8" actId="20577"/>
        <pc:sldMkLst>
          <pc:docMk/>
          <pc:sldMk cId="1676747527" sldId="407"/>
        </pc:sldMkLst>
      </pc:sldChg>
      <pc:sldChg chg="modNotesTx">
        <pc:chgData name="Abdel Edries | SealteQ SLS" userId="a81f4bf5-37e4-4f9a-8a06-ad65847e9aaf" providerId="ADAL" clId="{11449CE9-08E4-4181-89A1-75D3B91C7D86}" dt="2026-04-15T13:51:34.515" v="7" actId="20577"/>
        <pc:sldMkLst>
          <pc:docMk/>
          <pc:sldMk cId="4289616379" sldId="408"/>
        </pc:sldMkLst>
      </pc:sldChg>
      <pc:sldChg chg="modNotesTx">
        <pc:chgData name="Abdel Edries | SealteQ SLS" userId="a81f4bf5-37e4-4f9a-8a06-ad65847e9aaf" providerId="ADAL" clId="{11449CE9-08E4-4181-89A1-75D3B91C7D86}" dt="2026-04-15T13:50:51.486" v="0" actId="20577"/>
        <pc:sldMkLst>
          <pc:docMk/>
          <pc:sldMk cId="3734386980" sldId="410"/>
        </pc:sldMkLst>
      </pc:sldChg>
      <pc:sldChg chg="modNotesTx">
        <pc:chgData name="Abdel Edries | SealteQ SLS" userId="a81f4bf5-37e4-4f9a-8a06-ad65847e9aaf" providerId="ADAL" clId="{11449CE9-08E4-4181-89A1-75D3B91C7D86}" dt="2026-04-15T13:51:24.413" v="5" actId="20577"/>
        <pc:sldMkLst>
          <pc:docMk/>
          <pc:sldMk cId="134517848" sldId="411"/>
        </pc:sldMkLst>
      </pc:sldChg>
      <pc:sldChg chg="modNotesTx">
        <pc:chgData name="Abdel Edries | SealteQ SLS" userId="a81f4bf5-37e4-4f9a-8a06-ad65847e9aaf" providerId="ADAL" clId="{11449CE9-08E4-4181-89A1-75D3B91C7D86}" dt="2026-04-15T13:50:59.835" v="2" actId="20577"/>
        <pc:sldMkLst>
          <pc:docMk/>
          <pc:sldMk cId="835736697" sldId="41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6AA3BC-F428-402B-9CE7-66D372FF60E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6BC45A2-ADD7-44F9-9248-C30DBCEFF1B6}">
      <dgm:prSet phldrT="[Tekst]" phldr="0" custT="1"/>
      <dgm:spPr/>
      <dgm:t>
        <a:bodyPr/>
        <a:lstStyle/>
        <a:p>
          <a:r>
            <a:rPr lang="nl-NL" sz="1500" b="1"/>
            <a:t>Veen</a:t>
          </a:r>
        </a:p>
      </dgm:t>
    </dgm:pt>
    <dgm:pt modelId="{639218EE-9AED-454C-8673-2FA5DCE94478}" type="parTrans" cxnId="{D2BDB282-CD8C-4D55-B104-A95AA6DF86E6}">
      <dgm:prSet/>
      <dgm:spPr/>
      <dgm:t>
        <a:bodyPr/>
        <a:lstStyle/>
        <a:p>
          <a:endParaRPr lang="nl-NL"/>
        </a:p>
      </dgm:t>
    </dgm:pt>
    <dgm:pt modelId="{44043935-D2E8-4716-9B1F-64EDB45FD343}" type="sibTrans" cxnId="{D2BDB282-CD8C-4D55-B104-A95AA6DF86E6}">
      <dgm:prSet/>
      <dgm:spPr/>
      <dgm:t>
        <a:bodyPr/>
        <a:lstStyle/>
        <a:p>
          <a:endParaRPr lang="nl-NL"/>
        </a:p>
      </dgm:t>
    </dgm:pt>
    <dgm:pt modelId="{8FCD7616-F24F-4814-AFE9-3C7C37044C96}">
      <dgm:prSet phldrT="[Tekst]" custT="1"/>
      <dgm:spPr/>
      <dgm:t>
        <a:bodyPr/>
        <a:lstStyle/>
        <a:p>
          <a:pPr>
            <a:buNone/>
          </a:pPr>
          <a:r>
            <a:rPr lang="nl-NL" sz="1000"/>
            <a:t>Injecteer baarheid</a:t>
          </a:r>
        </a:p>
      </dgm:t>
    </dgm:pt>
    <dgm:pt modelId="{95B4A6E8-1BCB-415F-9FE4-9139BAE8D3FB}" type="parTrans" cxnId="{F4498148-A5D2-450A-967A-E5E910DDED8F}">
      <dgm:prSet/>
      <dgm:spPr/>
      <dgm:t>
        <a:bodyPr/>
        <a:lstStyle/>
        <a:p>
          <a:endParaRPr lang="nl-NL"/>
        </a:p>
      </dgm:t>
    </dgm:pt>
    <dgm:pt modelId="{259D4B2D-C9D4-4077-B685-2C8DD9F4360B}" type="sibTrans" cxnId="{F4498148-A5D2-450A-967A-E5E910DDED8F}">
      <dgm:prSet/>
      <dgm:spPr/>
      <dgm:t>
        <a:bodyPr/>
        <a:lstStyle/>
        <a:p>
          <a:endParaRPr lang="nl-NL"/>
        </a:p>
      </dgm:t>
    </dgm:pt>
    <dgm:pt modelId="{6E7E8D28-1AE2-4772-863D-2C86D1709F11}">
      <dgm:prSet phldrT="[Tekst]" custT="1"/>
      <dgm:spPr/>
      <dgm:t>
        <a:bodyPr/>
        <a:lstStyle/>
        <a:p>
          <a:pPr>
            <a:buNone/>
          </a:pPr>
          <a:r>
            <a:rPr lang="nl-NL" sz="1000"/>
            <a:t>Volume stabiliteit</a:t>
          </a:r>
          <a:endParaRPr lang="nl-NL" sz="500"/>
        </a:p>
      </dgm:t>
    </dgm:pt>
    <dgm:pt modelId="{C698E55E-377E-4917-BDDB-D25B7C01756C}" type="parTrans" cxnId="{D89E37C4-D754-4398-9CD4-E2D6ACC80997}">
      <dgm:prSet/>
      <dgm:spPr/>
      <dgm:t>
        <a:bodyPr/>
        <a:lstStyle/>
        <a:p>
          <a:endParaRPr lang="nl-NL"/>
        </a:p>
      </dgm:t>
    </dgm:pt>
    <dgm:pt modelId="{AE608F9D-FFB9-4FAB-BC42-2FAF6FD3D675}" type="sibTrans" cxnId="{D89E37C4-D754-4398-9CD4-E2D6ACC80997}">
      <dgm:prSet/>
      <dgm:spPr/>
      <dgm:t>
        <a:bodyPr/>
        <a:lstStyle/>
        <a:p>
          <a:endParaRPr lang="nl-NL"/>
        </a:p>
      </dgm:t>
    </dgm:pt>
    <dgm:pt modelId="{A42C8334-C4D9-413D-859C-36422675DA9C}">
      <dgm:prSet phldrT="[Tekst]" custT="1"/>
      <dgm:spPr/>
      <dgm:t>
        <a:bodyPr/>
        <a:lstStyle/>
        <a:p>
          <a:pPr>
            <a:buNone/>
          </a:pPr>
          <a:r>
            <a:rPr lang="nl-NL" sz="1000"/>
            <a:t>Hechting</a:t>
          </a:r>
        </a:p>
      </dgm:t>
    </dgm:pt>
    <dgm:pt modelId="{97DEEEC0-2AF9-466E-80D7-4CCDC13049FA}" type="parTrans" cxnId="{C6DE5340-8DC5-417C-9307-2268C19F0240}">
      <dgm:prSet/>
      <dgm:spPr/>
      <dgm:t>
        <a:bodyPr/>
        <a:lstStyle/>
        <a:p>
          <a:endParaRPr lang="nl-NL"/>
        </a:p>
      </dgm:t>
    </dgm:pt>
    <dgm:pt modelId="{B3733B25-88AD-4C8F-AB9D-649823668906}" type="sibTrans" cxnId="{C6DE5340-8DC5-417C-9307-2268C19F0240}">
      <dgm:prSet/>
      <dgm:spPr/>
      <dgm:t>
        <a:bodyPr/>
        <a:lstStyle/>
        <a:p>
          <a:endParaRPr lang="nl-NL"/>
        </a:p>
      </dgm:t>
    </dgm:pt>
    <dgm:pt modelId="{580FB3DB-E575-47CE-82A0-203DE204679F}">
      <dgm:prSet phldrT="[Tekst]" custT="1"/>
      <dgm:spPr/>
      <dgm:t>
        <a:bodyPr/>
        <a:lstStyle/>
        <a:p>
          <a:pPr>
            <a:buNone/>
          </a:pPr>
          <a:r>
            <a:rPr lang="nl-NL" sz="1000"/>
            <a:t>Druksterkte</a:t>
          </a:r>
          <a:endParaRPr lang="nl-NL" sz="500"/>
        </a:p>
      </dgm:t>
    </dgm:pt>
    <dgm:pt modelId="{A4999678-466B-4AD6-8FFB-35A63448A8D8}" type="parTrans" cxnId="{F424C7D5-3B52-454E-ACF9-55643A3B5C04}">
      <dgm:prSet/>
      <dgm:spPr/>
      <dgm:t>
        <a:bodyPr/>
        <a:lstStyle/>
        <a:p>
          <a:endParaRPr lang="nl-NL"/>
        </a:p>
      </dgm:t>
    </dgm:pt>
    <dgm:pt modelId="{21C3B9B0-687A-436E-89D4-E9052038EE33}" type="sibTrans" cxnId="{F424C7D5-3B52-454E-ACF9-55643A3B5C04}">
      <dgm:prSet/>
      <dgm:spPr/>
      <dgm:t>
        <a:bodyPr/>
        <a:lstStyle/>
        <a:p>
          <a:endParaRPr lang="nl-NL"/>
        </a:p>
      </dgm:t>
    </dgm:pt>
    <dgm:pt modelId="{AAD10B4B-8E7D-45F5-80FE-B8C82242ED8A}" type="pres">
      <dgm:prSet presAssocID="{B36AA3BC-F428-402B-9CE7-66D372FF60E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231A3E-A4B2-4D67-ABDD-0C9806C385BF}" type="pres">
      <dgm:prSet presAssocID="{B6BC45A2-ADD7-44F9-9248-C30DBCEFF1B6}" presName="centerShape" presStyleLbl="node0" presStyleIdx="0" presStyleCnt="1"/>
      <dgm:spPr/>
    </dgm:pt>
    <dgm:pt modelId="{4ADD9A9D-235D-4943-A64C-0BFCF2914579}" type="pres">
      <dgm:prSet presAssocID="{95B4A6E8-1BCB-415F-9FE4-9139BAE8D3FB}" presName="parTrans" presStyleLbl="sibTrans2D1" presStyleIdx="0" presStyleCnt="4"/>
      <dgm:spPr/>
    </dgm:pt>
    <dgm:pt modelId="{5E49324D-50C2-47F6-B833-531455763B6F}" type="pres">
      <dgm:prSet presAssocID="{95B4A6E8-1BCB-415F-9FE4-9139BAE8D3FB}" presName="connectorText" presStyleLbl="sibTrans2D1" presStyleIdx="0" presStyleCnt="4"/>
      <dgm:spPr/>
    </dgm:pt>
    <dgm:pt modelId="{ECD42136-0CA7-4740-BE55-7F5805D45FD2}" type="pres">
      <dgm:prSet presAssocID="{8FCD7616-F24F-4814-AFE9-3C7C37044C96}" presName="node" presStyleLbl="node1" presStyleIdx="0" presStyleCnt="4" custScaleX="110000" custScaleY="110001">
        <dgm:presLayoutVars>
          <dgm:bulletEnabled val="1"/>
        </dgm:presLayoutVars>
      </dgm:prSet>
      <dgm:spPr/>
    </dgm:pt>
    <dgm:pt modelId="{6F16683D-D183-4803-8E9B-7CF149BFC706}" type="pres">
      <dgm:prSet presAssocID="{C698E55E-377E-4917-BDDB-D25B7C01756C}" presName="parTrans" presStyleLbl="sibTrans2D1" presStyleIdx="1" presStyleCnt="4"/>
      <dgm:spPr/>
    </dgm:pt>
    <dgm:pt modelId="{AF83A6C7-2251-42DD-BF01-C682157528E6}" type="pres">
      <dgm:prSet presAssocID="{C698E55E-377E-4917-BDDB-D25B7C01756C}" presName="connectorText" presStyleLbl="sibTrans2D1" presStyleIdx="1" presStyleCnt="4"/>
      <dgm:spPr/>
    </dgm:pt>
    <dgm:pt modelId="{6A05C060-7F97-425F-8B9F-F3A0A9215EBE}" type="pres">
      <dgm:prSet presAssocID="{6E7E8D28-1AE2-4772-863D-2C86D1709F11}" presName="node" presStyleLbl="node1" presStyleIdx="1" presStyleCnt="4" custScaleX="110000" custScaleY="110001">
        <dgm:presLayoutVars>
          <dgm:bulletEnabled val="1"/>
        </dgm:presLayoutVars>
      </dgm:prSet>
      <dgm:spPr/>
    </dgm:pt>
    <dgm:pt modelId="{6A86D166-4B15-4B00-B3AD-6E93FD574B5E}" type="pres">
      <dgm:prSet presAssocID="{97DEEEC0-2AF9-466E-80D7-4CCDC13049FA}" presName="parTrans" presStyleLbl="sibTrans2D1" presStyleIdx="2" presStyleCnt="4"/>
      <dgm:spPr/>
    </dgm:pt>
    <dgm:pt modelId="{1879E932-6D2C-4C86-8248-8DB63D270409}" type="pres">
      <dgm:prSet presAssocID="{97DEEEC0-2AF9-466E-80D7-4CCDC13049FA}" presName="connectorText" presStyleLbl="sibTrans2D1" presStyleIdx="2" presStyleCnt="4"/>
      <dgm:spPr/>
    </dgm:pt>
    <dgm:pt modelId="{476BF176-50C4-40D4-930A-4EA28B58664D}" type="pres">
      <dgm:prSet presAssocID="{A42C8334-C4D9-413D-859C-36422675DA9C}" presName="node" presStyleLbl="node1" presStyleIdx="2" presStyleCnt="4" custScaleX="110000" custScaleY="110001">
        <dgm:presLayoutVars>
          <dgm:bulletEnabled val="1"/>
        </dgm:presLayoutVars>
      </dgm:prSet>
      <dgm:spPr/>
    </dgm:pt>
    <dgm:pt modelId="{1E1DF898-4741-483C-A5B2-6D3D10BF6FFB}" type="pres">
      <dgm:prSet presAssocID="{A4999678-466B-4AD6-8FFB-35A63448A8D8}" presName="parTrans" presStyleLbl="sibTrans2D1" presStyleIdx="3" presStyleCnt="4"/>
      <dgm:spPr/>
    </dgm:pt>
    <dgm:pt modelId="{D44FFE4B-9B53-4D34-9E36-A88168AC23C0}" type="pres">
      <dgm:prSet presAssocID="{A4999678-466B-4AD6-8FFB-35A63448A8D8}" presName="connectorText" presStyleLbl="sibTrans2D1" presStyleIdx="3" presStyleCnt="4"/>
      <dgm:spPr/>
    </dgm:pt>
    <dgm:pt modelId="{D0B6085E-B55D-4A15-A466-5AAD9BF8D3FE}" type="pres">
      <dgm:prSet presAssocID="{580FB3DB-E575-47CE-82A0-203DE204679F}" presName="node" presStyleLbl="node1" presStyleIdx="3" presStyleCnt="4" custScaleX="121000" custScaleY="110001">
        <dgm:presLayoutVars>
          <dgm:bulletEnabled val="1"/>
        </dgm:presLayoutVars>
      </dgm:prSet>
      <dgm:spPr/>
    </dgm:pt>
  </dgm:ptLst>
  <dgm:cxnLst>
    <dgm:cxn modelId="{71240A08-3E96-40AE-A8AC-9EB7B6A49AEF}" type="presOf" srcId="{A4999678-466B-4AD6-8FFB-35A63448A8D8}" destId="{1E1DF898-4741-483C-A5B2-6D3D10BF6FFB}" srcOrd="0" destOrd="0" presId="urn:microsoft.com/office/officeart/2005/8/layout/radial5"/>
    <dgm:cxn modelId="{EE300B1E-6CFA-4721-BF3B-C8FE250C5137}" type="presOf" srcId="{95B4A6E8-1BCB-415F-9FE4-9139BAE8D3FB}" destId="{5E49324D-50C2-47F6-B833-531455763B6F}" srcOrd="1" destOrd="0" presId="urn:microsoft.com/office/officeart/2005/8/layout/radial5"/>
    <dgm:cxn modelId="{CB496521-C32C-4B5C-8728-0C374E4CCF9C}" type="presOf" srcId="{B36AA3BC-F428-402B-9CE7-66D372FF60EA}" destId="{AAD10B4B-8E7D-45F5-80FE-B8C82242ED8A}" srcOrd="0" destOrd="0" presId="urn:microsoft.com/office/officeart/2005/8/layout/radial5"/>
    <dgm:cxn modelId="{1AD9DE30-51AE-4E9B-851D-BEFF3746660A}" type="presOf" srcId="{97DEEEC0-2AF9-466E-80D7-4CCDC13049FA}" destId="{6A86D166-4B15-4B00-B3AD-6E93FD574B5E}" srcOrd="0" destOrd="0" presId="urn:microsoft.com/office/officeart/2005/8/layout/radial5"/>
    <dgm:cxn modelId="{CACF9633-0FAB-4153-9DBB-388D71856478}" type="presOf" srcId="{8FCD7616-F24F-4814-AFE9-3C7C37044C96}" destId="{ECD42136-0CA7-4740-BE55-7F5805D45FD2}" srcOrd="0" destOrd="0" presId="urn:microsoft.com/office/officeart/2005/8/layout/radial5"/>
    <dgm:cxn modelId="{5BA81434-6990-4D19-9E06-1A224B5A53D3}" type="presOf" srcId="{580FB3DB-E575-47CE-82A0-203DE204679F}" destId="{D0B6085E-B55D-4A15-A466-5AAD9BF8D3FE}" srcOrd="0" destOrd="0" presId="urn:microsoft.com/office/officeart/2005/8/layout/radial5"/>
    <dgm:cxn modelId="{C6DE5340-8DC5-417C-9307-2268C19F0240}" srcId="{B6BC45A2-ADD7-44F9-9248-C30DBCEFF1B6}" destId="{A42C8334-C4D9-413D-859C-36422675DA9C}" srcOrd="2" destOrd="0" parTransId="{97DEEEC0-2AF9-466E-80D7-4CCDC13049FA}" sibTransId="{B3733B25-88AD-4C8F-AB9D-649823668906}"/>
    <dgm:cxn modelId="{F4498148-A5D2-450A-967A-E5E910DDED8F}" srcId="{B6BC45A2-ADD7-44F9-9248-C30DBCEFF1B6}" destId="{8FCD7616-F24F-4814-AFE9-3C7C37044C96}" srcOrd="0" destOrd="0" parTransId="{95B4A6E8-1BCB-415F-9FE4-9139BAE8D3FB}" sibTransId="{259D4B2D-C9D4-4077-B685-2C8DD9F4360B}"/>
    <dgm:cxn modelId="{F28EC369-25C6-4420-99F9-27EAF29D8A8C}" type="presOf" srcId="{C698E55E-377E-4917-BDDB-D25B7C01756C}" destId="{AF83A6C7-2251-42DD-BF01-C682157528E6}" srcOrd="1" destOrd="0" presId="urn:microsoft.com/office/officeart/2005/8/layout/radial5"/>
    <dgm:cxn modelId="{BC794C4B-B163-4BE9-926D-4E9E5701ED72}" type="presOf" srcId="{C698E55E-377E-4917-BDDB-D25B7C01756C}" destId="{6F16683D-D183-4803-8E9B-7CF149BFC706}" srcOrd="0" destOrd="0" presId="urn:microsoft.com/office/officeart/2005/8/layout/radial5"/>
    <dgm:cxn modelId="{7834A47A-DEAC-4244-B8D3-721185668072}" type="presOf" srcId="{A42C8334-C4D9-413D-859C-36422675DA9C}" destId="{476BF176-50C4-40D4-930A-4EA28B58664D}" srcOrd="0" destOrd="0" presId="urn:microsoft.com/office/officeart/2005/8/layout/radial5"/>
    <dgm:cxn modelId="{D2BDB282-CD8C-4D55-B104-A95AA6DF86E6}" srcId="{B36AA3BC-F428-402B-9CE7-66D372FF60EA}" destId="{B6BC45A2-ADD7-44F9-9248-C30DBCEFF1B6}" srcOrd="0" destOrd="0" parTransId="{639218EE-9AED-454C-8673-2FA5DCE94478}" sibTransId="{44043935-D2E8-4716-9B1F-64EDB45FD343}"/>
    <dgm:cxn modelId="{3351E89C-BAE2-43A8-A645-13A188842970}" type="presOf" srcId="{A4999678-466B-4AD6-8FFB-35A63448A8D8}" destId="{D44FFE4B-9B53-4D34-9E36-A88168AC23C0}" srcOrd="1" destOrd="0" presId="urn:microsoft.com/office/officeart/2005/8/layout/radial5"/>
    <dgm:cxn modelId="{D89E37C4-D754-4398-9CD4-E2D6ACC80997}" srcId="{B6BC45A2-ADD7-44F9-9248-C30DBCEFF1B6}" destId="{6E7E8D28-1AE2-4772-863D-2C86D1709F11}" srcOrd="1" destOrd="0" parTransId="{C698E55E-377E-4917-BDDB-D25B7C01756C}" sibTransId="{AE608F9D-FFB9-4FAB-BC42-2FAF6FD3D675}"/>
    <dgm:cxn modelId="{F2DB99CD-78D9-42A7-89D9-DD834388B547}" type="presOf" srcId="{97DEEEC0-2AF9-466E-80D7-4CCDC13049FA}" destId="{1879E932-6D2C-4C86-8248-8DB63D270409}" srcOrd="1" destOrd="0" presId="urn:microsoft.com/office/officeart/2005/8/layout/radial5"/>
    <dgm:cxn modelId="{F424C7D5-3B52-454E-ACF9-55643A3B5C04}" srcId="{B6BC45A2-ADD7-44F9-9248-C30DBCEFF1B6}" destId="{580FB3DB-E575-47CE-82A0-203DE204679F}" srcOrd="3" destOrd="0" parTransId="{A4999678-466B-4AD6-8FFB-35A63448A8D8}" sibTransId="{21C3B9B0-687A-436E-89D4-E9052038EE33}"/>
    <dgm:cxn modelId="{D4951CDE-1C5C-482F-870F-0A093C52BD82}" type="presOf" srcId="{6E7E8D28-1AE2-4772-863D-2C86D1709F11}" destId="{6A05C060-7F97-425F-8B9F-F3A0A9215EBE}" srcOrd="0" destOrd="0" presId="urn:microsoft.com/office/officeart/2005/8/layout/radial5"/>
    <dgm:cxn modelId="{A35D22F4-A284-43BE-9142-6C70EC4BC0CD}" type="presOf" srcId="{B6BC45A2-ADD7-44F9-9248-C30DBCEFF1B6}" destId="{39231A3E-A4B2-4D67-ABDD-0C9806C385BF}" srcOrd="0" destOrd="0" presId="urn:microsoft.com/office/officeart/2005/8/layout/radial5"/>
    <dgm:cxn modelId="{68BC3CF4-6541-4363-80B7-8B29B3E472B3}" type="presOf" srcId="{95B4A6E8-1BCB-415F-9FE4-9139BAE8D3FB}" destId="{4ADD9A9D-235D-4943-A64C-0BFCF2914579}" srcOrd="0" destOrd="0" presId="urn:microsoft.com/office/officeart/2005/8/layout/radial5"/>
    <dgm:cxn modelId="{539D44EC-23B2-46BA-A586-11C9BC8E16AA}" type="presParOf" srcId="{AAD10B4B-8E7D-45F5-80FE-B8C82242ED8A}" destId="{39231A3E-A4B2-4D67-ABDD-0C9806C385BF}" srcOrd="0" destOrd="0" presId="urn:microsoft.com/office/officeart/2005/8/layout/radial5"/>
    <dgm:cxn modelId="{9F49F8FB-54DE-4C0B-A20B-3A5FBCAFBE50}" type="presParOf" srcId="{AAD10B4B-8E7D-45F5-80FE-B8C82242ED8A}" destId="{4ADD9A9D-235D-4943-A64C-0BFCF2914579}" srcOrd="1" destOrd="0" presId="urn:microsoft.com/office/officeart/2005/8/layout/radial5"/>
    <dgm:cxn modelId="{B997BF12-1CD3-4768-881D-5BF23D4A46ED}" type="presParOf" srcId="{4ADD9A9D-235D-4943-A64C-0BFCF2914579}" destId="{5E49324D-50C2-47F6-B833-531455763B6F}" srcOrd="0" destOrd="0" presId="urn:microsoft.com/office/officeart/2005/8/layout/radial5"/>
    <dgm:cxn modelId="{DF33EF0E-A393-404F-964C-7243D86FB294}" type="presParOf" srcId="{AAD10B4B-8E7D-45F5-80FE-B8C82242ED8A}" destId="{ECD42136-0CA7-4740-BE55-7F5805D45FD2}" srcOrd="2" destOrd="0" presId="urn:microsoft.com/office/officeart/2005/8/layout/radial5"/>
    <dgm:cxn modelId="{6B341CA6-E1D9-4239-B511-ECF56C1142E5}" type="presParOf" srcId="{AAD10B4B-8E7D-45F5-80FE-B8C82242ED8A}" destId="{6F16683D-D183-4803-8E9B-7CF149BFC706}" srcOrd="3" destOrd="0" presId="urn:microsoft.com/office/officeart/2005/8/layout/radial5"/>
    <dgm:cxn modelId="{5ABD36D8-BC20-47BE-AE0F-7C335E0BB817}" type="presParOf" srcId="{6F16683D-D183-4803-8E9B-7CF149BFC706}" destId="{AF83A6C7-2251-42DD-BF01-C682157528E6}" srcOrd="0" destOrd="0" presId="urn:microsoft.com/office/officeart/2005/8/layout/radial5"/>
    <dgm:cxn modelId="{A87EAAF9-8DFE-4182-AB48-9F113BA9E098}" type="presParOf" srcId="{AAD10B4B-8E7D-45F5-80FE-B8C82242ED8A}" destId="{6A05C060-7F97-425F-8B9F-F3A0A9215EBE}" srcOrd="4" destOrd="0" presId="urn:microsoft.com/office/officeart/2005/8/layout/radial5"/>
    <dgm:cxn modelId="{6279208E-A347-4BEF-A42E-FA7C0E0FAE1A}" type="presParOf" srcId="{AAD10B4B-8E7D-45F5-80FE-B8C82242ED8A}" destId="{6A86D166-4B15-4B00-B3AD-6E93FD574B5E}" srcOrd="5" destOrd="0" presId="urn:microsoft.com/office/officeart/2005/8/layout/radial5"/>
    <dgm:cxn modelId="{9AFFC6FD-4F0F-44E0-9FF2-C42E53C0C35F}" type="presParOf" srcId="{6A86D166-4B15-4B00-B3AD-6E93FD574B5E}" destId="{1879E932-6D2C-4C86-8248-8DB63D270409}" srcOrd="0" destOrd="0" presId="urn:microsoft.com/office/officeart/2005/8/layout/radial5"/>
    <dgm:cxn modelId="{C7ABC035-C40A-462D-B99D-92C88D6B1DD9}" type="presParOf" srcId="{AAD10B4B-8E7D-45F5-80FE-B8C82242ED8A}" destId="{476BF176-50C4-40D4-930A-4EA28B58664D}" srcOrd="6" destOrd="0" presId="urn:microsoft.com/office/officeart/2005/8/layout/radial5"/>
    <dgm:cxn modelId="{338A5AD1-160E-4402-87D6-6AC4AFF0903F}" type="presParOf" srcId="{AAD10B4B-8E7D-45F5-80FE-B8C82242ED8A}" destId="{1E1DF898-4741-483C-A5B2-6D3D10BF6FFB}" srcOrd="7" destOrd="0" presId="urn:microsoft.com/office/officeart/2005/8/layout/radial5"/>
    <dgm:cxn modelId="{8EEE7112-BB0E-44B2-893B-7366ECE7068F}" type="presParOf" srcId="{1E1DF898-4741-483C-A5B2-6D3D10BF6FFB}" destId="{D44FFE4B-9B53-4D34-9E36-A88168AC23C0}" srcOrd="0" destOrd="0" presId="urn:microsoft.com/office/officeart/2005/8/layout/radial5"/>
    <dgm:cxn modelId="{1026E093-7F2C-41B2-87D7-9AEF5438F3EA}" type="presParOf" srcId="{AAD10B4B-8E7D-45F5-80FE-B8C82242ED8A}" destId="{D0B6085E-B55D-4A15-A466-5AAD9BF8D3F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31A3E-A4B2-4D67-ABDD-0C9806C385BF}">
      <dsp:nvSpPr>
        <dsp:cNvPr id="0" name=""/>
        <dsp:cNvSpPr/>
      </dsp:nvSpPr>
      <dsp:spPr>
        <a:xfrm>
          <a:off x="1674496" y="1053809"/>
          <a:ext cx="719607" cy="719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/>
            <a:t>Veen</a:t>
          </a:r>
        </a:p>
      </dsp:txBody>
      <dsp:txXfrm>
        <a:off x="1779880" y="1159193"/>
        <a:ext cx="508839" cy="508839"/>
      </dsp:txXfrm>
    </dsp:sp>
    <dsp:sp modelId="{4ADD9A9D-235D-4943-A64C-0BFCF2914579}">
      <dsp:nvSpPr>
        <dsp:cNvPr id="0" name=""/>
        <dsp:cNvSpPr/>
      </dsp:nvSpPr>
      <dsp:spPr>
        <a:xfrm rot="16200000">
          <a:off x="1962245" y="795558"/>
          <a:ext cx="144109" cy="252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000" kern="1200"/>
        </a:p>
      </dsp:txBody>
      <dsp:txXfrm>
        <a:off x="1983862" y="867726"/>
        <a:ext cx="100876" cy="151652"/>
      </dsp:txXfrm>
    </dsp:sp>
    <dsp:sp modelId="{ECD42136-0CA7-4740-BE55-7F5805D45FD2}">
      <dsp:nvSpPr>
        <dsp:cNvPr id="0" name=""/>
        <dsp:cNvSpPr/>
      </dsp:nvSpPr>
      <dsp:spPr>
        <a:xfrm>
          <a:off x="1625432" y="-35839"/>
          <a:ext cx="817736" cy="817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Injecteer baarheid</a:t>
          </a:r>
        </a:p>
      </dsp:txBody>
      <dsp:txXfrm>
        <a:off x="1745187" y="83917"/>
        <a:ext cx="578226" cy="578231"/>
      </dsp:txXfrm>
    </dsp:sp>
    <dsp:sp modelId="{6F16683D-D183-4803-8E9B-7CF149BFC706}">
      <dsp:nvSpPr>
        <dsp:cNvPr id="0" name=""/>
        <dsp:cNvSpPr/>
      </dsp:nvSpPr>
      <dsp:spPr>
        <a:xfrm>
          <a:off x="2453924" y="1287236"/>
          <a:ext cx="144111" cy="252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000" kern="1200"/>
        </a:p>
      </dsp:txBody>
      <dsp:txXfrm>
        <a:off x="2453924" y="1337787"/>
        <a:ext cx="100878" cy="151652"/>
      </dsp:txXfrm>
    </dsp:sp>
    <dsp:sp modelId="{6A05C060-7F97-425F-8B9F-F3A0A9215EBE}">
      <dsp:nvSpPr>
        <dsp:cNvPr id="0" name=""/>
        <dsp:cNvSpPr/>
      </dsp:nvSpPr>
      <dsp:spPr>
        <a:xfrm>
          <a:off x="2666013" y="1004741"/>
          <a:ext cx="817736" cy="817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Volume stabiliteit</a:t>
          </a:r>
          <a:endParaRPr lang="nl-NL" sz="500" kern="1200"/>
        </a:p>
      </dsp:txBody>
      <dsp:txXfrm>
        <a:off x="2785768" y="1124497"/>
        <a:ext cx="578226" cy="578231"/>
      </dsp:txXfrm>
    </dsp:sp>
    <dsp:sp modelId="{6A86D166-4B15-4B00-B3AD-6E93FD574B5E}">
      <dsp:nvSpPr>
        <dsp:cNvPr id="0" name=""/>
        <dsp:cNvSpPr/>
      </dsp:nvSpPr>
      <dsp:spPr>
        <a:xfrm rot="5400000">
          <a:off x="1962245" y="1778913"/>
          <a:ext cx="144109" cy="252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000" kern="1200"/>
        </a:p>
      </dsp:txBody>
      <dsp:txXfrm>
        <a:off x="1983862" y="1807848"/>
        <a:ext cx="100876" cy="151652"/>
      </dsp:txXfrm>
    </dsp:sp>
    <dsp:sp modelId="{476BF176-50C4-40D4-930A-4EA28B58664D}">
      <dsp:nvSpPr>
        <dsp:cNvPr id="0" name=""/>
        <dsp:cNvSpPr/>
      </dsp:nvSpPr>
      <dsp:spPr>
        <a:xfrm>
          <a:off x="1625432" y="2045322"/>
          <a:ext cx="817736" cy="817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Hechting</a:t>
          </a:r>
        </a:p>
      </dsp:txBody>
      <dsp:txXfrm>
        <a:off x="1745187" y="2165078"/>
        <a:ext cx="578226" cy="578231"/>
      </dsp:txXfrm>
    </dsp:sp>
    <dsp:sp modelId="{1E1DF898-4741-483C-A5B2-6D3D10BF6FFB}">
      <dsp:nvSpPr>
        <dsp:cNvPr id="0" name=""/>
        <dsp:cNvSpPr/>
      </dsp:nvSpPr>
      <dsp:spPr>
        <a:xfrm rot="10800000">
          <a:off x="1501229" y="1287236"/>
          <a:ext cx="122441" cy="252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000" kern="1200"/>
        </a:p>
      </dsp:txBody>
      <dsp:txXfrm rot="10800000">
        <a:off x="1537961" y="1337787"/>
        <a:ext cx="85709" cy="151652"/>
      </dsp:txXfrm>
    </dsp:sp>
    <dsp:sp modelId="{D0B6085E-B55D-4A15-A466-5AAD9BF8D3FE}">
      <dsp:nvSpPr>
        <dsp:cNvPr id="0" name=""/>
        <dsp:cNvSpPr/>
      </dsp:nvSpPr>
      <dsp:spPr>
        <a:xfrm>
          <a:off x="543964" y="1004741"/>
          <a:ext cx="899509" cy="817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Druksterkte</a:t>
          </a:r>
          <a:endParaRPr lang="nl-NL" sz="500" kern="1200"/>
        </a:p>
      </dsp:txBody>
      <dsp:txXfrm>
        <a:off x="675694" y="1124497"/>
        <a:ext cx="636049" cy="578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3440C-DEC9-1345-8C5E-9EDCDBB886D5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6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E4A7-4175-D249-87C6-ED95C0F58A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67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984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75CA-7AEF-6844-F26C-AEC5B9346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C4DA3E-3578-66D1-8DB2-EB4E91FDA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10D95C2-B78F-7476-EBFD-BA6219168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0BABBB-7DE7-FD0C-1609-5F4F3C2C8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759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7D5B-AD48-0CF7-A7EE-D30633E79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A67B1A-2D99-58B3-2EFC-07C8EDDDC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5C29755-61C1-A3A0-E271-0CF5324D1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F2B550-3E20-EFAD-5C7E-43711AE12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464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9748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BD9E5-1274-21D8-2BC5-FABF3DA5B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FCC9500-7080-6DCE-023F-3F2EC06A1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FB8B9C9-1640-C481-2A22-7694A80DE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Bedankt voor jullie aandacht.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0FC7F3-9ECE-797A-97A5-12A7CE5EB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01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41BAA-0BAC-AE53-408D-048E2584C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12F1DCE-3BCD-A10E-E825-65EA707B8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75C5B0-B673-FB50-788D-9A222F09D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C27DAB-25CC-8D38-0546-2812B1AFA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37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DB16A-31B6-644A-479F-3EDB469F0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162884-5A27-C357-2D57-95D3FCE23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2839A40-97F8-5928-D4AD-5DDDE494B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8DF225-D10B-A633-3038-767692409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73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A32C8-A2BB-9440-2648-089A3970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D2C4A44-A815-0937-F10D-C3320AC44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C5860C-2A15-FC2D-2929-FAE723394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9B7E19-320A-9B9C-E1AC-A40504D69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632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C587B-BB8D-CE6E-3F73-2DB8AB03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E6791BE-28F1-CC31-E0A7-B2123C618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B8BB4F-F5DC-33B2-9FFD-5C9A38450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833B5B-F30F-8901-A4EC-68DAAB947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362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E8979-8349-C806-8A29-5C3875B35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7CD0BC9-52BE-6425-2AD6-C9670572A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0AE070C-330E-C1E8-8359-BA2CE94B7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F91978-8785-4D0C-9B6D-87265383D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23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CFE87-DB1B-CAB2-5C91-346AD7825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487BD3-B4C9-7A52-19EE-1AE1990A5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B7B9C3-AF6D-9760-E8BA-4F28B5B5E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ECDD6E-CD5F-C5E1-B91F-7126EC82C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591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EB616-AC16-E097-88F6-D4A564F30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75EDB6D-C987-C500-D087-8CC8B1A8C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8217CC8-A0D8-7B8F-A1A6-571AF55EE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C81FB1-CF74-892B-25F6-1A95EDA54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690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20CF6-67CD-1184-B33C-48D68CED9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CCB371-0D2F-185A-310B-47EE4D1C9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7E4678-D44C-9F14-29DA-7F1DD9A6C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9DA2355-C5FB-B1D0-4AC5-5FE9EB21A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E4A7-4175-D249-87C6-ED95C0F58AA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47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84F165-E1DC-9F4D-AC55-389DCC8E1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330C72-E7C9-0A40-8364-0F956DF53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1CF706-2CD1-D54A-AB72-1077092D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ED92D4-7BEC-E64E-84D3-893DDAC6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621416-AC9B-DE48-92CC-DC1AC26B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49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87DF2-A93F-624B-8A6C-F381A5D8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C9B1B4-2426-D846-87C7-E655F810F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285127-0DBF-5E49-B088-2118AEFD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5D2836-5BE2-E14A-B736-5DD042E1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2FCA6F-6282-8D42-9C2D-BEDFFCAF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066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1C93614-DB9A-DA4C-823B-0F5CEED75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112D10-0480-0247-9F51-CFA23147E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4AB3F0-77FA-7644-A47B-9A270CDF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E7CD79-8DC3-CA4D-A3E6-B044A750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366583-4EBE-E749-B552-DCC5168A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1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B8A7F-52F1-6346-9897-972E6F24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BBC575-965B-0141-B9DC-3DE1006AD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A92177-528F-3B4B-BA69-38D1DF83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0721F3-2885-E24D-BB0D-BCA0360D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39DF3C-908C-B642-A11A-0E8311E8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735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A6E1E-F790-F045-A2EA-6556CEE9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8FD69B-042D-3A4C-BF75-1FA761A82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94AA18-78FF-0441-BDF1-1CE7261E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296501-68DD-5C45-9AAA-AD110443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FD7DBE-C843-D149-97B1-09AD1FC92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93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6ECBC-F272-7647-93A6-96F2872D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87C49F-3B9E-2A41-833B-9948A3230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D4AD094-489F-064A-8C25-672717482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26DDE0-D699-6F4F-B70A-649993509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CF4C16-E814-064C-9492-06DAE5C6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AF332B-C542-0842-8C95-411C2FCE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70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A7B2E-73CB-9940-BD22-5F7EF2BB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F7F590-3F52-8A4C-B632-BC173061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5ADA09F-EE9F-0A4C-85E8-7CC3692E6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82D76F-04F3-C843-82C3-9B2FC58B6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4A49471-4492-4648-9C5E-95A3699B6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5C4C10-E78B-B04B-961E-F74F6D83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AB1870B-4635-1C46-A1E8-4BEA0523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22CB326-7E1E-0544-9CB1-278F31DB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7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CE2B8-9332-3448-A0E4-D80230585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D141C56-F83A-0C42-9140-C468060F9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9FC5EE1-9C6D-9341-97D3-0158DBD3C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E677E2-7158-244E-8376-1BEB7B90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98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9E33F97-E41F-5145-82D3-17B9D3B6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FAB1D92-906D-304B-BDDE-974054D6E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584D8B-52AE-7042-953D-3DBA21EFD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77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92639-1F25-944A-8D3E-15AAAB72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9F9FBA-C8D3-8C4A-825D-40BD3C660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BB0E06-2609-B142-AFE6-A22DC3C0D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0FD3517-66CB-F743-ABD0-83BCCBAC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E35D47-513F-4343-9AA4-9A7DA957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560D4C-6ABC-2448-AD8A-0FE5FA50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14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22EFD-0D10-0649-A8C6-6DB9AF49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A98B0BE-13A9-134C-98A7-D00772036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7530BB-899A-6346-85CC-9CC4E172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AE3D3C-6C0B-D942-9AF5-BFFDBD9A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3D5510-6D3D-414B-B757-CA57A75D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1A0AB68-09DB-6F41-A487-903D7A3E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171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10714E1-8B18-CE4C-8574-F23A1958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96015A-4D0B-D34C-ACFC-B485A6780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9DE82F-03AF-184F-89D2-38B404AF6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0838-6795-4A4E-A280-D3C0D1BA0862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3642EB-4879-8A43-B74D-010CB09C0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6A04E1-3D06-7B42-828A-6259EBBE8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E0762-AC85-EF40-B405-EB295F16E3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55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mailto:AbdelEdries@sealteq.com" TargetMode="Externa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bdelEdries@sealteq.com" TargetMode="Externa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3.png"/><Relationship Id="rId10" Type="http://schemas.microsoft.com/office/2007/relationships/diagramDrawing" Target="../diagrams/drawing1.xml"/><Relationship Id="rId4" Type="http://schemas.openxmlformats.org/officeDocument/2006/relationships/image" Target="../media/image2.emf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9A0FCD0C-5DA4-FD40-9A9B-A5E503AE2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23F5BDF-AD64-E97B-6FDA-AA351EE3FF7B}"/>
              </a:ext>
            </a:extLst>
          </p:cNvPr>
          <p:cNvSpPr txBox="1"/>
          <p:nvPr/>
        </p:nvSpPr>
        <p:spPr>
          <a:xfrm>
            <a:off x="1036561" y="1353553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SealteQ Waterproofing SLS </a:t>
            </a:r>
          </a:p>
        </p:txBody>
      </p:sp>
      <p:sp>
        <p:nvSpPr>
          <p:cNvPr id="2" name="Tekstvak 21">
            <a:extLst>
              <a:ext uri="{FF2B5EF4-FFF2-40B4-BE49-F238E27FC236}">
                <a16:creationId xmlns:a16="http://schemas.microsoft.com/office/drawing/2014/main" id="{62542072-6359-DFEA-8E86-1069B2DB0C9D}"/>
              </a:ext>
            </a:extLst>
          </p:cNvPr>
          <p:cNvSpPr txBox="1"/>
          <p:nvPr/>
        </p:nvSpPr>
        <p:spPr>
          <a:xfrm>
            <a:off x="1036561" y="1876773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Innovatie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737E4-08BD-EFE8-116F-D08B4D19A6EA}"/>
              </a:ext>
            </a:extLst>
          </p:cNvPr>
          <p:cNvSpPr txBox="1"/>
          <p:nvPr/>
        </p:nvSpPr>
        <p:spPr>
          <a:xfrm>
            <a:off x="1036561" y="6235142"/>
            <a:ext cx="135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Abdel Edries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6DDDC4-7054-ED72-3D4B-04A25B911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235" y="224854"/>
            <a:ext cx="7703004" cy="670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2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5E47C6-7491-68C2-0C6D-6646C3F40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C45B4508-6EBE-B7A4-D45C-55270202B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162493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B00E2B65-EC63-F3D1-DDA9-E3EFB1F2438F}"/>
              </a:ext>
            </a:extLst>
          </p:cNvPr>
          <p:cNvSpPr txBox="1"/>
          <p:nvPr/>
        </p:nvSpPr>
        <p:spPr>
          <a:xfrm>
            <a:off x="1036561" y="893188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Case studie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0FFBA-A67F-2F10-28DD-70D78A2253A2}"/>
              </a:ext>
            </a:extLst>
          </p:cNvPr>
          <p:cNvSpPr txBox="1"/>
          <p:nvPr/>
        </p:nvSpPr>
        <p:spPr>
          <a:xfrm>
            <a:off x="819906" y="1479629"/>
            <a:ext cx="6098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b="1"/>
              <a:t>Projectcontext:</a:t>
            </a:r>
            <a:endParaRPr lang="nl-NL"/>
          </a:p>
          <a:p>
            <a:pPr marL="285750" indent="-285750">
              <a:buFontTx/>
              <a:buChar char="-"/>
            </a:pPr>
            <a:r>
              <a:rPr lang="nl-NL"/>
              <a:t>Woongebouw op veengrond </a:t>
            </a:r>
          </a:p>
          <a:p>
            <a:pPr marL="285750" indent="-285750">
              <a:buFontTx/>
              <a:buChar char="-"/>
            </a:pPr>
            <a:r>
              <a:rPr lang="nl-NL"/>
              <a:t>Diepe, slappe organische lagen </a:t>
            </a:r>
          </a:p>
          <a:p>
            <a:pPr marL="285750" indent="-285750">
              <a:buFontTx/>
              <a:buChar char="-"/>
            </a:pPr>
            <a:r>
              <a:rPr lang="nl-NL"/>
              <a:t>Zettingen en laag draagvermogen </a:t>
            </a:r>
          </a:p>
          <a:p>
            <a:pPr>
              <a:buNone/>
            </a:pPr>
            <a:r>
              <a:rPr lang="nl-NL" b="1"/>
              <a:t>Toegepaste oplossing: </a:t>
            </a:r>
            <a:r>
              <a:rPr lang="nl-NL" b="1" err="1"/>
              <a:t>meerfasige</a:t>
            </a:r>
            <a:r>
              <a:rPr lang="nl-NL" b="1"/>
              <a:t> injectie</a:t>
            </a:r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FBAE3-94CF-AF8C-38A5-BC88AE5465BF}"/>
              </a:ext>
            </a:extLst>
          </p:cNvPr>
          <p:cNvSpPr txBox="1"/>
          <p:nvPr/>
        </p:nvSpPr>
        <p:spPr>
          <a:xfrm>
            <a:off x="664840" y="2895843"/>
            <a:ext cx="60987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Diepe voorbehandeling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Injectie van cementgebonden </a:t>
            </a:r>
            <a:r>
              <a: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grout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 diepte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Doel: verbetering van de diepe bodemstructuur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Gecontroleerde expansiefase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Injectie van expanderend materiaal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Doel: verdichting en reductie van holle ruimtes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36C7F-1F9C-CA44-BBFE-F1D1AC5A9F31}"/>
              </a:ext>
            </a:extLst>
          </p:cNvPr>
          <p:cNvSpPr txBox="1"/>
          <p:nvPr/>
        </p:nvSpPr>
        <p:spPr>
          <a:xfrm>
            <a:off x="664840" y="4747660"/>
            <a:ext cx="60987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Behandeling tussenlagen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742950" lvl="1" indent="-285750">
              <a:buFont typeface="+mj-lt"/>
              <a:buAutoNum type="arabicPeriod"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Doel:</a:t>
            </a:r>
            <a:r>
              <a:rPr lang="nl-NL" dirty="0">
                <a:solidFill>
                  <a:prstClr val="black"/>
                </a:solidFill>
              </a:rPr>
              <a:t>Extra injecties op middeldiepten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erbeteren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lastoverdracht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Structurele versterking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Vorming van bollen en verticale elementen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Doel: verhogen van de stijfheid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518716F-19E7-11D5-E3D4-01C5120CFD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918"/>
          <a:stretch>
            <a:fillRect/>
          </a:stretch>
        </p:blipFill>
        <p:spPr>
          <a:xfrm>
            <a:off x="8942165" y="693438"/>
            <a:ext cx="3142015" cy="41825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1C9B97C-C5A9-CA9A-618B-BD33E436D0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65" r="72750" b="20058"/>
          <a:stretch>
            <a:fillRect/>
          </a:stretch>
        </p:blipFill>
        <p:spPr>
          <a:xfrm>
            <a:off x="8077521" y="697346"/>
            <a:ext cx="864644" cy="33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47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B8FFE3-36D5-D936-853B-0153C0C93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53D53196-1763-2616-476A-77955133B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3148855-5CDC-900B-00FA-98E17701A35F}"/>
              </a:ext>
            </a:extLst>
          </p:cNvPr>
          <p:cNvSpPr txBox="1"/>
          <p:nvPr/>
        </p:nvSpPr>
        <p:spPr>
          <a:xfrm>
            <a:off x="1036561" y="1353553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/>
              <a:t>praktijk &amp; innovatie</a:t>
            </a:r>
            <a:endParaRPr lang="nl-NL" sz="2800">
              <a:solidFill>
                <a:srgbClr val="000000"/>
              </a:solidFill>
              <a:latin typeface="FS Joey" panose="02000506040000020004" pitchFamily="2" charset="77"/>
              <a:ea typeface="Roboto Light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A753A-99EE-7730-C494-41C27DEE1069}"/>
              </a:ext>
            </a:extLst>
          </p:cNvPr>
          <p:cNvSpPr txBox="1"/>
          <p:nvPr/>
        </p:nvSpPr>
        <p:spPr>
          <a:xfrm>
            <a:off x="1036561" y="2395905"/>
            <a:ext cx="60987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b="1" dirty="0"/>
              <a:t>Inzichten uit case </a:t>
            </a:r>
            <a:r>
              <a:rPr lang="nl-NL" b="1" dirty="0" err="1"/>
              <a:t>study</a:t>
            </a:r>
            <a:r>
              <a:rPr lang="nl-NL" b="1" dirty="0"/>
              <a:t>: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Gecombineerde aanpak is effectief  </a:t>
            </a:r>
            <a:br>
              <a:rPr lang="nl-NL" dirty="0"/>
            </a:br>
            <a:endParaRPr lang="nl-NL" dirty="0"/>
          </a:p>
          <a:p>
            <a:pPr>
              <a:buNone/>
            </a:pPr>
            <a:r>
              <a:rPr lang="nl-NL" b="1" dirty="0"/>
              <a:t>Beperkingen: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Hoge CO₂-uitstoot (cement) </a:t>
            </a:r>
          </a:p>
          <a:p>
            <a:pPr marL="285750" indent="-285750">
              <a:buFontTx/>
              <a:buChar char="-"/>
            </a:pPr>
            <a:r>
              <a:rPr lang="nl-NL" dirty="0"/>
              <a:t>Beperkte effectiviteit van cement in veen</a:t>
            </a:r>
          </a:p>
          <a:p>
            <a:pPr marL="285750" indent="-285750">
              <a:buFontTx/>
              <a:buChar char="-"/>
            </a:pPr>
            <a:r>
              <a:rPr lang="nl-NL" dirty="0"/>
              <a:t>Hoge materiaal verbruik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FABD5A-14CA-B5E6-8BB0-28C35526B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143" y="1425051"/>
            <a:ext cx="1273227" cy="226351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41F16EE-23A3-EB34-D2E7-C7CB439E90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668" r="7337" b="33128"/>
          <a:stretch>
            <a:fillRect/>
          </a:stretch>
        </p:blipFill>
        <p:spPr>
          <a:xfrm>
            <a:off x="10448143" y="3976886"/>
            <a:ext cx="1628971" cy="12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8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9A0FCD0C-5DA4-FD40-9A9B-A5E503AE2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277" y="471347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23F5BDF-AD64-E97B-6FDA-AA351EE3FF7B}"/>
              </a:ext>
            </a:extLst>
          </p:cNvPr>
          <p:cNvSpPr txBox="1"/>
          <p:nvPr/>
        </p:nvSpPr>
        <p:spPr>
          <a:xfrm>
            <a:off x="1599317" y="1096557"/>
            <a:ext cx="556514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/>
              <a:t>Conclusie</a:t>
            </a:r>
            <a:endParaRPr lang="nl-NL" sz="2800">
              <a:solidFill>
                <a:srgbClr val="000000"/>
              </a:solidFill>
              <a:latin typeface="FS Joey" panose="02000506040000020004" pitchFamily="2" charset="77"/>
              <a:ea typeface="Roboto Ligh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154DA8-6759-E0A5-CD6C-54151FFB76DB}"/>
              </a:ext>
            </a:extLst>
          </p:cNvPr>
          <p:cNvSpPr txBox="1"/>
          <p:nvPr/>
        </p:nvSpPr>
        <p:spPr>
          <a:xfrm>
            <a:off x="1599317" y="2020278"/>
            <a:ext cx="6098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b="1"/>
              <a:t>Kernboodschap:</a:t>
            </a:r>
            <a:endParaRPr lang="nl-NL"/>
          </a:p>
          <a:p>
            <a:r>
              <a:rPr lang="nl-NL"/>
              <a:t>- Cement: bewezen, maar beperkt </a:t>
            </a:r>
          </a:p>
          <a:p>
            <a:r>
              <a:rPr lang="nl-NL"/>
              <a:t>- </a:t>
            </a:r>
            <a:r>
              <a:rPr lang="nl-NL" err="1"/>
              <a:t>Geopolymeren</a:t>
            </a:r>
            <a:r>
              <a:rPr lang="nl-NL"/>
              <a:t>: duurzaam alternatief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FDED449-CF31-4AE1-B427-75D38E825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028" y="3429002"/>
            <a:ext cx="1627773" cy="129246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7090000-FD2A-A8E8-D9E7-B64AC59C8A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337" t="37488" r="41160" b="29493"/>
          <a:stretch>
            <a:fillRect/>
          </a:stretch>
        </p:blipFill>
        <p:spPr>
          <a:xfrm>
            <a:off x="3756116" y="3429000"/>
            <a:ext cx="1247803" cy="1292465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EAAAC556-085F-71F1-E53E-AC7CFB5D4295}"/>
              </a:ext>
            </a:extLst>
          </p:cNvPr>
          <p:cNvSpPr txBox="1"/>
          <p:nvPr/>
        </p:nvSpPr>
        <p:spPr>
          <a:xfrm>
            <a:off x="3580161" y="4762169"/>
            <a:ext cx="1627773" cy="376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err="1"/>
              <a:t>Geopolymeren</a:t>
            </a:r>
            <a:endParaRPr lang="nl-NL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F6F0BF9-78C2-64D0-5DA3-7716851384CE}"/>
              </a:ext>
            </a:extLst>
          </p:cNvPr>
          <p:cNvSpPr txBox="1"/>
          <p:nvPr/>
        </p:nvSpPr>
        <p:spPr>
          <a:xfrm>
            <a:off x="1723028" y="4762169"/>
            <a:ext cx="1065639" cy="376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/>
              <a:t>Cement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A57AE97-58C0-96FE-1633-E1FBBD49B9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2060"/>
          <a:stretch>
            <a:fillRect/>
          </a:stretch>
        </p:blipFill>
        <p:spPr>
          <a:xfrm>
            <a:off x="5613249" y="822706"/>
            <a:ext cx="5512189" cy="52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45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5C4E4-1ED4-F25E-1151-67EFEE59E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FFC95B8F-DA8C-604D-6505-E014CD0E5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277" y="471347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FCBBEE4C-0367-68D6-80B9-5584E6D96D0A}"/>
              </a:ext>
            </a:extLst>
          </p:cNvPr>
          <p:cNvSpPr txBox="1"/>
          <p:nvPr/>
        </p:nvSpPr>
        <p:spPr>
          <a:xfrm>
            <a:off x="1599317" y="1096557"/>
            <a:ext cx="556514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/>
              <a:t>Bedankt voor u aandacht </a:t>
            </a:r>
            <a:endParaRPr lang="nl-NL" sz="2800">
              <a:solidFill>
                <a:srgbClr val="000000"/>
              </a:solidFill>
              <a:latin typeface="FS Joey" panose="02000506040000020004" pitchFamily="2" charset="77"/>
              <a:ea typeface="Roboto Light" panose="02000000000000000000" pitchFamily="2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FC473BF-03A7-EB42-C22B-2AA2C6C1EF41}"/>
              </a:ext>
            </a:extLst>
          </p:cNvPr>
          <p:cNvSpPr txBox="1"/>
          <p:nvPr/>
        </p:nvSpPr>
        <p:spPr>
          <a:xfrm>
            <a:off x="1036561" y="5865810"/>
            <a:ext cx="2102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AbdelEdries@sealteq.com</a:t>
            </a:r>
            <a:endParaRPr lang="nl-NL" sz="1400"/>
          </a:p>
          <a:p>
            <a:r>
              <a:rPr lang="nl-NL" sz="1400"/>
              <a:t>Tel 0599 696 339</a:t>
            </a:r>
            <a:br>
              <a:rPr lang="nl-NL" sz="1400"/>
            </a:br>
            <a:r>
              <a:rPr lang="nl-NL" sz="1400" err="1"/>
              <a:t>Sealteq</a:t>
            </a:r>
            <a:r>
              <a:rPr lang="nl-NL" sz="1400"/>
              <a:t> SLS </a:t>
            </a:r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1D99FD21-D013-DFED-80C0-1414ABE65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235" y="224854"/>
            <a:ext cx="7703004" cy="670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0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8EACDE-1542-9377-B002-7E9DA8944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606BBB16-9247-4E8C-AD0C-E4AD2FCB8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C4A4D6D-F526-7BF4-8EB2-82E65A4146B0}"/>
              </a:ext>
            </a:extLst>
          </p:cNvPr>
          <p:cNvSpPr txBox="1"/>
          <p:nvPr/>
        </p:nvSpPr>
        <p:spPr>
          <a:xfrm>
            <a:off x="1036561" y="1353553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Intro: </a:t>
            </a:r>
          </a:p>
        </p:txBody>
      </p:sp>
      <p:sp>
        <p:nvSpPr>
          <p:cNvPr id="2" name="Tekstvak 21">
            <a:extLst>
              <a:ext uri="{FF2B5EF4-FFF2-40B4-BE49-F238E27FC236}">
                <a16:creationId xmlns:a16="http://schemas.microsoft.com/office/drawing/2014/main" id="{38A8A489-4377-C4BD-BA44-059490118B9D}"/>
              </a:ext>
            </a:extLst>
          </p:cNvPr>
          <p:cNvSpPr txBox="1"/>
          <p:nvPr/>
        </p:nvSpPr>
        <p:spPr>
          <a:xfrm>
            <a:off x="1036561" y="2412596"/>
            <a:ext cx="58346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Abdel Edries </a:t>
            </a:r>
          </a:p>
          <a:p>
            <a:pPr>
              <a:lnSpc>
                <a:spcPct val="150000"/>
              </a:lnSpc>
            </a:pPr>
            <a:r>
              <a:rPr lang="nl-NL" sz="20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Hanze hogeschool</a:t>
            </a:r>
          </a:p>
          <a:p>
            <a:pPr>
              <a:lnSpc>
                <a:spcPct val="150000"/>
              </a:lnSpc>
            </a:pPr>
            <a:r>
              <a:rPr lang="nl-NL" sz="20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Werkvoorbereiding/ uitvoering / lab  </a:t>
            </a:r>
            <a:br>
              <a:rPr lang="nl-NL" sz="20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</a:br>
            <a:r>
              <a:rPr lang="nl-NL" sz="20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Groningen </a:t>
            </a:r>
          </a:p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0F7A80-DD58-D6D5-C4C3-948B70C4C67F}"/>
              </a:ext>
            </a:extLst>
          </p:cNvPr>
          <p:cNvSpPr txBox="1"/>
          <p:nvPr/>
        </p:nvSpPr>
        <p:spPr>
          <a:xfrm>
            <a:off x="1036561" y="5865810"/>
            <a:ext cx="2102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AbdelEdries@sealteq.com</a:t>
            </a:r>
            <a:endParaRPr lang="nl-NL" sz="1400"/>
          </a:p>
          <a:p>
            <a:r>
              <a:rPr lang="nl-NL" sz="1400"/>
              <a:t>Tel 0599 696 339</a:t>
            </a:r>
            <a:br>
              <a:rPr lang="nl-NL" sz="1400"/>
            </a:br>
            <a:r>
              <a:rPr lang="nl-NL" sz="1400" err="1"/>
              <a:t>Sealteq</a:t>
            </a:r>
            <a:r>
              <a:rPr lang="nl-NL" sz="1400"/>
              <a:t> SLS </a:t>
            </a:r>
          </a:p>
        </p:txBody>
      </p:sp>
    </p:spTree>
    <p:extLst>
      <p:ext uri="{BB962C8B-B14F-4D97-AF65-F5344CB8AC3E}">
        <p14:creationId xmlns:p14="http://schemas.microsoft.com/office/powerpoint/2010/main" val="835736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47E33-31A4-6F4F-4D21-59CB51870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11C321C6-16E7-8ADE-3742-B2DD23078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9697AA5F-DF48-3EAB-6D16-D21F2CB29905}"/>
              </a:ext>
            </a:extLst>
          </p:cNvPr>
          <p:cNvSpPr txBox="1"/>
          <p:nvPr/>
        </p:nvSpPr>
        <p:spPr>
          <a:xfrm>
            <a:off x="1071066" y="1347145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Inhoud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CCE203C-4843-2295-D5F6-009EC0E5C9FF}"/>
              </a:ext>
            </a:extLst>
          </p:cNvPr>
          <p:cNvSpPr txBox="1"/>
          <p:nvPr/>
        </p:nvSpPr>
        <p:spPr>
          <a:xfrm>
            <a:off x="1138264" y="2025248"/>
            <a:ext cx="4957736" cy="309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600" dirty="0"/>
              <a:t>Introductie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600" dirty="0"/>
              <a:t>Probleemstelling (veen)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600" dirty="0"/>
              <a:t>Huidige oplossingen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600" dirty="0"/>
              <a:t>Innovatie: </a:t>
            </a:r>
            <a:r>
              <a:rPr lang="nl-NL" sz="1600" dirty="0" err="1"/>
              <a:t>geopolymeren</a:t>
            </a:r>
            <a:endParaRPr lang="nl-NL" sz="1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600" dirty="0"/>
              <a:t>Hybride stabilisatieconcept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600" dirty="0"/>
              <a:t>Praktijkcase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600" dirty="0"/>
              <a:t>Belangrijkste inzichten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1600" dirty="0"/>
              <a:t>Conclusie</a:t>
            </a:r>
          </a:p>
        </p:txBody>
      </p:sp>
    </p:spTree>
    <p:extLst>
      <p:ext uri="{BB962C8B-B14F-4D97-AF65-F5344CB8AC3E}">
        <p14:creationId xmlns:p14="http://schemas.microsoft.com/office/powerpoint/2010/main" val="1343215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6EAF4-9D32-C079-2596-9D6F804B4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CE4B0A32-F26C-04F7-7916-04E8DD416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8917ADB0-7E83-E4AE-B50C-CFF3B9B5EBCA}"/>
              </a:ext>
            </a:extLst>
          </p:cNvPr>
          <p:cNvSpPr txBox="1"/>
          <p:nvPr/>
        </p:nvSpPr>
        <p:spPr>
          <a:xfrm>
            <a:off x="1036561" y="1353553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Probleem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A13E59-F78E-96EE-2A88-93087ACFC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06" y="2225550"/>
            <a:ext cx="435921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Zeer lage schuifsterkte: 3–16 kPa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Zeer hoog watergehalte: tot  70% - 85%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Hoge samendrukbaarheid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Hoog organisch gehalte, remt stabilisatie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6274463-F19E-1EEE-DCF7-9BD0B97E7751}"/>
              </a:ext>
            </a:extLst>
          </p:cNvPr>
          <p:cNvSpPr txBox="1"/>
          <p:nvPr/>
        </p:nvSpPr>
        <p:spPr>
          <a:xfrm>
            <a:off x="1036561" y="1780465"/>
            <a:ext cx="2689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/>
              <a:t>Veen :</a:t>
            </a:r>
          </a:p>
        </p:txBody>
      </p:sp>
      <p:pic>
        <p:nvPicPr>
          <p:cNvPr id="10" name="Picture 9" descr="A hand holding a large piece of dirt&#10;&#10;AI-generated content may be incorrect.">
            <a:extLst>
              <a:ext uri="{FF2B5EF4-FFF2-40B4-BE49-F238E27FC236}">
                <a16:creationId xmlns:a16="http://schemas.microsoft.com/office/drawing/2014/main" id="{016ABB7D-1F05-0DDD-DAE8-01629F124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469" y="920877"/>
            <a:ext cx="2571959" cy="1719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96F645-028A-4EAC-5A44-02FBFF137E8D}"/>
              </a:ext>
            </a:extLst>
          </p:cNvPr>
          <p:cNvSpPr txBox="1"/>
          <p:nvPr/>
        </p:nvSpPr>
        <p:spPr>
          <a:xfrm>
            <a:off x="819905" y="3509051"/>
            <a:ext cx="8223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b="1" dirty="0"/>
              <a:t>Resultaten: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Zettingen </a:t>
            </a:r>
          </a:p>
          <a:p>
            <a:pPr marL="285750" indent="-285750">
              <a:buFontTx/>
              <a:buChar char="-"/>
            </a:pPr>
            <a:r>
              <a:rPr lang="nl-NL" dirty="0"/>
              <a:t>Instabiliteit (afschuiven, verzakken) </a:t>
            </a:r>
          </a:p>
          <a:p>
            <a:pPr marL="285750" indent="-285750">
              <a:buFontTx/>
              <a:buChar char="-"/>
            </a:pPr>
            <a:r>
              <a:rPr lang="nl-NL" dirty="0"/>
              <a:t>Kostbare oplossingen en tijdrovend (paalfundering, nieuwe fundering)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11781D-91F6-69A7-2113-3681EA8EB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6469" y="2691213"/>
            <a:ext cx="2594280" cy="171707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30473C-8A1E-9ED7-1C12-119FC511D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7814" y="4459451"/>
            <a:ext cx="27717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8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DD8662-5A10-2E6B-16CA-8F305EB3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F384B9D9-2B93-E01E-D54C-CE21692AD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54E63A0-D275-8F20-E59E-E1B6F5972E75}"/>
              </a:ext>
            </a:extLst>
          </p:cNvPr>
          <p:cNvSpPr txBox="1"/>
          <p:nvPr/>
        </p:nvSpPr>
        <p:spPr>
          <a:xfrm>
            <a:off x="1036561" y="1353553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Huidige oplossingen </a:t>
            </a:r>
          </a:p>
        </p:txBody>
      </p:sp>
      <p:pic>
        <p:nvPicPr>
          <p:cNvPr id="2" name="Afbeelding 5">
            <a:extLst>
              <a:ext uri="{FF2B5EF4-FFF2-40B4-BE49-F238E27FC236}">
                <a16:creationId xmlns:a16="http://schemas.microsoft.com/office/drawing/2014/main" id="{1D0847D0-A0F2-9CC9-9FBB-540FEFA4E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756" y="1729491"/>
            <a:ext cx="1763662" cy="1322746"/>
          </a:xfrm>
          <a:prstGeom prst="rect">
            <a:avLst/>
          </a:prstGeom>
        </p:spPr>
      </p:pic>
      <p:pic>
        <p:nvPicPr>
          <p:cNvPr id="3" name="Afbeelding 6">
            <a:extLst>
              <a:ext uri="{FF2B5EF4-FFF2-40B4-BE49-F238E27FC236}">
                <a16:creationId xmlns:a16="http://schemas.microsoft.com/office/drawing/2014/main" id="{6B74BE32-27B0-EF8A-57CC-60BDDCBD0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1958" y="1697338"/>
            <a:ext cx="1020744" cy="1360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E84590-D905-FBD0-ECEB-6EF2678F9C3C}"/>
              </a:ext>
            </a:extLst>
          </p:cNvPr>
          <p:cNvSpPr txBox="1"/>
          <p:nvPr/>
        </p:nvSpPr>
        <p:spPr>
          <a:xfrm>
            <a:off x="819906" y="5002971"/>
            <a:ext cx="44533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Hoge organisch gehalte (humuszuren)  verstoren.</a:t>
            </a:r>
          </a:p>
          <a:p>
            <a:pPr marL="285750" indent="-285750">
              <a:buFontTx/>
              <a:buChar char="-"/>
            </a:pPr>
            <a:r>
              <a:rPr lang="nl-NL" dirty="0"/>
              <a:t> hydratatie Lage reactiviteit (weinig silica / </a:t>
            </a:r>
            <a:r>
              <a:rPr lang="nl-NL" dirty="0" err="1"/>
              <a:t>Al₂O</a:t>
            </a:r>
            <a:r>
              <a:rPr lang="nl-NL" dirty="0"/>
              <a:t>₃) </a:t>
            </a:r>
          </a:p>
          <a:p>
            <a:pPr marL="285750" indent="-285750">
              <a:buFontTx/>
              <a:buChar char="-"/>
            </a:pPr>
            <a:r>
              <a:rPr lang="nl-NL" dirty="0"/>
              <a:t>Hoge cementdosering nodig.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85A056F-D04E-A866-8217-7F5B9E54B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7506" y="1554434"/>
            <a:ext cx="1995250" cy="15962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320472C-FEA1-32E6-7C91-64D007696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1958" y="3429000"/>
            <a:ext cx="1080493" cy="192087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D1725BF-F82D-B237-0EB0-5192D0CF3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9495" y="4022040"/>
            <a:ext cx="1711270" cy="13502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AF0ED43-CB5F-141A-B119-C30C137843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2796" y="4027129"/>
            <a:ext cx="1917025" cy="132274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6B146E8-AF4B-905C-A93F-B5F9DEBEBC77}"/>
              </a:ext>
            </a:extLst>
          </p:cNvPr>
          <p:cNvSpPr txBox="1"/>
          <p:nvPr/>
        </p:nvSpPr>
        <p:spPr>
          <a:xfrm>
            <a:off x="7229495" y="5372303"/>
            <a:ext cx="56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Kalk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984972A-8DAB-CA09-89C5-9AB9DA6B2200}"/>
              </a:ext>
            </a:extLst>
          </p:cNvPr>
          <p:cNvSpPr txBox="1"/>
          <p:nvPr/>
        </p:nvSpPr>
        <p:spPr>
          <a:xfrm>
            <a:off x="9022796" y="5372303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Cement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0C23754-A8FA-9E09-739D-A57604EEE219}"/>
              </a:ext>
            </a:extLst>
          </p:cNvPr>
          <p:cNvSpPr txBox="1"/>
          <p:nvPr/>
        </p:nvSpPr>
        <p:spPr>
          <a:xfrm>
            <a:off x="11244369" y="5372303"/>
            <a:ext cx="55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Test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FFEDBC5-69AA-CFCF-87BF-5D0F31D1F3F4}"/>
              </a:ext>
            </a:extLst>
          </p:cNvPr>
          <p:cNvSpPr txBox="1"/>
          <p:nvPr/>
        </p:nvSpPr>
        <p:spPr>
          <a:xfrm>
            <a:off x="924050" y="1870365"/>
            <a:ext cx="2268954" cy="3008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600" b="1" dirty="0"/>
              <a:t>Voordelen:</a:t>
            </a:r>
            <a:r>
              <a:rPr lang="nl-NL" sz="1600" dirty="0"/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sz="1600" dirty="0"/>
              <a:t>Stabiliseert op veen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sz="1600" dirty="0"/>
              <a:t>Verkrijgbaar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sz="1600" dirty="0"/>
              <a:t>Bekende combinatie </a:t>
            </a:r>
          </a:p>
          <a:p>
            <a:pPr>
              <a:lnSpc>
                <a:spcPct val="150000"/>
              </a:lnSpc>
            </a:pPr>
            <a:r>
              <a:rPr lang="nl-NL" sz="1600" b="1" dirty="0"/>
              <a:t>Nadelen: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sz="1600" dirty="0"/>
              <a:t>Hoge dosering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sz="1600" dirty="0"/>
              <a:t>Hoge kosten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sz="1600" dirty="0"/>
              <a:t>Hoge CO2 uitstoot </a:t>
            </a:r>
          </a:p>
        </p:txBody>
      </p:sp>
    </p:spTree>
    <p:extLst>
      <p:ext uri="{BB962C8B-B14F-4D97-AF65-F5344CB8AC3E}">
        <p14:creationId xmlns:p14="http://schemas.microsoft.com/office/powerpoint/2010/main" val="40747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F756EF-2F4D-EDE2-EE16-AFF05308D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282323B8-4B9E-41DC-AEA5-A5A904E54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8F9652DB-CF92-85B9-7691-690B75B181FB}"/>
              </a:ext>
            </a:extLst>
          </p:cNvPr>
          <p:cNvSpPr txBox="1"/>
          <p:nvPr/>
        </p:nvSpPr>
        <p:spPr>
          <a:xfrm>
            <a:off x="1036561" y="1353553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Innovatie techniek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6CA36-C50F-0872-296A-34CB8AB9905A}"/>
              </a:ext>
            </a:extLst>
          </p:cNvPr>
          <p:cNvSpPr txBox="1"/>
          <p:nvPr/>
        </p:nvSpPr>
        <p:spPr>
          <a:xfrm>
            <a:off x="1036561" y="2033989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/>
              <a:t>Puzzolanen: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2C82D75-C8FD-3BEB-10E7-1EAF361C5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44" y="2218655"/>
            <a:ext cx="65725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Toevoeging van puzzolanen (vliegas, </a:t>
            </a:r>
            <a:r>
              <a:rPr kumimoji="0" lang="nl-NL" altLang="nl-NL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bentoniet</a:t>
            </a: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nl-NL" altLang="nl-NL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kaoliniet</a:t>
            </a: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Versterken secundaire (</a:t>
            </a:r>
            <a:r>
              <a:rPr kumimoji="0" lang="nl-NL" altLang="nl-NL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puzzolane</a:t>
            </a: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reacties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Verbetering lange-termijn sterkte </a:t>
            </a:r>
          </a:p>
        </p:txBody>
      </p:sp>
      <p:pic>
        <p:nvPicPr>
          <p:cNvPr id="10" name="Picture 9" descr="A collage of images of different types of particles&#10;&#10;AI-generated content may be incorrect.">
            <a:extLst>
              <a:ext uri="{FF2B5EF4-FFF2-40B4-BE49-F238E27FC236}">
                <a16:creationId xmlns:a16="http://schemas.microsoft.com/office/drawing/2014/main" id="{FBD6CA8D-CD1C-65FD-1BCF-511C53592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61" y="3760866"/>
            <a:ext cx="3150404" cy="2980901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0191F9F-F1DC-1B7A-BF28-73BEDCA65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271579"/>
              </p:ext>
            </p:extLst>
          </p:nvPr>
        </p:nvGraphicFramePr>
        <p:xfrm>
          <a:off x="4587844" y="3760866"/>
          <a:ext cx="4027714" cy="2827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2800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33AFE4-EB4C-2640-4481-DD3FEF5D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31CAA288-C293-CCAA-540B-E853D8658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7F545A0-8B0B-746F-4BB5-D97FD5F9E283}"/>
              </a:ext>
            </a:extLst>
          </p:cNvPr>
          <p:cNvSpPr txBox="1"/>
          <p:nvPr/>
        </p:nvSpPr>
        <p:spPr>
          <a:xfrm>
            <a:off x="1036561" y="1353553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Oplossing: </a:t>
            </a:r>
            <a:r>
              <a:rPr lang="nl-NL" sz="2800" err="1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Geopolymeren</a:t>
            </a:r>
            <a:endParaRPr lang="nl-NL" sz="2800">
              <a:solidFill>
                <a:srgbClr val="000000"/>
              </a:solidFill>
              <a:latin typeface="FS Joey" panose="02000506040000020004" pitchFamily="2" charset="77"/>
              <a:ea typeface="Roboto Light" panose="02000000000000000000" pitchFamily="2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7C53E9E-102F-87A2-A9E7-EFD4580A8091}"/>
              </a:ext>
            </a:extLst>
          </p:cNvPr>
          <p:cNvSpPr txBox="1"/>
          <p:nvPr/>
        </p:nvSpPr>
        <p:spPr>
          <a:xfrm>
            <a:off x="769771" y="2515581"/>
            <a:ext cx="34956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Kern:</a:t>
            </a:r>
          </a:p>
          <a:p>
            <a:pPr marL="285750" indent="-285750">
              <a:buFontTx/>
              <a:buChar char="-"/>
            </a:pPr>
            <a:r>
              <a:rPr lang="nl-NL" dirty="0"/>
              <a:t>Aluminosilicaat bindmiddel    (Si–O–Al netwerk)</a:t>
            </a:r>
          </a:p>
          <a:p>
            <a:pPr marL="285750" indent="-285750">
              <a:buFontTx/>
              <a:buChar char="-"/>
            </a:pPr>
            <a:r>
              <a:rPr lang="nl-NL" dirty="0"/>
              <a:t>Vormt 3D structuur</a:t>
            </a:r>
          </a:p>
          <a:p>
            <a:pPr marL="285750" indent="-285750">
              <a:buFontTx/>
              <a:buChar char="-"/>
            </a:pPr>
            <a:r>
              <a:rPr lang="nl-NL" dirty="0"/>
              <a:t>Kan uit rest-/afvalmaterialen</a:t>
            </a:r>
          </a:p>
          <a:p>
            <a:r>
              <a:rPr lang="nl-NL" b="1" dirty="0"/>
              <a:t>Prestaties:</a:t>
            </a:r>
          </a:p>
          <a:p>
            <a:pPr marL="285750" indent="-285750">
              <a:buFontTx/>
              <a:buChar char="-"/>
            </a:pPr>
            <a:r>
              <a:rPr lang="nl-NL" dirty="0"/>
              <a:t>Draagkracht ↑ sterk (tot &gt;100×)</a:t>
            </a:r>
          </a:p>
          <a:p>
            <a:pPr marL="285750" indent="-285750">
              <a:buFontTx/>
              <a:buChar char="-"/>
            </a:pPr>
            <a:r>
              <a:rPr lang="nl-NL" dirty="0"/>
              <a:t>Minder water doorlatend </a:t>
            </a:r>
          </a:p>
          <a:p>
            <a:pPr marL="285750" indent="-285750">
              <a:buFontTx/>
              <a:buChar char="-"/>
            </a:pPr>
            <a:r>
              <a:rPr lang="nl-NL" dirty="0"/>
              <a:t>Dichtere structuur </a:t>
            </a:r>
          </a:p>
          <a:p>
            <a:r>
              <a:rPr lang="nl-NL" b="1" dirty="0"/>
              <a:t>Voordelen:</a:t>
            </a:r>
          </a:p>
          <a:p>
            <a:pPr marL="285750" indent="-285750">
              <a:buFontTx/>
              <a:buChar char="-"/>
            </a:pPr>
            <a:r>
              <a:rPr lang="nl-NL" dirty="0"/>
              <a:t>Verbeterde duurzaamheid</a:t>
            </a:r>
          </a:p>
          <a:p>
            <a:pPr marL="285750" indent="-285750">
              <a:buFontTx/>
              <a:buChar char="-"/>
            </a:pPr>
            <a:r>
              <a:rPr lang="nl-NL" dirty="0"/>
              <a:t>Lagere CO₂-uitstoot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BC9C48A-6913-7159-D644-6246E4169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785" y="3577061"/>
            <a:ext cx="4438621" cy="247896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AF047B5-FE2B-C02B-E726-DEB9C3A836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591" b="31043"/>
          <a:stretch>
            <a:fillRect/>
          </a:stretch>
        </p:blipFill>
        <p:spPr>
          <a:xfrm>
            <a:off x="8821998" y="1610009"/>
            <a:ext cx="2990408" cy="172905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B7B7A5C-3A09-E37F-158B-75AE0A113897}"/>
              </a:ext>
            </a:extLst>
          </p:cNvPr>
          <p:cNvSpPr txBox="1"/>
          <p:nvPr/>
        </p:nvSpPr>
        <p:spPr>
          <a:xfrm>
            <a:off x="8732118" y="3240162"/>
            <a:ext cx="276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/>
              <a:t>Geopolymeren</a:t>
            </a:r>
            <a:r>
              <a:rPr lang="nl-NL"/>
              <a:t> elementen: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4E6D1CF-CB45-0D43-D769-F49309700C62}"/>
              </a:ext>
            </a:extLst>
          </p:cNvPr>
          <p:cNvSpPr txBox="1"/>
          <p:nvPr/>
        </p:nvSpPr>
        <p:spPr>
          <a:xfrm>
            <a:off x="7338689" y="52446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3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DD0C4D7-A098-E2D8-1271-2FDD9A7D8BC9}"/>
              </a:ext>
            </a:extLst>
          </p:cNvPr>
          <p:cNvSpPr txBox="1"/>
          <p:nvPr/>
        </p:nvSpPr>
        <p:spPr>
          <a:xfrm>
            <a:off x="7316729" y="44332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2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1B04755-BC7C-78AD-CA08-DA66CE4EBF66}"/>
              </a:ext>
            </a:extLst>
          </p:cNvPr>
          <p:cNvSpPr txBox="1"/>
          <p:nvPr/>
        </p:nvSpPr>
        <p:spPr>
          <a:xfrm>
            <a:off x="7316729" y="3549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1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547D921-1852-D5CE-327E-8F97E5CFC3CF}"/>
              </a:ext>
            </a:extLst>
          </p:cNvPr>
          <p:cNvSpPr txBox="1"/>
          <p:nvPr/>
        </p:nvSpPr>
        <p:spPr>
          <a:xfrm>
            <a:off x="8777088" y="50150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4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1584BD7-FD91-17AB-867F-446F888448D8}"/>
              </a:ext>
            </a:extLst>
          </p:cNvPr>
          <p:cNvSpPr txBox="1"/>
          <p:nvPr/>
        </p:nvSpPr>
        <p:spPr>
          <a:xfrm>
            <a:off x="9903526" y="50150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5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B3290EC-D8E3-8F79-4D59-5870F8843BE0}"/>
              </a:ext>
            </a:extLst>
          </p:cNvPr>
          <p:cNvSpPr txBox="1"/>
          <p:nvPr/>
        </p:nvSpPr>
        <p:spPr>
          <a:xfrm>
            <a:off x="10879121" y="50150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6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E56FCC7-D04B-4E22-37BF-D4A8B605B801}"/>
              </a:ext>
            </a:extLst>
          </p:cNvPr>
          <p:cNvSpPr txBox="1"/>
          <p:nvPr/>
        </p:nvSpPr>
        <p:spPr>
          <a:xfrm>
            <a:off x="4385836" y="3549134"/>
            <a:ext cx="3186710" cy="2321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dirty="0"/>
              <a:t>1 Voorbereiding van de grondstof (puzzolanen) </a:t>
            </a:r>
          </a:p>
          <a:p>
            <a:pPr>
              <a:lnSpc>
                <a:spcPct val="150000"/>
              </a:lnSpc>
            </a:pPr>
            <a:r>
              <a:rPr lang="nl-NL" sz="1400" dirty="0"/>
              <a:t>2. Toevoegen van de activator </a:t>
            </a:r>
          </a:p>
          <a:p>
            <a:pPr>
              <a:lnSpc>
                <a:spcPct val="150000"/>
              </a:lnSpc>
            </a:pPr>
            <a:r>
              <a:rPr lang="nl-NL" sz="1400" dirty="0"/>
              <a:t>3. Mengen van vloeibare componenten </a:t>
            </a:r>
          </a:p>
          <a:p>
            <a:pPr>
              <a:lnSpc>
                <a:spcPct val="150000"/>
              </a:lnSpc>
            </a:pPr>
            <a:r>
              <a:rPr lang="nl-NL" sz="1400" dirty="0"/>
              <a:t>4. Reactievorming (</a:t>
            </a:r>
            <a:r>
              <a:rPr lang="nl-NL" sz="1400" dirty="0" err="1"/>
              <a:t>geopolymerisatie</a:t>
            </a:r>
            <a:r>
              <a:rPr lang="nl-NL" sz="1400" dirty="0"/>
              <a:t>) </a:t>
            </a:r>
          </a:p>
          <a:p>
            <a:pPr>
              <a:lnSpc>
                <a:spcPct val="150000"/>
              </a:lnSpc>
            </a:pPr>
            <a:r>
              <a:rPr lang="nl-NL" sz="1400" dirty="0"/>
              <a:t>5. Gieten in mallen</a:t>
            </a:r>
          </a:p>
          <a:p>
            <a:pPr>
              <a:lnSpc>
                <a:spcPct val="150000"/>
              </a:lnSpc>
            </a:pPr>
            <a:r>
              <a:rPr lang="nl-NL" sz="1400" dirty="0"/>
              <a:t>6. Uitharden (</a:t>
            </a:r>
            <a:r>
              <a:rPr lang="nl-NL" sz="1400" dirty="0" err="1"/>
              <a:t>curing</a:t>
            </a:r>
            <a:r>
              <a:rPr lang="nl-NL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5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5C947-791A-3AFB-8279-BF3E0578C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F7EDED5A-9635-3541-6252-493883137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CC692721-6888-AF85-41D9-5AEE8DD90CD5}"/>
              </a:ext>
            </a:extLst>
          </p:cNvPr>
          <p:cNvSpPr txBox="1"/>
          <p:nvPr/>
        </p:nvSpPr>
        <p:spPr>
          <a:xfrm>
            <a:off x="1036561" y="1353553"/>
            <a:ext cx="556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Uitdagingen</a:t>
            </a:r>
            <a:endParaRPr lang="nl-NL" sz="2800" dirty="0">
              <a:solidFill>
                <a:srgbClr val="000000"/>
              </a:solidFill>
              <a:latin typeface="FS Joey" panose="02000506040000020004" pitchFamily="2" charset="77"/>
              <a:ea typeface="Roboto Light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A5BD48-9ACE-5F1E-9C3C-9659A6F69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06" y="2322649"/>
            <a:ext cx="609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Gebrek aan standaardisatie / normen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Variabiliteit van veen: </a:t>
            </a:r>
            <a:r>
              <a:rPr kumimoji="0" lang="nl-NL" altLang="nl-NL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projectspecifiek</a:t>
            </a:r>
            <a:r>
              <a:rPr kumimoji="0" lang="nl-NL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ontwerp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Beperkte </a:t>
            </a:r>
            <a:r>
              <a:rPr kumimoji="0" lang="nl-NL" altLang="nl-NL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onderzoeksbasis</a:t>
            </a:r>
            <a:r>
              <a:rPr kumimoji="0" lang="nl-NL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(voor veen) </a:t>
            </a:r>
          </a:p>
        </p:txBody>
      </p:sp>
    </p:spTree>
    <p:extLst>
      <p:ext uri="{BB962C8B-B14F-4D97-AF65-F5344CB8AC3E}">
        <p14:creationId xmlns:p14="http://schemas.microsoft.com/office/powerpoint/2010/main" val="157298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E40322-3161-4045-EF7A-A9E1796BD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E35A83EE-DF82-5FC0-C804-C4C31AF7C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06" y="622858"/>
            <a:ext cx="1202552" cy="124750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08BCF03D-204B-53D9-3926-51CDFE7ED648}"/>
              </a:ext>
            </a:extLst>
          </p:cNvPr>
          <p:cNvSpPr txBox="1"/>
          <p:nvPr/>
        </p:nvSpPr>
        <p:spPr>
          <a:xfrm>
            <a:off x="1036561" y="1353553"/>
            <a:ext cx="733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FS Joey" panose="02000506040000020004" pitchFamily="2" charset="77"/>
                <a:ea typeface="Roboto Light" panose="02000000000000000000" pitchFamily="2" charset="0"/>
              </a:rPr>
              <a:t>Innovatie: Hybride stabilisatieconcept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A2D9-899F-3BA0-EAD4-E4E63108E885}"/>
              </a:ext>
            </a:extLst>
          </p:cNvPr>
          <p:cNvSpPr txBox="1"/>
          <p:nvPr/>
        </p:nvSpPr>
        <p:spPr>
          <a:xfrm>
            <a:off x="1036561" y="2086767"/>
            <a:ext cx="60987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b="1"/>
              <a:t>Concept:</a:t>
            </a:r>
            <a:endParaRPr lang="nl-NL"/>
          </a:p>
          <a:p>
            <a:pPr marL="285750" indent="-285750">
              <a:buFontTx/>
              <a:buChar char="-"/>
            </a:pPr>
            <a:r>
              <a:rPr lang="nl-NL" err="1"/>
              <a:t>Geopolymeer</a:t>
            </a:r>
            <a:r>
              <a:rPr lang="nl-NL"/>
              <a:t>, </a:t>
            </a:r>
            <a:r>
              <a:rPr lang="nl-NL" err="1"/>
              <a:t>langetermijnstabilisatie</a:t>
            </a:r>
            <a:r>
              <a:rPr lang="nl-NL"/>
              <a:t> </a:t>
            </a:r>
          </a:p>
          <a:p>
            <a:pPr marL="285750" indent="-285750">
              <a:buFontTx/>
              <a:buChar char="-"/>
            </a:pPr>
            <a:r>
              <a:rPr lang="nl-NL"/>
              <a:t>Hars; directe verdichting; initiële sterkte </a:t>
            </a:r>
          </a:p>
          <a:p>
            <a:pPr>
              <a:buNone/>
            </a:pPr>
            <a:r>
              <a:rPr lang="nl-NL" b="1"/>
              <a:t>Toegevoegde waarde:</a:t>
            </a:r>
            <a:endParaRPr lang="nl-NL"/>
          </a:p>
          <a:p>
            <a:pPr marL="285750" indent="-285750">
              <a:buFontTx/>
              <a:buChar char="-"/>
            </a:pPr>
            <a:r>
              <a:rPr lang="nl-NL"/>
              <a:t>Combinatie korte + lange termijn prestaties</a:t>
            </a:r>
          </a:p>
          <a:p>
            <a:pPr marL="285750" indent="-285750">
              <a:buFontTx/>
              <a:buChar char="-"/>
            </a:pPr>
            <a:r>
              <a:rPr lang="nl-NL"/>
              <a:t>Snellere uitvoering</a:t>
            </a:r>
          </a:p>
          <a:p>
            <a:pPr marL="285750" indent="-285750">
              <a:buFontTx/>
              <a:buChar char="-"/>
            </a:pPr>
            <a:r>
              <a:rPr lang="nl-NL"/>
              <a:t>Potentieel lagere CO₂-impact dan cement</a:t>
            </a:r>
          </a:p>
        </p:txBody>
      </p:sp>
    </p:spTree>
    <p:extLst>
      <p:ext uri="{BB962C8B-B14F-4D97-AF65-F5344CB8AC3E}">
        <p14:creationId xmlns:p14="http://schemas.microsoft.com/office/powerpoint/2010/main" val="42896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1B32D27D-A253-471F-8E17-58D630A8DFF1}" vid="{0FF769E9-5F77-4679-893F-6F4A2010030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7062f7-cd2d-4bd3-8c6d-9eadcd412c29" xsi:nil="true"/>
    <lcf76f155ced4ddcb4097134ff3c332f xmlns="3615a435-661b-4976-88a2-75d1614b862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02F43BAE67448964AC8257F4CDA6D" ma:contentTypeVersion="13" ma:contentTypeDescription="Een nieuw document maken." ma:contentTypeScope="" ma:versionID="f16dd49db05494f9dd59eadaddb3a4ff">
  <xsd:schema xmlns:xsd="http://www.w3.org/2001/XMLSchema" xmlns:xs="http://www.w3.org/2001/XMLSchema" xmlns:p="http://schemas.microsoft.com/office/2006/metadata/properties" xmlns:ns2="3615a435-661b-4976-88a2-75d1614b8627" xmlns:ns3="c37062f7-cd2d-4bd3-8c6d-9eadcd412c29" targetNamespace="http://schemas.microsoft.com/office/2006/metadata/properties" ma:root="true" ma:fieldsID="09d74a13d137b36a839a10d9f345cef6" ns2:_="" ns3:_="">
    <xsd:import namespace="3615a435-661b-4976-88a2-75d1614b8627"/>
    <xsd:import namespace="c37062f7-cd2d-4bd3-8c6d-9eadcd412c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5a435-661b-4976-88a2-75d1614b86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fdd50147-0932-485a-a14f-5b508981fb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7062f7-cd2d-4bd3-8c6d-9eadcd412c2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762a37f-d450-4b23-81e7-7a358a3a1d38}" ma:internalName="TaxCatchAll" ma:showField="CatchAllData" ma:web="c37062f7-cd2d-4bd3-8c6d-9eadcd412c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55871A-0AD0-436F-8740-CD6F398DD958}">
  <ds:schemaRefs>
    <ds:schemaRef ds:uri="3615a435-661b-4976-88a2-75d1614b8627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37062f7-cd2d-4bd3-8c6d-9eadcd412c29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4BD849C-B783-4EB0-AAEC-08F4407DE951}">
  <ds:schemaRefs>
    <ds:schemaRef ds:uri="3615a435-661b-4976-88a2-75d1614b8627"/>
    <ds:schemaRef ds:uri="c37062f7-cd2d-4bd3-8c6d-9eadcd412c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11BB3B8-8761-4C2E-8ABC-C85E461E92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SealteQ basispresentatie foto's en lege tekstsheets</Template>
  <TotalTime>318</TotalTime>
  <Words>480</Words>
  <Application>Microsoft Office PowerPoint</Application>
  <PresentationFormat>Breedbeeld</PresentationFormat>
  <Paragraphs>141</Paragraphs>
  <Slides>13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FS Joey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Boer | SealteQ Group</dc:creator>
  <cp:lastModifiedBy>Edries A, Abdel</cp:lastModifiedBy>
  <cp:revision>3</cp:revision>
  <cp:lastPrinted>2022-09-13T11:27:40Z</cp:lastPrinted>
  <dcterms:created xsi:type="dcterms:W3CDTF">2024-04-02T06:38:12Z</dcterms:created>
  <dcterms:modified xsi:type="dcterms:W3CDTF">2026-04-15T13:52:05Z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0x0101004A602F43BAE67448964AC8257F4CDA6D</vt:lpwstr>
  </property>
  <property fmtid="{D5CDD505-2E9C-101B-9397-08002B2CF9AE}" pid="3" name="MediaServiceImageTags">
    <vt:lpwstr/>
  </property>
</Properties>
</file>