
<file path=[Content_Types].xml><?xml version="1.0" encoding="utf-8"?>
<Types xmlns="http://schemas.openxmlformats.org/package/2006/content-types">
  <Default Extension="15549640" ContentType="image/png"/>
  <Default Extension="3A030A20" ContentType="image/png"/>
  <Default Extension="46A4E7A0" ContentType="image/png"/>
  <Default Extension="AA6E3670" ContentType="image/png"/>
  <Default Extension="B2F442C0" ContentType="image/png"/>
  <Default Extension="E8E98B20" ContentType="image/png"/>
  <Default Extension="EBB9AC00" ContentType="image/png"/>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93" r:id="rId2"/>
    <p:sldId id="291" r:id="rId3"/>
    <p:sldId id="284" r:id="rId4"/>
    <p:sldId id="285" r:id="rId5"/>
    <p:sldId id="286" r:id="rId6"/>
    <p:sldId id="287" r:id="rId7"/>
    <p:sldId id="288" r:id="rId8"/>
    <p:sldId id="289" r:id="rId9"/>
    <p:sldId id="290" r:id="rId10"/>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E"/>
    <a:srgbClr val="E3E2D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28" autoAdjust="0"/>
  </p:normalViewPr>
  <p:slideViewPr>
    <p:cSldViewPr>
      <p:cViewPr varScale="1">
        <p:scale>
          <a:sx n="62" d="100"/>
          <a:sy n="62" d="100"/>
        </p:scale>
        <p:origin x="177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46C74-C535-4CDA-AB3E-7F8C9547B75D}" type="datetimeFigureOut">
              <a:rPr lang="nl-NL" smtClean="0"/>
              <a:t>8-4-2026</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56F0B-B10C-4CF7-8D7B-60E977B98311}" type="slidenum">
              <a:rPr lang="nl-NL" smtClean="0"/>
              <a:t>‹nr.›</a:t>
            </a:fld>
            <a:endParaRPr lang="nl-NL"/>
          </a:p>
        </p:txBody>
      </p:sp>
    </p:spTree>
    <p:extLst>
      <p:ext uri="{BB962C8B-B14F-4D97-AF65-F5344CB8AC3E}">
        <p14:creationId xmlns:p14="http://schemas.microsoft.com/office/powerpoint/2010/main" val="373629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D756F0B-B10C-4CF7-8D7B-60E977B98311}" type="slidenum">
              <a:rPr lang="nl-NL" smtClean="0"/>
              <a:t>1</a:t>
            </a:fld>
            <a:endParaRPr lang="nl-NL"/>
          </a:p>
        </p:txBody>
      </p:sp>
    </p:spTree>
    <p:extLst>
      <p:ext uri="{BB962C8B-B14F-4D97-AF65-F5344CB8AC3E}">
        <p14:creationId xmlns:p14="http://schemas.microsoft.com/office/powerpoint/2010/main" val="3209372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Actuele innovaties in de aanpak, daarom zit u hier.</a:t>
            </a:r>
          </a:p>
          <a:p>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innovaties…</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Bij URETEK blijven we door ontwikkelen op onze injectietechnieken. Natuurlijk zijn we al in 1992 zijn begonnen met het injecteren van Polyurethaan, dus dat is als zodanig niet heel nieuw meer. Maar we voegen er steeds nieuwe methoden aan toe, zoals nu weer </a:t>
            </a:r>
            <a:r>
              <a:rPr lang="nl-NL" sz="1200" kern="1200" dirty="0" err="1">
                <a:solidFill>
                  <a:schemeClr val="tx1"/>
                </a:solidFill>
                <a:effectLst/>
                <a:latin typeface="+mn-lt"/>
                <a:ea typeface="+mn-ea"/>
                <a:cs typeface="+mn-cs"/>
              </a:rPr>
              <a:t>SoilBonding</a:t>
            </a:r>
            <a:r>
              <a:rPr lang="nl-NL" sz="1200" kern="1200" dirty="0">
                <a:solidFill>
                  <a:schemeClr val="tx1"/>
                </a:solidFill>
                <a:effectLst/>
                <a:latin typeface="+mn-lt"/>
                <a:ea typeface="+mn-ea"/>
                <a:cs typeface="+mn-cs"/>
              </a:rPr>
              <a:t>. Voor de volledigheid even de </a:t>
            </a:r>
            <a:r>
              <a:rPr lang="nl-NL" sz="1200" kern="1200" dirty="0" err="1">
                <a:solidFill>
                  <a:schemeClr val="tx1"/>
                </a:solidFill>
                <a:effectLst/>
                <a:latin typeface="+mn-lt"/>
                <a:ea typeface="+mn-ea"/>
                <a:cs typeface="+mn-cs"/>
              </a:rPr>
              <a:t>de</a:t>
            </a:r>
            <a:r>
              <a:rPr lang="nl-NL" sz="1200" kern="1200" dirty="0">
                <a:solidFill>
                  <a:schemeClr val="tx1"/>
                </a:solidFill>
                <a:effectLst/>
                <a:latin typeface="+mn-lt"/>
                <a:ea typeface="+mn-ea"/>
                <a:cs typeface="+mn-cs"/>
              </a:rPr>
              <a:t> belangrijkste methoden op een rij: [klik – op deze dia]</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Floorlift, voor het liften van vloerconstructies</a:t>
            </a:r>
          </a:p>
          <a:p>
            <a:pPr marL="171450" lvl="0" indent="-171450">
              <a:buFont typeface="Arial" panose="020B0604020202020204" pitchFamily="34" charset="0"/>
              <a:buChar char="•"/>
            </a:pPr>
            <a:r>
              <a:rPr lang="nl-NL" sz="1200" kern="1200" dirty="0" err="1">
                <a:solidFill>
                  <a:schemeClr val="tx1"/>
                </a:solidFill>
                <a:effectLst/>
                <a:latin typeface="+mn-lt"/>
                <a:ea typeface="+mn-ea"/>
                <a:cs typeface="+mn-cs"/>
              </a:rPr>
              <a:t>DeepInjection</a:t>
            </a:r>
            <a:r>
              <a:rPr lang="nl-NL" sz="1200" kern="1200" dirty="0">
                <a:solidFill>
                  <a:schemeClr val="tx1"/>
                </a:solidFill>
                <a:effectLst/>
                <a:latin typeface="+mn-lt"/>
                <a:ea typeface="+mn-ea"/>
                <a:cs typeface="+mn-cs"/>
              </a:rPr>
              <a:t>, voor stabilisatie van de diepere zand, leem en </a:t>
            </a:r>
            <a:r>
              <a:rPr lang="nl-NL" sz="1200" kern="1200" dirty="0" err="1">
                <a:solidFill>
                  <a:schemeClr val="tx1"/>
                </a:solidFill>
                <a:effectLst/>
                <a:latin typeface="+mn-lt"/>
                <a:ea typeface="+mn-ea"/>
                <a:cs typeface="+mn-cs"/>
              </a:rPr>
              <a:t>klei-lagen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Lifting</a:t>
            </a:r>
            <a:r>
              <a:rPr lang="nl-NL" sz="1200" kern="1200" dirty="0">
                <a:solidFill>
                  <a:schemeClr val="tx1"/>
                </a:solidFill>
                <a:effectLst/>
                <a:latin typeface="+mn-lt"/>
                <a:ea typeface="+mn-ea"/>
                <a:cs typeface="+mn-cs"/>
              </a:rPr>
              <a:t> van de constructie is hierbij mogelijk. Mits de grenswaarden niet worden overschreden, ook voor veenlagen.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Worden de grenswaarden overschreden dan raden wij het af.</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Veen laat zich niet consolideren door expansiehars. Opgebouwde druk is slechts van tijdelijk aard.</a:t>
            </a:r>
          </a:p>
          <a:p>
            <a:pPr marL="0" indent="0">
              <a:buFont typeface="Arial" panose="020B0604020202020204" pitchFamily="34" charset="0"/>
              <a:buNone/>
            </a:pPr>
            <a:r>
              <a:rPr lang="nl-NL" sz="1200" kern="1200" dirty="0">
                <a:solidFill>
                  <a:schemeClr val="tx1"/>
                </a:solidFill>
                <a:effectLst/>
                <a:latin typeface="+mn-lt"/>
                <a:ea typeface="+mn-ea"/>
                <a:cs typeface="+mn-cs"/>
              </a:rPr>
              <a:t>	Mocht het op </a:t>
            </a:r>
            <a:r>
              <a:rPr lang="nl-NL" sz="1200" kern="1200" dirty="0" err="1">
                <a:solidFill>
                  <a:schemeClr val="tx1"/>
                </a:solidFill>
                <a:effectLst/>
                <a:latin typeface="+mn-lt"/>
                <a:ea typeface="+mn-ea"/>
                <a:cs typeface="+mn-cs"/>
              </a:rPr>
              <a:t>na-calculatie</a:t>
            </a:r>
            <a:r>
              <a:rPr lang="nl-NL" sz="1200" kern="1200" dirty="0">
                <a:solidFill>
                  <a:schemeClr val="tx1"/>
                </a:solidFill>
                <a:effectLst/>
                <a:latin typeface="+mn-lt"/>
                <a:ea typeface="+mn-ea"/>
                <a:cs typeface="+mn-cs"/>
              </a:rPr>
              <a:t> zijn, dan graag.</a:t>
            </a:r>
          </a:p>
          <a:p>
            <a:pPr marL="0" indent="0">
              <a:buFont typeface="Arial" panose="020B0604020202020204" pitchFamily="34" charset="0"/>
              <a:buNone/>
            </a:pPr>
            <a:r>
              <a:rPr lang="nl-NL" sz="1200" kern="1200" dirty="0">
                <a:solidFill>
                  <a:schemeClr val="tx1"/>
                </a:solidFill>
                <a:effectLst/>
                <a:latin typeface="+mn-lt"/>
                <a:ea typeface="+mn-ea"/>
                <a:cs typeface="+mn-cs"/>
              </a:rPr>
              <a:t>	Nee, voor dergelijk slappe grondlagen bestaan er andere methode zoals;</a:t>
            </a:r>
          </a:p>
          <a:p>
            <a:pPr marL="171450" lvl="0" indent="-171450">
              <a:buFont typeface="Arial" panose="020B0604020202020204" pitchFamily="34" charset="0"/>
              <a:buChar char="•"/>
            </a:pPr>
            <a:r>
              <a:rPr lang="nl-NL" sz="1200" kern="1200" dirty="0" err="1">
                <a:solidFill>
                  <a:schemeClr val="tx1"/>
                </a:solidFill>
                <a:effectLst/>
                <a:latin typeface="+mn-lt"/>
                <a:ea typeface="+mn-ea"/>
                <a:cs typeface="+mn-cs"/>
              </a:rPr>
              <a:t>HybridInjection</a:t>
            </a:r>
            <a:r>
              <a:rPr lang="nl-NL" sz="1200" kern="1200" dirty="0">
                <a:solidFill>
                  <a:schemeClr val="tx1"/>
                </a:solidFill>
                <a:effectLst/>
                <a:latin typeface="+mn-lt"/>
                <a:ea typeface="+mn-ea"/>
                <a:cs typeface="+mn-cs"/>
              </a:rPr>
              <a:t>, voor het overbrengen van de belasting naar draagkrachtige grondlagen bij veen. Functionerend als in de grondgevormde zuil.</a:t>
            </a:r>
          </a:p>
          <a:p>
            <a:pPr marL="171450" lvl="0" indent="-171450">
              <a:buFont typeface="Arial" panose="020B0604020202020204" pitchFamily="34" charset="0"/>
              <a:buChar char="•"/>
            </a:pPr>
            <a:r>
              <a:rPr lang="nl-NL" sz="1200" kern="1200" dirty="0" err="1">
                <a:solidFill>
                  <a:schemeClr val="tx1"/>
                </a:solidFill>
                <a:effectLst/>
                <a:latin typeface="+mn-lt"/>
                <a:ea typeface="+mn-ea"/>
                <a:cs typeface="+mn-cs"/>
              </a:rPr>
              <a:t>Soilbonding</a:t>
            </a:r>
            <a:r>
              <a:rPr lang="nl-NL" sz="1200" kern="1200" dirty="0">
                <a:solidFill>
                  <a:schemeClr val="tx1"/>
                </a:solidFill>
                <a:effectLst/>
                <a:latin typeface="+mn-lt"/>
                <a:ea typeface="+mn-ea"/>
                <a:cs typeface="+mn-cs"/>
              </a:rPr>
              <a:t>, verlijmen van zandlagen voor kelderbouw.</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Als uitvinder van de injectietechnieken met polyurethaan praten we graag over de [klik – naar volgende die] ACTUELE AANPAK.</a:t>
            </a:r>
            <a:endParaRPr lang="nl-NL" dirty="0"/>
          </a:p>
        </p:txBody>
      </p:sp>
      <p:sp>
        <p:nvSpPr>
          <p:cNvPr id="4" name="Tijdelijke aanduiding voor dianummer 3"/>
          <p:cNvSpPr>
            <a:spLocks noGrp="1"/>
          </p:cNvSpPr>
          <p:nvPr>
            <p:ph type="sldNum" sz="quarter" idx="5"/>
          </p:nvPr>
        </p:nvSpPr>
        <p:spPr/>
        <p:txBody>
          <a:bodyPr/>
          <a:lstStyle/>
          <a:p>
            <a:fld id="{DD756F0B-B10C-4CF7-8D7B-60E977B98311}" type="slidenum">
              <a:rPr lang="nl-NL" smtClean="0"/>
              <a:t>2</a:t>
            </a:fld>
            <a:endParaRPr lang="nl-NL"/>
          </a:p>
        </p:txBody>
      </p:sp>
    </p:spTree>
    <p:extLst>
      <p:ext uri="{BB962C8B-B14F-4D97-AF65-F5344CB8AC3E}">
        <p14:creationId xmlns:p14="http://schemas.microsoft.com/office/powerpoint/2010/main" val="315625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0B01C-F27A-0145-702C-A0B2C72ACFA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76DA3A-2F33-3396-826D-5CA6DB7C29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4F435D4-A4CD-061C-B4C5-4A963D8BCB3B}"/>
              </a:ext>
            </a:extLst>
          </p:cNvPr>
          <p:cNvSpPr>
            <a:spLocks noGrp="1"/>
          </p:cNvSpPr>
          <p:nvPr>
            <p:ph type="body" idx="1"/>
          </p:nvPr>
        </p:nvSpPr>
        <p:spPr/>
        <p:txBody>
          <a:bodyPr/>
          <a:lstStyle/>
          <a:p>
            <a:r>
              <a:rPr lang="nl-NL" sz="1200" kern="1200" dirty="0">
                <a:solidFill>
                  <a:schemeClr val="tx1"/>
                </a:solidFill>
                <a:effectLst/>
                <a:latin typeface="+mn-lt"/>
                <a:ea typeface="+mn-ea"/>
                <a:cs typeface="+mn-cs"/>
              </a:rPr>
              <a:t>[klik – op deze dia]</a:t>
            </a:r>
          </a:p>
          <a:p>
            <a:r>
              <a:rPr lang="nl-NL" sz="1200" kern="1200" dirty="0">
                <a:solidFill>
                  <a:schemeClr val="tx1"/>
                </a:solidFill>
                <a:effectLst/>
                <a:latin typeface="+mn-lt"/>
                <a:ea typeface="+mn-ea"/>
                <a:cs typeface="+mn-cs"/>
              </a:rPr>
              <a:t>We gaan inzoomen op de </a:t>
            </a:r>
            <a:r>
              <a:rPr lang="nl-NL" sz="1200" kern="1200" dirty="0" err="1">
                <a:solidFill>
                  <a:schemeClr val="tx1"/>
                </a:solidFill>
                <a:effectLst/>
                <a:latin typeface="+mn-lt"/>
                <a:ea typeface="+mn-ea"/>
                <a:cs typeface="+mn-cs"/>
              </a:rPr>
              <a:t>DeepInjection</a:t>
            </a:r>
            <a:r>
              <a:rPr lang="nl-NL" sz="1200" kern="1200" dirty="0">
                <a:solidFill>
                  <a:schemeClr val="tx1"/>
                </a:solidFill>
                <a:effectLst/>
                <a:latin typeface="+mn-lt"/>
                <a:ea typeface="+mn-ea"/>
                <a:cs typeface="+mn-cs"/>
              </a:rPr>
              <a:t> Methode. </a:t>
            </a:r>
          </a:p>
          <a:p>
            <a:r>
              <a:rPr lang="nl-NL" sz="1200" kern="1200" dirty="0">
                <a:solidFill>
                  <a:schemeClr val="tx1"/>
                </a:solidFill>
                <a:effectLst/>
                <a:latin typeface="+mn-lt"/>
                <a:ea typeface="+mn-ea"/>
                <a:cs typeface="+mn-cs"/>
              </a:rPr>
              <a:t>[klik – volgende dia]</a:t>
            </a:r>
            <a:endParaRPr lang="nl-NL" dirty="0"/>
          </a:p>
        </p:txBody>
      </p:sp>
      <p:sp>
        <p:nvSpPr>
          <p:cNvPr id="4" name="Tijdelijke aanduiding voor dianummer 3">
            <a:extLst>
              <a:ext uri="{FF2B5EF4-FFF2-40B4-BE49-F238E27FC236}">
                <a16:creationId xmlns:a16="http://schemas.microsoft.com/office/drawing/2014/main" id="{401F80B4-5572-59E3-7D5A-4613AA4DE2BD}"/>
              </a:ext>
            </a:extLst>
          </p:cNvPr>
          <p:cNvSpPr>
            <a:spLocks noGrp="1"/>
          </p:cNvSpPr>
          <p:nvPr>
            <p:ph type="sldNum" sz="quarter" idx="5"/>
          </p:nvPr>
        </p:nvSpPr>
        <p:spPr/>
        <p:txBody>
          <a:bodyPr/>
          <a:lstStyle/>
          <a:p>
            <a:fld id="{DD756F0B-B10C-4CF7-8D7B-60E977B98311}" type="slidenum">
              <a:rPr lang="nl-NL" smtClean="0"/>
              <a:t>3</a:t>
            </a:fld>
            <a:endParaRPr lang="nl-NL"/>
          </a:p>
        </p:txBody>
      </p:sp>
    </p:spTree>
    <p:extLst>
      <p:ext uri="{BB962C8B-B14F-4D97-AF65-F5344CB8AC3E}">
        <p14:creationId xmlns:p14="http://schemas.microsoft.com/office/powerpoint/2010/main" val="335538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methode waarmee in zand, leem en klei lagen kan worden geïnjecteerd, met als doel de zettingsgevoelige grondlagen versneld te consolideren.</a:t>
            </a:r>
          </a:p>
          <a:p>
            <a:r>
              <a:rPr lang="nl-NL" sz="1200" kern="1200" dirty="0">
                <a:solidFill>
                  <a:schemeClr val="tx1"/>
                </a:solidFill>
                <a:effectLst/>
                <a:latin typeface="+mn-lt"/>
                <a:ea typeface="+mn-ea"/>
                <a:cs typeface="+mn-cs"/>
              </a:rPr>
              <a:t>Er kan met de meest krachtige hars in een zeer kort tijdsbestek (15s) een significante druk (tot 50t/m2) worden opgebouwd, om storende grondlagen te verdichten. Hiermee ontstaat de gewenste stabiele situatie Én… waar de constructie het toelaat, zal deze ook worden gelift.</a:t>
            </a:r>
          </a:p>
          <a:p>
            <a:r>
              <a:rPr lang="nl-NL" sz="1200" kern="1200" dirty="0">
                <a:solidFill>
                  <a:schemeClr val="tx1"/>
                </a:solidFill>
                <a:effectLst/>
                <a:latin typeface="+mn-lt"/>
                <a:ea typeface="+mn-ea"/>
                <a:cs typeface="+mn-cs"/>
              </a:rPr>
              <a:t>[klik]</a:t>
            </a:r>
          </a:p>
          <a:p>
            <a:r>
              <a:rPr lang="nl-NL" sz="1200" kern="1200" dirty="0">
                <a:solidFill>
                  <a:schemeClr val="tx1"/>
                </a:solidFill>
                <a:effectLst/>
                <a:latin typeface="+mn-lt"/>
                <a:ea typeface="+mn-ea"/>
                <a:cs typeface="+mn-cs"/>
              </a:rPr>
              <a:t>Sinds de ontwikkeling van de techniek laten we onderzoeken doen naar de producteigenschappen. </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Druksterkte</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Maatvastheid (ook in water)</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Expansiekracht</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Reactietijd</a:t>
            </a:r>
          </a:p>
          <a:p>
            <a:pPr marL="171450" indent="-171450">
              <a:buFont typeface="Arial" panose="020B0604020202020204" pitchFamily="34" charset="0"/>
              <a:buChar char="•"/>
            </a:pPr>
            <a:r>
              <a:rPr lang="nl-NL" sz="1200" kern="1200" dirty="0" err="1">
                <a:solidFill>
                  <a:schemeClr val="tx1"/>
                </a:solidFill>
                <a:effectLst/>
                <a:latin typeface="+mn-lt"/>
                <a:ea typeface="+mn-ea"/>
                <a:cs typeface="+mn-cs"/>
              </a:rPr>
              <a:t>Trillingreductie</a:t>
            </a: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Rc-waarde</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maar ook onderzoek naar het effect op mens en milieu worden steeds herhaald.</a:t>
            </a:r>
          </a:p>
          <a:p>
            <a:r>
              <a:rPr lang="nl-NL" sz="1200" kern="1200" dirty="0">
                <a:solidFill>
                  <a:schemeClr val="tx1"/>
                </a:solidFill>
                <a:effectLst/>
                <a:latin typeface="+mn-lt"/>
                <a:ea typeface="+mn-ea"/>
                <a:cs typeface="+mn-cs"/>
              </a:rPr>
              <a:t>In 2005 was er met TNO nog een diepgaand onderzoek naar het gedrag van het materiaal in de ondergrond, mede interessant voor de archeologen onder ons.</a:t>
            </a:r>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Waar voeren we deze werkzaamheden uit: [klik] … bijna overal, </a:t>
            </a:r>
            <a:r>
              <a:rPr lang="nl-NL" sz="1200" i="1" kern="1200" dirty="0">
                <a:solidFill>
                  <a:schemeClr val="tx1"/>
                </a:solidFill>
                <a:effectLst/>
                <a:latin typeface="+mn-lt"/>
                <a:ea typeface="+mn-ea"/>
                <a:cs typeface="+mn-cs"/>
              </a:rPr>
              <a:t>mits </a:t>
            </a:r>
            <a:r>
              <a:rPr lang="nl-NL" sz="1200" kern="1200" dirty="0">
                <a:solidFill>
                  <a:schemeClr val="tx1"/>
                </a:solidFill>
                <a:effectLst/>
                <a:latin typeface="+mn-lt"/>
                <a:ea typeface="+mn-ea"/>
                <a:cs typeface="+mn-cs"/>
              </a:rPr>
              <a:t>het grondpakket het dus toelaat. </a:t>
            </a:r>
          </a:p>
          <a:p>
            <a:r>
              <a:rPr lang="nl-NL" sz="1200" kern="1200" dirty="0">
                <a:solidFill>
                  <a:schemeClr val="tx1"/>
                </a:solidFill>
                <a:effectLst/>
                <a:latin typeface="+mn-lt"/>
                <a:ea typeface="+mn-ea"/>
                <a:cs typeface="+mn-cs"/>
              </a:rPr>
              <a:t>[klik]</a:t>
            </a:r>
          </a:p>
          <a:p>
            <a:endParaRPr lang="nl-NL" dirty="0"/>
          </a:p>
        </p:txBody>
      </p:sp>
      <p:sp>
        <p:nvSpPr>
          <p:cNvPr id="4" name="Tijdelijke aanduiding voor dianummer 3"/>
          <p:cNvSpPr>
            <a:spLocks noGrp="1"/>
          </p:cNvSpPr>
          <p:nvPr>
            <p:ph type="sldNum" sz="quarter" idx="5"/>
          </p:nvPr>
        </p:nvSpPr>
        <p:spPr/>
        <p:txBody>
          <a:bodyPr/>
          <a:lstStyle/>
          <a:p>
            <a:fld id="{DD756F0B-B10C-4CF7-8D7B-60E977B98311}" type="slidenum">
              <a:rPr lang="nl-NL" smtClean="0"/>
              <a:t>4</a:t>
            </a:fld>
            <a:endParaRPr lang="nl-NL"/>
          </a:p>
        </p:txBody>
      </p:sp>
    </p:spTree>
    <p:extLst>
      <p:ext uri="{BB962C8B-B14F-4D97-AF65-F5344CB8AC3E}">
        <p14:creationId xmlns:p14="http://schemas.microsoft.com/office/powerpoint/2010/main" val="4152033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Wat hebben we nu weer ontwikkeld voor </a:t>
            </a:r>
            <a:r>
              <a:rPr lang="nl-NL" sz="1200" kern="1200" dirty="0" err="1">
                <a:solidFill>
                  <a:schemeClr val="tx1"/>
                </a:solidFill>
                <a:effectLst/>
                <a:latin typeface="+mn-lt"/>
                <a:ea typeface="+mn-ea"/>
                <a:cs typeface="+mn-cs"/>
              </a:rPr>
              <a:t>Deepinjection</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neem jullie graag mee naar </a:t>
            </a:r>
            <a:r>
              <a:rPr lang="nl-NL" sz="1200" kern="1200" dirty="0" err="1">
                <a:solidFill>
                  <a:schemeClr val="tx1"/>
                </a:solidFill>
                <a:effectLst/>
                <a:latin typeface="+mn-lt"/>
                <a:ea typeface="+mn-ea"/>
                <a:cs typeface="+mn-cs"/>
              </a:rPr>
              <a:t>Limellete</a:t>
            </a:r>
            <a:r>
              <a:rPr lang="nl-NL" sz="1200" kern="1200" dirty="0">
                <a:solidFill>
                  <a:schemeClr val="tx1"/>
                </a:solidFill>
                <a:effectLst/>
                <a:latin typeface="+mn-lt"/>
                <a:ea typeface="+mn-ea"/>
                <a:cs typeface="+mn-cs"/>
              </a:rPr>
              <a:t> (BE), 24 mei 2025.</a:t>
            </a:r>
          </a:p>
          <a:p>
            <a:r>
              <a:rPr lang="nl-NL" sz="1200" kern="1200" dirty="0">
                <a:solidFill>
                  <a:schemeClr val="tx1"/>
                </a:solidFill>
                <a:effectLst/>
                <a:latin typeface="+mn-lt"/>
                <a:ea typeface="+mn-ea"/>
                <a:cs typeface="+mn-cs"/>
              </a:rPr>
              <a:t>Waar in samenwerking met </a:t>
            </a:r>
            <a:r>
              <a:rPr lang="nl-NL" sz="1200" kern="1200" dirty="0" err="1">
                <a:solidFill>
                  <a:schemeClr val="tx1"/>
                </a:solidFill>
                <a:effectLst/>
                <a:latin typeface="+mn-lt"/>
                <a:ea typeface="+mn-ea"/>
                <a:cs typeface="+mn-cs"/>
              </a:rPr>
              <a:t>Buildwise</a:t>
            </a:r>
            <a:r>
              <a:rPr lang="nl-NL" sz="1200" kern="1200" dirty="0">
                <a:solidFill>
                  <a:schemeClr val="tx1"/>
                </a:solidFill>
                <a:effectLst/>
                <a:latin typeface="+mn-lt"/>
                <a:ea typeface="+mn-ea"/>
                <a:cs typeface="+mn-cs"/>
              </a:rPr>
              <a:t> een testlocatie is opgezet om druktesten te gaan uitvoeren.</a:t>
            </a:r>
          </a:p>
          <a:p>
            <a:r>
              <a:rPr lang="nl-NL" sz="1200" kern="1200" dirty="0">
                <a:solidFill>
                  <a:schemeClr val="tx1"/>
                </a:solidFill>
                <a:effectLst/>
                <a:latin typeface="+mn-lt"/>
                <a:ea typeface="+mn-ea"/>
                <a:cs typeface="+mn-cs"/>
              </a:rPr>
              <a:t>De druktesten zijn in overeenstemming met NBN EN ISO 22477-1 “</a:t>
            </a:r>
            <a:r>
              <a:rPr lang="nl-NL" sz="1200" kern="1200" dirty="0" err="1">
                <a:solidFill>
                  <a:schemeClr val="tx1"/>
                </a:solidFill>
                <a:effectLst/>
                <a:latin typeface="+mn-lt"/>
                <a:ea typeface="+mn-ea"/>
                <a:cs typeface="+mn-cs"/>
              </a:rPr>
              <a:t>Geotechnical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investigation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testing. </a:t>
            </a:r>
            <a:r>
              <a:rPr lang="en-US" sz="1200" kern="1200" dirty="0">
                <a:solidFill>
                  <a:schemeClr val="tx1"/>
                </a:solidFill>
                <a:effectLst/>
                <a:latin typeface="+mn-lt"/>
                <a:ea typeface="+mn-ea"/>
                <a:cs typeface="+mn-cs"/>
              </a:rPr>
              <a:t>Testing of geotechnical structures — Part 1 : Testing of piles : static compression load testing”</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Op basis van het geotechnisch bodemonderzoek bepaalde we de injectiediepte en type materiaal.</a:t>
            </a:r>
          </a:p>
          <a:p>
            <a:r>
              <a:rPr lang="nl-NL" sz="1200" kern="1200" dirty="0">
                <a:solidFill>
                  <a:schemeClr val="tx1"/>
                </a:solidFill>
                <a:effectLst/>
                <a:latin typeface="+mn-lt"/>
                <a:ea typeface="+mn-ea"/>
                <a:cs typeface="+mn-cs"/>
              </a:rPr>
              <a:t>Afhankelijk van de lokale grondeigenschappen wordt bepaald welke hars het meest geschikt is.</a:t>
            </a:r>
          </a:p>
          <a:p>
            <a:r>
              <a:rPr lang="nl-NL" sz="1200" kern="1200" dirty="0">
                <a:solidFill>
                  <a:schemeClr val="tx1"/>
                </a:solidFill>
                <a:effectLst/>
                <a:latin typeface="+mn-lt"/>
                <a:ea typeface="+mn-ea"/>
                <a:cs typeface="+mn-cs"/>
              </a:rPr>
              <a:t>Voor jullie beeld, we hebben voor de Deepinjection keuzen 7 verschillende soorten.</a:t>
            </a:r>
          </a:p>
          <a:p>
            <a:r>
              <a:rPr lang="nl-NL" sz="1200" kern="1200" dirty="0">
                <a:solidFill>
                  <a:schemeClr val="tx1"/>
                </a:solidFill>
                <a:effectLst/>
                <a:latin typeface="+mn-lt"/>
                <a:ea typeface="+mn-ea"/>
                <a:cs typeface="+mn-cs"/>
              </a:rPr>
              <a:t>Elk met zijn eigen reactietijd, expansiekracht en volumebereik.</a:t>
            </a:r>
          </a:p>
          <a:p>
            <a:r>
              <a:rPr lang="nl-NL" sz="1200" kern="1200" dirty="0">
                <a:solidFill>
                  <a:schemeClr val="tx1"/>
                </a:solidFill>
                <a:effectLst/>
                <a:latin typeface="+mn-lt"/>
                <a:ea typeface="+mn-ea"/>
                <a:cs typeface="+mn-cs"/>
              </a:rPr>
              <a:t>Zo kan er voor elk project een </a:t>
            </a:r>
            <a:r>
              <a:rPr lang="nl-NL" sz="1200" kern="1200" dirty="0" err="1">
                <a:solidFill>
                  <a:schemeClr val="tx1"/>
                </a:solidFill>
                <a:effectLst/>
                <a:latin typeface="+mn-lt"/>
                <a:ea typeface="+mn-ea"/>
                <a:cs typeface="+mn-cs"/>
              </a:rPr>
              <a:t>custom</a:t>
            </a:r>
            <a:r>
              <a:rPr lang="nl-NL" sz="1200" kern="1200" dirty="0">
                <a:solidFill>
                  <a:schemeClr val="tx1"/>
                </a:solidFill>
                <a:effectLst/>
                <a:latin typeface="+mn-lt"/>
                <a:ea typeface="+mn-ea"/>
                <a:cs typeface="+mn-cs"/>
              </a:rPr>
              <a:t>-made oplossing worden aangedragen. [klik-naar volgende dia]</a:t>
            </a:r>
          </a:p>
          <a:p>
            <a:endParaRPr lang="nl-NL" dirty="0"/>
          </a:p>
        </p:txBody>
      </p:sp>
      <p:sp>
        <p:nvSpPr>
          <p:cNvPr id="4" name="Tijdelijke aanduiding voor dianummer 3"/>
          <p:cNvSpPr>
            <a:spLocks noGrp="1"/>
          </p:cNvSpPr>
          <p:nvPr>
            <p:ph type="sldNum" sz="quarter" idx="5"/>
          </p:nvPr>
        </p:nvSpPr>
        <p:spPr/>
        <p:txBody>
          <a:bodyPr/>
          <a:lstStyle/>
          <a:p>
            <a:fld id="{DD756F0B-B10C-4CF7-8D7B-60E977B98311}" type="slidenum">
              <a:rPr lang="nl-NL" smtClean="0"/>
              <a:t>5</a:t>
            </a:fld>
            <a:endParaRPr lang="nl-NL"/>
          </a:p>
        </p:txBody>
      </p:sp>
    </p:spTree>
    <p:extLst>
      <p:ext uri="{BB962C8B-B14F-4D97-AF65-F5344CB8AC3E}">
        <p14:creationId xmlns:p14="http://schemas.microsoft.com/office/powerpoint/2010/main" val="3465726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Op de locatie zijn 4 betonblokken van 50x50x80cm ingegraven om een fundering te simuleren.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afmetingen zijn bewust zo gekozen om het oppervlak waar uiteindelijk tegenaan gedrukt wordt door het materiaal, overeen te laten komen met het gene dat we dagelijks in het werk ook tegenkomen.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 te groot oppervlak zou een vertekend beeld opleveren.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tx1"/>
                </a:solidFill>
                <a:effectLst/>
                <a:latin typeface="+mn-lt"/>
                <a:ea typeface="+mn-ea"/>
                <a:cs typeface="+mn-cs"/>
              </a:rPr>
              <a:t>Één</a:t>
            </a:r>
            <a:r>
              <a:rPr lang="nl-NL" sz="1200" kern="1200" dirty="0">
                <a:solidFill>
                  <a:schemeClr val="tx1"/>
                </a:solidFill>
                <a:effectLst/>
                <a:latin typeface="+mn-lt"/>
                <a:ea typeface="+mn-ea"/>
                <a:cs typeface="+mn-cs"/>
              </a:rPr>
              <a:t> blok is niet geïnjecteerd als referentie. [klik – naar volgende dia]</a:t>
            </a:r>
          </a:p>
          <a:p>
            <a:endParaRPr lang="nl-NL" dirty="0"/>
          </a:p>
        </p:txBody>
      </p:sp>
      <p:sp>
        <p:nvSpPr>
          <p:cNvPr id="4" name="Tijdelijke aanduiding voor dianummer 3"/>
          <p:cNvSpPr>
            <a:spLocks noGrp="1"/>
          </p:cNvSpPr>
          <p:nvPr>
            <p:ph type="sldNum" sz="quarter" idx="5"/>
          </p:nvPr>
        </p:nvSpPr>
        <p:spPr/>
        <p:txBody>
          <a:bodyPr/>
          <a:lstStyle/>
          <a:p>
            <a:fld id="{DD756F0B-B10C-4CF7-8D7B-60E977B98311}" type="slidenum">
              <a:rPr lang="nl-NL" smtClean="0"/>
              <a:t>6</a:t>
            </a:fld>
            <a:endParaRPr lang="nl-NL"/>
          </a:p>
        </p:txBody>
      </p:sp>
    </p:spTree>
    <p:extLst>
      <p:ext uri="{BB962C8B-B14F-4D97-AF65-F5344CB8AC3E}">
        <p14:creationId xmlns:p14="http://schemas.microsoft.com/office/powerpoint/2010/main" val="381385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schematische weergave van de testlocatie, met een close-up van hydrolyse drukpersen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[klik – naar volgende dia]</a:t>
            </a:r>
          </a:p>
          <a:p>
            <a:endParaRPr lang="nl-NL" dirty="0"/>
          </a:p>
        </p:txBody>
      </p:sp>
      <p:sp>
        <p:nvSpPr>
          <p:cNvPr id="4" name="Tijdelijke aanduiding voor dianummer 3"/>
          <p:cNvSpPr>
            <a:spLocks noGrp="1"/>
          </p:cNvSpPr>
          <p:nvPr>
            <p:ph type="sldNum" sz="quarter" idx="5"/>
          </p:nvPr>
        </p:nvSpPr>
        <p:spPr/>
        <p:txBody>
          <a:bodyPr/>
          <a:lstStyle/>
          <a:p>
            <a:fld id="{DD756F0B-B10C-4CF7-8D7B-60E977B98311}" type="slidenum">
              <a:rPr lang="nl-NL" smtClean="0"/>
              <a:t>7</a:t>
            </a:fld>
            <a:endParaRPr lang="nl-NL"/>
          </a:p>
        </p:txBody>
      </p:sp>
    </p:spTree>
    <p:extLst>
      <p:ext uri="{BB962C8B-B14F-4D97-AF65-F5344CB8AC3E}">
        <p14:creationId xmlns:p14="http://schemas.microsoft.com/office/powerpoint/2010/main" val="3855480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meetresultaten: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links zetting door belasting, groen niet geïnjecteerd</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Rechts het kruipgedrag van de ondergrond, blauw niet geïnjecteerd</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Absorbeert u even deze grafieken.</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Conclusie </a:t>
            </a:r>
            <a:r>
              <a:rPr lang="nl-NL" sz="1200" kern="1200" dirty="0" err="1">
                <a:solidFill>
                  <a:schemeClr val="tx1"/>
                </a:solidFill>
                <a:effectLst/>
                <a:latin typeface="+mn-lt"/>
                <a:ea typeface="+mn-ea"/>
                <a:cs typeface="+mn-cs"/>
              </a:rPr>
              <a:t>Buildwise</a:t>
            </a:r>
            <a:r>
              <a:rPr lang="nl-NL" sz="1200" kern="1200" dirty="0">
                <a:solidFill>
                  <a:schemeClr val="tx1"/>
                </a:solidFill>
                <a:effectLst/>
                <a:latin typeface="+mn-lt"/>
                <a:ea typeface="+mn-ea"/>
                <a:cs typeface="+mn-cs"/>
              </a:rPr>
              <a:t>: [klik]</a:t>
            </a:r>
          </a:p>
          <a:p>
            <a:r>
              <a:rPr lang="nl-NL" sz="1200" kern="1200" dirty="0">
                <a:solidFill>
                  <a:schemeClr val="tx1"/>
                </a:solidFill>
                <a:effectLst/>
                <a:latin typeface="+mn-lt"/>
                <a:ea typeface="+mn-ea"/>
                <a:cs typeface="+mn-cs"/>
              </a:rPr>
              <a:t>bij een toelaatbare zetting van bijv. 10 mm, kan de maximale spanning worden verhoogd van ca. 280 </a:t>
            </a:r>
            <a:r>
              <a:rPr lang="nl-NL" sz="1200" kern="1200" dirty="0" err="1">
                <a:solidFill>
                  <a:schemeClr val="tx1"/>
                </a:solidFill>
                <a:effectLst/>
                <a:latin typeface="+mn-lt"/>
                <a:ea typeface="+mn-ea"/>
                <a:cs typeface="+mn-cs"/>
              </a:rPr>
              <a:t>kN</a:t>
            </a:r>
            <a:r>
              <a:rPr lang="nl-NL" sz="1200" kern="1200" dirty="0">
                <a:solidFill>
                  <a:schemeClr val="tx1"/>
                </a:solidFill>
                <a:effectLst/>
                <a:latin typeface="+mn-lt"/>
                <a:ea typeface="+mn-ea"/>
                <a:cs typeface="+mn-cs"/>
              </a:rPr>
              <a:t>/naar ca. 600 </a:t>
            </a:r>
            <a:r>
              <a:rPr lang="nl-NL" sz="1200" kern="1200" dirty="0" err="1">
                <a:solidFill>
                  <a:schemeClr val="tx1"/>
                </a:solidFill>
                <a:effectLst/>
                <a:latin typeface="+mn-lt"/>
                <a:ea typeface="+mn-ea"/>
                <a:cs typeface="+mn-cs"/>
              </a:rPr>
              <a:t>kN</a:t>
            </a:r>
            <a:r>
              <a:rPr lang="nl-NL" sz="1200" kern="1200" dirty="0">
                <a:solidFill>
                  <a:schemeClr val="tx1"/>
                </a:solidFill>
                <a:effectLst/>
                <a:latin typeface="+mn-lt"/>
                <a:ea typeface="+mn-ea"/>
                <a:cs typeface="+mn-cs"/>
              </a:rPr>
              <a:t>/m²</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Kort gezegd, draagvermogen is verdubbeld.</a:t>
            </a:r>
          </a:p>
          <a:p>
            <a:r>
              <a:rPr lang="nl-NL" sz="1200" kern="1200" dirty="0">
                <a:solidFill>
                  <a:schemeClr val="tx1"/>
                </a:solidFill>
                <a:effectLst/>
                <a:latin typeface="+mn-lt"/>
                <a:ea typeface="+mn-ea"/>
                <a:cs typeface="+mn-cs"/>
              </a:rPr>
              <a:t>Ook het kruipgedrag van ondergrond is drastisch verbeterd.</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Binnenkort zal er in Groningen een vergelijkbare test worden gedaan.</a:t>
            </a:r>
          </a:p>
          <a:p>
            <a:r>
              <a:rPr lang="nl-NL" sz="1200" kern="1200" dirty="0">
                <a:solidFill>
                  <a:schemeClr val="tx1"/>
                </a:solidFill>
                <a:effectLst/>
                <a:latin typeface="+mn-lt"/>
                <a:ea typeface="+mn-ea"/>
                <a:cs typeface="+mn-cs"/>
              </a:rPr>
              <a:t>Het onderzoek vanuit België en Groningen zal met </a:t>
            </a:r>
            <a:r>
              <a:rPr lang="nl-NL" sz="1200" kern="1200" dirty="0" err="1">
                <a:solidFill>
                  <a:schemeClr val="tx1"/>
                </a:solidFill>
                <a:effectLst/>
                <a:latin typeface="+mn-lt"/>
                <a:ea typeface="+mn-ea"/>
                <a:cs typeface="+mn-cs"/>
              </a:rPr>
              <a:t>Deltares</a:t>
            </a:r>
            <a:r>
              <a:rPr lang="nl-NL" sz="1200" kern="1200" dirty="0">
                <a:solidFill>
                  <a:schemeClr val="tx1"/>
                </a:solidFill>
                <a:effectLst/>
                <a:latin typeface="+mn-lt"/>
                <a:ea typeface="+mn-ea"/>
                <a:cs typeface="+mn-cs"/>
              </a:rPr>
              <a:t> worden gedeeld om het rekenmodel te kunnen maken.</a:t>
            </a:r>
          </a:p>
          <a:p>
            <a:r>
              <a:rPr lang="nl-NL" sz="1200" kern="1200" dirty="0">
                <a:solidFill>
                  <a:schemeClr val="tx1"/>
                </a:solidFill>
                <a:effectLst/>
                <a:latin typeface="+mn-lt"/>
                <a:ea typeface="+mn-ea"/>
                <a:cs typeface="+mn-cs"/>
              </a:rPr>
              <a:t>Met dit rekenmodel kan aan de voorzijde worden bepaald wat de te verwachten range van bodemverbetering wort met de injectietechnieken van URETEK</a:t>
            </a:r>
          </a:p>
          <a:p>
            <a:endParaRPr lang="nl-NL" dirty="0"/>
          </a:p>
        </p:txBody>
      </p:sp>
      <p:sp>
        <p:nvSpPr>
          <p:cNvPr id="4" name="Tijdelijke aanduiding voor dianummer 3"/>
          <p:cNvSpPr>
            <a:spLocks noGrp="1"/>
          </p:cNvSpPr>
          <p:nvPr>
            <p:ph type="sldNum" sz="quarter" idx="5"/>
          </p:nvPr>
        </p:nvSpPr>
        <p:spPr/>
        <p:txBody>
          <a:bodyPr/>
          <a:lstStyle/>
          <a:p>
            <a:fld id="{DD756F0B-B10C-4CF7-8D7B-60E977B98311}" type="slidenum">
              <a:rPr lang="nl-NL" smtClean="0"/>
              <a:t>8</a:t>
            </a:fld>
            <a:endParaRPr lang="nl-NL"/>
          </a:p>
        </p:txBody>
      </p:sp>
    </p:spTree>
    <p:extLst>
      <p:ext uri="{BB962C8B-B14F-4D97-AF65-F5344CB8AC3E}">
        <p14:creationId xmlns:p14="http://schemas.microsoft.com/office/powerpoint/2010/main" val="3329130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9340E-C884-A877-5F4B-3A93E4389E4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85CC918-D2F6-A153-265D-0521B09CFD9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3A79807-B228-2223-87CE-FFD6527456A6}"/>
              </a:ext>
            </a:extLst>
          </p:cNvPr>
          <p:cNvSpPr>
            <a:spLocks noGrp="1"/>
          </p:cNvSpPr>
          <p:nvPr>
            <p:ph type="body" idx="1"/>
          </p:nvPr>
        </p:nvSpPr>
        <p:spPr/>
        <p:txBody>
          <a:bodyPr/>
          <a:lstStyle/>
          <a:p>
            <a:r>
              <a:rPr lang="nl-NL" sz="1200" kern="1200" dirty="0">
                <a:solidFill>
                  <a:schemeClr val="tx1"/>
                </a:solidFill>
                <a:effectLst/>
                <a:latin typeface="+mn-lt"/>
                <a:ea typeface="+mn-ea"/>
                <a:cs typeface="+mn-cs"/>
              </a:rPr>
              <a:t>Uretek kan met haar technieken op een non-invasieve manier uw zorgen over stabiliteit wegnemen.</a:t>
            </a:r>
          </a:p>
          <a:p>
            <a:endParaRPr lang="nl-NL" dirty="0"/>
          </a:p>
        </p:txBody>
      </p:sp>
      <p:sp>
        <p:nvSpPr>
          <p:cNvPr id="4" name="Tijdelijke aanduiding voor dianummer 3">
            <a:extLst>
              <a:ext uri="{FF2B5EF4-FFF2-40B4-BE49-F238E27FC236}">
                <a16:creationId xmlns:a16="http://schemas.microsoft.com/office/drawing/2014/main" id="{4BE95E1F-1201-BE90-59A8-27D9BB502FE1}"/>
              </a:ext>
            </a:extLst>
          </p:cNvPr>
          <p:cNvSpPr>
            <a:spLocks noGrp="1"/>
          </p:cNvSpPr>
          <p:nvPr>
            <p:ph type="sldNum" sz="quarter" idx="5"/>
          </p:nvPr>
        </p:nvSpPr>
        <p:spPr/>
        <p:txBody>
          <a:bodyPr/>
          <a:lstStyle/>
          <a:p>
            <a:fld id="{DD756F0B-B10C-4CF7-8D7B-60E977B98311}" type="slidenum">
              <a:rPr lang="nl-NL" smtClean="0"/>
              <a:t>9</a:t>
            </a:fld>
            <a:endParaRPr lang="nl-NL"/>
          </a:p>
        </p:txBody>
      </p:sp>
    </p:spTree>
    <p:extLst>
      <p:ext uri="{BB962C8B-B14F-4D97-AF65-F5344CB8AC3E}">
        <p14:creationId xmlns:p14="http://schemas.microsoft.com/office/powerpoint/2010/main" val="191495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0BA66B7-7A09-4FFB-874B-2F8E4916F742}" type="datetimeFigureOut">
              <a:rPr lang="nl-NL" smtClean="0"/>
              <a:t>8-4-2026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17AFED-769A-4334-8DC9-BF127A010B81}" type="slidenum">
              <a:rPr lang="nl-NL" smtClean="0"/>
              <a:t>‹nr.›</a:t>
            </a:fld>
            <a:endParaRPr lang="nl-NL"/>
          </a:p>
        </p:txBody>
      </p:sp>
    </p:spTree>
    <p:extLst>
      <p:ext uri="{BB962C8B-B14F-4D97-AF65-F5344CB8AC3E}">
        <p14:creationId xmlns:p14="http://schemas.microsoft.com/office/powerpoint/2010/main" val="381948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0BA66B7-7A09-4FFB-874B-2F8E4916F742}" type="datetimeFigureOut">
              <a:rPr lang="nl-NL" smtClean="0"/>
              <a:t>8-4-2026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17AFED-769A-4334-8DC9-BF127A010B81}" type="slidenum">
              <a:rPr lang="nl-NL" smtClean="0"/>
              <a:t>‹nr.›</a:t>
            </a:fld>
            <a:endParaRPr lang="nl-NL"/>
          </a:p>
        </p:txBody>
      </p:sp>
    </p:spTree>
    <p:extLst>
      <p:ext uri="{BB962C8B-B14F-4D97-AF65-F5344CB8AC3E}">
        <p14:creationId xmlns:p14="http://schemas.microsoft.com/office/powerpoint/2010/main" val="285822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0BA66B7-7A09-4FFB-874B-2F8E4916F742}" type="datetimeFigureOut">
              <a:rPr lang="nl-NL" smtClean="0"/>
              <a:t>8-4-2026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17AFED-769A-4334-8DC9-BF127A010B81}" type="slidenum">
              <a:rPr lang="nl-NL" smtClean="0"/>
              <a:t>‹nr.›</a:t>
            </a:fld>
            <a:endParaRPr lang="nl-NL"/>
          </a:p>
        </p:txBody>
      </p:sp>
    </p:spTree>
    <p:extLst>
      <p:ext uri="{BB962C8B-B14F-4D97-AF65-F5344CB8AC3E}">
        <p14:creationId xmlns:p14="http://schemas.microsoft.com/office/powerpoint/2010/main" val="220822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0BA66B7-7A09-4FFB-874B-2F8E4916F742}" type="datetimeFigureOut">
              <a:rPr lang="nl-NL" smtClean="0"/>
              <a:t>8-4-2026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17AFED-769A-4334-8DC9-BF127A010B81}" type="slidenum">
              <a:rPr lang="nl-NL" smtClean="0"/>
              <a:t>‹nr.›</a:t>
            </a:fld>
            <a:endParaRPr lang="nl-NL"/>
          </a:p>
        </p:txBody>
      </p:sp>
    </p:spTree>
    <p:extLst>
      <p:ext uri="{BB962C8B-B14F-4D97-AF65-F5344CB8AC3E}">
        <p14:creationId xmlns:p14="http://schemas.microsoft.com/office/powerpoint/2010/main" val="78879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0BA66B7-7A09-4FFB-874B-2F8E4916F742}" type="datetimeFigureOut">
              <a:rPr lang="nl-NL" smtClean="0"/>
              <a:t>8-4-2026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17AFED-769A-4334-8DC9-BF127A010B81}" type="slidenum">
              <a:rPr lang="nl-NL" smtClean="0"/>
              <a:t>‹nr.›</a:t>
            </a:fld>
            <a:endParaRPr lang="nl-NL"/>
          </a:p>
        </p:txBody>
      </p:sp>
    </p:spTree>
    <p:extLst>
      <p:ext uri="{BB962C8B-B14F-4D97-AF65-F5344CB8AC3E}">
        <p14:creationId xmlns:p14="http://schemas.microsoft.com/office/powerpoint/2010/main" val="154979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0BA66B7-7A09-4FFB-874B-2F8E4916F742}" type="datetimeFigureOut">
              <a:rPr lang="nl-NL" smtClean="0"/>
              <a:t>8-4-2026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17AFED-769A-4334-8DC9-BF127A010B81}" type="slidenum">
              <a:rPr lang="nl-NL" smtClean="0"/>
              <a:t>‹nr.›</a:t>
            </a:fld>
            <a:endParaRPr lang="nl-NL"/>
          </a:p>
        </p:txBody>
      </p:sp>
    </p:spTree>
    <p:extLst>
      <p:ext uri="{BB962C8B-B14F-4D97-AF65-F5344CB8AC3E}">
        <p14:creationId xmlns:p14="http://schemas.microsoft.com/office/powerpoint/2010/main" val="400095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0BA66B7-7A09-4FFB-874B-2F8E4916F742}" type="datetimeFigureOut">
              <a:rPr lang="nl-NL" smtClean="0"/>
              <a:t>8-4-2026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E17AFED-769A-4334-8DC9-BF127A010B81}" type="slidenum">
              <a:rPr lang="nl-NL" smtClean="0"/>
              <a:t>‹nr.›</a:t>
            </a:fld>
            <a:endParaRPr lang="nl-NL"/>
          </a:p>
        </p:txBody>
      </p:sp>
    </p:spTree>
    <p:extLst>
      <p:ext uri="{BB962C8B-B14F-4D97-AF65-F5344CB8AC3E}">
        <p14:creationId xmlns:p14="http://schemas.microsoft.com/office/powerpoint/2010/main" val="340793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0BA66B7-7A09-4FFB-874B-2F8E4916F742}" type="datetimeFigureOut">
              <a:rPr lang="nl-NL" smtClean="0"/>
              <a:t>8-4-2026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E17AFED-769A-4334-8DC9-BF127A010B81}" type="slidenum">
              <a:rPr lang="nl-NL" smtClean="0"/>
              <a:t>‹nr.›</a:t>
            </a:fld>
            <a:endParaRPr lang="nl-NL"/>
          </a:p>
        </p:txBody>
      </p:sp>
    </p:spTree>
    <p:extLst>
      <p:ext uri="{BB962C8B-B14F-4D97-AF65-F5344CB8AC3E}">
        <p14:creationId xmlns:p14="http://schemas.microsoft.com/office/powerpoint/2010/main" val="410010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BA66B7-7A09-4FFB-874B-2F8E4916F742}" type="datetimeFigureOut">
              <a:rPr lang="nl-NL" smtClean="0"/>
              <a:t>8-4-2026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E17AFED-769A-4334-8DC9-BF127A010B81}" type="slidenum">
              <a:rPr lang="nl-NL" smtClean="0"/>
              <a:t>‹nr.›</a:t>
            </a:fld>
            <a:endParaRPr lang="nl-NL"/>
          </a:p>
        </p:txBody>
      </p:sp>
    </p:spTree>
    <p:extLst>
      <p:ext uri="{BB962C8B-B14F-4D97-AF65-F5344CB8AC3E}">
        <p14:creationId xmlns:p14="http://schemas.microsoft.com/office/powerpoint/2010/main" val="2363847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0BA66B7-7A09-4FFB-874B-2F8E4916F742}" type="datetimeFigureOut">
              <a:rPr lang="nl-NL" smtClean="0"/>
              <a:t>8-4-2026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17AFED-769A-4334-8DC9-BF127A010B81}" type="slidenum">
              <a:rPr lang="nl-NL" smtClean="0"/>
              <a:t>‹nr.›</a:t>
            </a:fld>
            <a:endParaRPr lang="nl-NL"/>
          </a:p>
        </p:txBody>
      </p:sp>
    </p:spTree>
    <p:extLst>
      <p:ext uri="{BB962C8B-B14F-4D97-AF65-F5344CB8AC3E}">
        <p14:creationId xmlns:p14="http://schemas.microsoft.com/office/powerpoint/2010/main" val="359081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0BA66B7-7A09-4FFB-874B-2F8E4916F742}" type="datetimeFigureOut">
              <a:rPr lang="nl-NL" smtClean="0"/>
              <a:t>8-4-2026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17AFED-769A-4334-8DC9-BF127A010B81}" type="slidenum">
              <a:rPr lang="nl-NL" smtClean="0"/>
              <a:t>‹nr.›</a:t>
            </a:fld>
            <a:endParaRPr lang="nl-NL"/>
          </a:p>
        </p:txBody>
      </p:sp>
    </p:spTree>
    <p:extLst>
      <p:ext uri="{BB962C8B-B14F-4D97-AF65-F5344CB8AC3E}">
        <p14:creationId xmlns:p14="http://schemas.microsoft.com/office/powerpoint/2010/main" val="378084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1A2744"/>
            </a:gs>
            <a:gs pos="100000">
              <a:srgbClr val="0F1A2E"/>
            </a:gs>
          </a:gsLst>
          <a:lin ang="5400000" scaled="1"/>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0BA66B7-7A09-4FFB-874B-2F8E4916F742}" type="datetimeFigureOut">
              <a:rPr lang="nl-NL" smtClean="0"/>
              <a:t>8-4-2026</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17AFED-769A-4334-8DC9-BF127A010B81}" type="slidenum">
              <a:rPr lang="nl-NL" smtClean="0"/>
              <a:t>‹nr.›</a:t>
            </a:fld>
            <a:endParaRPr lang="nl-NL"/>
          </a:p>
        </p:txBody>
      </p:sp>
      <p:sp>
        <p:nvSpPr>
          <p:cNvPr id="900" name="URETEK Accent Bar"/>
          <p:cNvSpPr/>
          <p:nvPr/>
        </p:nvSpPr>
        <p:spPr>
          <a:xfrm>
            <a:off x="0" y="4800600"/>
            <a:ext cx="9144000" cy="91440"/>
          </a:xfrm>
          <a:prstGeom prst="rect">
            <a:avLst/>
          </a:prstGeom>
          <a:solidFill>
            <a:srgbClr val="D0021B"/>
          </a:solidFill>
          <a:ln>
            <a:noFill/>
          </a:ln>
        </p:spPr>
        <p:txBody>
          <a:bodyPr/>
          <a:lstStyle/>
          <a:p>
            <a:endParaRPr lang="nl-NL"/>
          </a:p>
        </p:txBody>
      </p:sp>
      <p:sp>
        <p:nvSpPr>
          <p:cNvPr id="901" name="URETEK Top Line"/>
          <p:cNvSpPr/>
          <p:nvPr/>
        </p:nvSpPr>
        <p:spPr>
          <a:xfrm>
            <a:off x="0" y="4786632"/>
            <a:ext cx="9144000" cy="13968"/>
          </a:xfrm>
          <a:prstGeom prst="rect">
            <a:avLst/>
          </a:prstGeom>
          <a:solidFill>
            <a:srgbClr val="D0021B"/>
          </a:solidFill>
          <a:ln>
            <a:noFill/>
          </a:ln>
        </p:spPr>
        <p:txBody>
          <a:bodyPr/>
          <a:lstStyle/>
          <a:p>
            <a:endParaRPr lang="nl-NL"/>
          </a:p>
        </p:txBody>
      </p:sp>
    </p:spTree>
    <p:extLst>
      <p:ext uri="{BB962C8B-B14F-4D97-AF65-F5344CB8AC3E}">
        <p14:creationId xmlns:p14="http://schemas.microsoft.com/office/powerpoint/2010/main" val="99448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E0E4E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E0E4E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E0E4E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E0E4E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E0E4E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EBB9AC00"/><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E8E98B20"/><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15549640"/><Relationship Id="rId4" Type="http://schemas.openxmlformats.org/officeDocument/2006/relationships/image" Target="../media/image19.B2F442C0"/></Relationships>
</file>

<file path=ppt/slides/_rels/slide6.xml.rels><?xml version="1.0" encoding="UTF-8" standalone="yes"?>
<Relationships xmlns="http://schemas.openxmlformats.org/package/2006/relationships"><Relationship Id="rId3" Type="http://schemas.openxmlformats.org/officeDocument/2006/relationships/image" Target="../media/image22.B2F442C0"/><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46A4E7A0"/></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AA6E3670"/><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8.3A030A20"/></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2744">
            <a:alpha val="100000"/>
          </a:srgb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0" y="1016000"/>
            <a:ext cx="9144000" cy="1270000"/>
          </a:xfrm>
        </p:spPr>
        <p:txBody>
          <a:bodyPr>
            <a:noAutofit/>
          </a:bodyPr>
          <a:lstStyle/>
          <a:p>
            <a:pPr algn="ctr"/>
            <a:r>
              <a:rPr lang="nl-NL" sz="3200" b="1" dirty="0">
                <a:solidFill>
                  <a:srgbClr val="FFFFFF"/>
                </a:solidFill>
              </a:rPr>
              <a:t>Nationaal KCAF Congres</a:t>
            </a:r>
          </a:p>
          <a:p>
            <a:pPr algn="ctr"/>
            <a:r>
              <a:rPr lang="nl-NL" sz="3200" b="1" dirty="0">
                <a:solidFill>
                  <a:srgbClr val="FFFFFF"/>
                </a:solidFill>
              </a:rPr>
              <a:t>Funderingsaanpak 2026</a:t>
            </a:r>
          </a:p>
        </p:txBody>
      </p:sp>
      <p:sp>
        <p:nvSpPr>
          <p:cNvPr id="3" name="Ondertitel 2"/>
          <p:cNvSpPr>
            <a:spLocks noGrp="1"/>
          </p:cNvSpPr>
          <p:nvPr>
            <p:ph type="subTitle" idx="1"/>
          </p:nvPr>
        </p:nvSpPr>
        <p:spPr>
          <a:xfrm>
            <a:off x="1227584" y="2730500"/>
            <a:ext cx="6688832" cy="1397000"/>
          </a:xfrm>
        </p:spPr>
        <p:txBody>
          <a:bodyPr>
            <a:normAutofit/>
          </a:bodyPr>
          <a:lstStyle/>
          <a:p>
            <a:pPr algn="ctr"/>
            <a:r>
              <a:rPr lang="nl-NL" sz="1800" b="1" dirty="0">
                <a:solidFill>
                  <a:srgbClr val="FFFFFF"/>
                </a:solidFill>
              </a:rPr>
              <a:t>Proefbelastingen op zwakke leemgrond</a:t>
            </a:r>
          </a:p>
          <a:p>
            <a:pPr algn="ctr"/>
            <a:r>
              <a:rPr lang="nl-NL" sz="1800" b="1" dirty="0">
                <a:solidFill>
                  <a:srgbClr val="FFFFFF"/>
                </a:solidFill>
              </a:rPr>
              <a:t>verbeterd met URETEK expansiehars</a:t>
            </a:r>
          </a:p>
        </p:txBody>
      </p:sp>
      <p:sp>
        <p:nvSpPr>
          <p:cNvPr id="4" name="Tekstvak 3">
            <a:extLst>
              <a:ext uri="{FF2B5EF4-FFF2-40B4-BE49-F238E27FC236}">
                <a16:creationId xmlns:a16="http://schemas.microsoft.com/office/drawing/2014/main" id="{F2D7497C-B2AC-0EE2-7F28-79B4ED78C07A}"/>
              </a:ext>
            </a:extLst>
          </p:cNvPr>
          <p:cNvSpPr txBox="1"/>
          <p:nvPr/>
        </p:nvSpPr>
        <p:spPr>
          <a:xfrm>
            <a:off x="323528" y="2349500"/>
            <a:ext cx="8568952" cy="307777"/>
          </a:xfrm>
          <a:prstGeom prst="rect">
            <a:avLst/>
          </a:prstGeom>
          <a:noFill/>
        </p:spPr>
        <p:txBody>
          <a:bodyPr wrap="square" rtlCol="0">
            <a:spAutoFit/>
          </a:bodyPr>
          <a:lstStyle/>
          <a:p>
            <a:pPr algn="ctr"/>
            <a:r>
              <a:rPr lang="nl-NL" sz="1400" dirty="0">
                <a:solidFill>
                  <a:srgbClr val="FFFFFF"/>
                </a:solidFill>
              </a:rPr>
              <a:t>Actuele innovaties in de aanpak</a:t>
            </a:r>
          </a:p>
        </p:txBody>
      </p:sp>
      <p:pic>
        <p:nvPicPr>
          <p:cNvPr id="6" name="Afbeelding 5" descr="FUNDAMENTEEL HERSTEL&#10;&#10;Door AI gegenereerde inhoud is mogelijk onjuist.">
            <a:extLst>
              <a:ext uri="{FF2B5EF4-FFF2-40B4-BE49-F238E27FC236}">
                <a16:creationId xmlns:a16="http://schemas.microsoft.com/office/drawing/2014/main" id="{88D996F5-9EEA-E737-B04E-31618B05E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7000" y="4368800"/>
            <a:ext cx="1117600" cy="381000"/>
          </a:xfrm>
          <a:prstGeom prst="rect">
            <a:avLst/>
          </a:prstGeom>
        </p:spPr>
      </p:pic>
    </p:spTree>
    <p:extLst>
      <p:ext uri="{BB962C8B-B14F-4D97-AF65-F5344CB8AC3E}">
        <p14:creationId xmlns:p14="http://schemas.microsoft.com/office/powerpoint/2010/main" val="96330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A2744">
            <a:alpha val="100000"/>
          </a:srgbClr>
        </a:solidFill>
        <a:effectLst/>
      </p:bgPr>
    </p:bg>
    <p:spTree>
      <p:nvGrpSpPr>
        <p:cNvPr id="1" name=""/>
        <p:cNvGrpSpPr/>
        <p:nvPr/>
      </p:nvGrpSpPr>
      <p:grpSpPr>
        <a:xfrm>
          <a:off x="0" y="0"/>
          <a:ext cx="0" cy="0"/>
          <a:chOff x="0" y="0"/>
          <a:chExt cx="0" cy="0"/>
        </a:xfrm>
      </p:grpSpPr>
      <p:grpSp>
        <p:nvGrpSpPr>
          <p:cNvPr id="48" name="Groep 47">
            <a:extLst>
              <a:ext uri="{FF2B5EF4-FFF2-40B4-BE49-F238E27FC236}">
                <a16:creationId xmlns:a16="http://schemas.microsoft.com/office/drawing/2014/main" id="{F8CF3175-73B0-4F03-EFCA-853E63E0D03C}"/>
              </a:ext>
            </a:extLst>
          </p:cNvPr>
          <p:cNvGrpSpPr/>
          <p:nvPr/>
        </p:nvGrpSpPr>
        <p:grpSpPr>
          <a:xfrm>
            <a:off x="1281650" y="2586152"/>
            <a:ext cx="3102399" cy="1209734"/>
            <a:chOff x="899592" y="2031473"/>
            <a:chExt cx="3102399" cy="1209734"/>
          </a:xfrm>
        </p:grpSpPr>
        <p:pic>
          <p:nvPicPr>
            <p:cNvPr id="10" name="Afbeelding 9" descr="Afbeelding met schermopname, tekst, ontwerp&#10;&#10;Door AI gegenereerde inhoud is mogelijk onjuist.">
              <a:extLst>
                <a:ext uri="{FF2B5EF4-FFF2-40B4-BE49-F238E27FC236}">
                  <a16:creationId xmlns:a16="http://schemas.microsoft.com/office/drawing/2014/main" id="{FA24B864-5B4C-F705-7B69-956C14E90BB7}"/>
                </a:ext>
              </a:extLst>
            </p:cNvPr>
            <p:cNvPicPr>
              <a:picLocks noChangeAspect="1"/>
            </p:cNvPicPr>
            <p:nvPr/>
          </p:nvPicPr>
          <p:blipFill>
            <a:blip r:embed="rId3" cstate="print">
              <a:extLst>
                <a:ext uri="{28A0092B-C50C-407E-A947-70E740481C1C}">
                  <a14:useLocalDpi xmlns:a14="http://schemas.microsoft.com/office/drawing/2010/main" val="0"/>
                </a:ext>
              </a:extLst>
            </a:blip>
            <a:srcRect t="7366"/>
            <a:stretch/>
          </p:blipFill>
          <p:spPr>
            <a:xfrm>
              <a:off x="2561991" y="2031473"/>
              <a:ext cx="1440000" cy="1209734"/>
            </a:xfrm>
            <a:prstGeom prst="rect">
              <a:avLst/>
            </a:prstGeom>
            <a:ln w="3175">
              <a:solidFill>
                <a:srgbClr val="C00000"/>
              </a:solidFill>
            </a:ln>
          </p:spPr>
        </p:pic>
        <p:sp>
          <p:nvSpPr>
            <p:cNvPr id="19" name="Rechthoek 18">
              <a:extLst>
                <a:ext uri="{FF2B5EF4-FFF2-40B4-BE49-F238E27FC236}">
                  <a16:creationId xmlns:a16="http://schemas.microsoft.com/office/drawing/2014/main" id="{88A3A879-D63A-8B4E-C68A-2D82F32A5C5F}"/>
                </a:ext>
              </a:extLst>
            </p:cNvPr>
            <p:cNvSpPr/>
            <p:nvPr/>
          </p:nvSpPr>
          <p:spPr>
            <a:xfrm>
              <a:off x="2605930" y="2052061"/>
              <a:ext cx="375354" cy="11521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Rechthoek 19">
              <a:extLst>
                <a:ext uri="{FF2B5EF4-FFF2-40B4-BE49-F238E27FC236}">
                  <a16:creationId xmlns:a16="http://schemas.microsoft.com/office/drawing/2014/main" id="{295CD115-9363-1307-ADA2-7DB8DF155BE7}"/>
                </a:ext>
              </a:extLst>
            </p:cNvPr>
            <p:cNvSpPr/>
            <p:nvPr/>
          </p:nvSpPr>
          <p:spPr>
            <a:xfrm>
              <a:off x="3094314" y="2032336"/>
              <a:ext cx="375354" cy="11521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Rechthoek 20">
              <a:extLst>
                <a:ext uri="{FF2B5EF4-FFF2-40B4-BE49-F238E27FC236}">
                  <a16:creationId xmlns:a16="http://schemas.microsoft.com/office/drawing/2014/main" id="{58A6EF76-D94F-EFAA-D00A-305C1F983D63}"/>
                </a:ext>
              </a:extLst>
            </p:cNvPr>
            <p:cNvSpPr/>
            <p:nvPr/>
          </p:nvSpPr>
          <p:spPr>
            <a:xfrm>
              <a:off x="3579117" y="2052061"/>
              <a:ext cx="375354" cy="11521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1" name="Afbeelding 40">
              <a:extLst>
                <a:ext uri="{FF2B5EF4-FFF2-40B4-BE49-F238E27FC236}">
                  <a16:creationId xmlns:a16="http://schemas.microsoft.com/office/drawing/2014/main" id="{D225D7F7-AACD-D643-22BF-0191F0D6BD0D}"/>
                </a:ext>
              </a:extLst>
            </p:cNvPr>
            <p:cNvPicPr>
              <a:picLocks noChangeAspect="1"/>
            </p:cNvPicPr>
            <p:nvPr/>
          </p:nvPicPr>
          <p:blipFill>
            <a:blip r:embed="rId4"/>
            <a:stretch>
              <a:fillRect/>
            </a:stretch>
          </p:blipFill>
          <p:spPr>
            <a:xfrm>
              <a:off x="942941" y="2031473"/>
              <a:ext cx="1612979" cy="1209734"/>
            </a:xfrm>
            <a:prstGeom prst="rect">
              <a:avLst/>
            </a:prstGeom>
            <a:solidFill>
              <a:srgbClr val="C00000"/>
            </a:solidFill>
            <a:ln w="3175">
              <a:solidFill>
                <a:srgbClr val="C00000"/>
              </a:solidFill>
            </a:ln>
          </p:spPr>
        </p:pic>
        <p:sp>
          <p:nvSpPr>
            <p:cNvPr id="44" name="Tekstvak 43">
              <a:extLst>
                <a:ext uri="{FF2B5EF4-FFF2-40B4-BE49-F238E27FC236}">
                  <a16:creationId xmlns:a16="http://schemas.microsoft.com/office/drawing/2014/main" id="{67C41F6F-F40E-86AB-BC7A-6E7376A7C459}"/>
                </a:ext>
              </a:extLst>
            </p:cNvPr>
            <p:cNvSpPr txBox="1"/>
            <p:nvPr/>
          </p:nvSpPr>
          <p:spPr>
            <a:xfrm>
              <a:off x="899592" y="3010375"/>
              <a:ext cx="1128159" cy="230832"/>
            </a:xfrm>
            <a:prstGeom prst="rect">
              <a:avLst/>
            </a:prstGeom>
            <a:noFill/>
          </p:spPr>
          <p:txBody>
            <a:bodyPr wrap="square" rtlCol="0">
              <a:spAutoFit/>
            </a:bodyPr>
            <a:lstStyle/>
            <a:p>
              <a:r>
                <a:rPr lang="nl-NL" sz="900" dirty="0" err="1">
                  <a:solidFill>
                    <a:schemeClr val="bg1">
                      <a:lumMod val="85000"/>
                    </a:schemeClr>
                  </a:solidFill>
                </a:rPr>
                <a:t>Hybrid</a:t>
              </a:r>
              <a:r>
                <a:rPr lang="nl-NL" sz="900" dirty="0">
                  <a:solidFill>
                    <a:schemeClr val="bg1">
                      <a:lumMod val="85000"/>
                    </a:schemeClr>
                  </a:solidFill>
                </a:rPr>
                <a:t> </a:t>
              </a:r>
              <a:r>
                <a:rPr lang="nl-NL" sz="900" dirty="0" err="1">
                  <a:solidFill>
                    <a:schemeClr val="bg1">
                      <a:lumMod val="85000"/>
                    </a:schemeClr>
                  </a:solidFill>
                </a:rPr>
                <a:t>Injection</a:t>
              </a:r>
              <a:endParaRPr lang="nl-NL" sz="1400" dirty="0">
                <a:solidFill>
                  <a:schemeClr val="bg1">
                    <a:lumMod val="85000"/>
                  </a:schemeClr>
                </a:solidFill>
              </a:endParaRPr>
            </a:p>
          </p:txBody>
        </p:sp>
      </p:grpSp>
      <p:grpSp>
        <p:nvGrpSpPr>
          <p:cNvPr id="50" name="Groep 49">
            <a:extLst>
              <a:ext uri="{FF2B5EF4-FFF2-40B4-BE49-F238E27FC236}">
                <a16:creationId xmlns:a16="http://schemas.microsoft.com/office/drawing/2014/main" id="{8F51E626-5D31-2C79-EF28-C8000C9480DF}"/>
              </a:ext>
            </a:extLst>
          </p:cNvPr>
          <p:cNvGrpSpPr/>
          <p:nvPr/>
        </p:nvGrpSpPr>
        <p:grpSpPr>
          <a:xfrm>
            <a:off x="4749423" y="1012033"/>
            <a:ext cx="3063520" cy="1223768"/>
            <a:chOff x="4181041" y="1001315"/>
            <a:chExt cx="3063520" cy="1223768"/>
          </a:xfrm>
        </p:grpSpPr>
        <p:pic>
          <p:nvPicPr>
            <p:cNvPr id="12" name="Afbeelding 11" descr="Afbeelding met tekst, schermopname&#10;&#10;Door AI gegenereerde inhoud is mogelijk onjuist.">
              <a:extLst>
                <a:ext uri="{FF2B5EF4-FFF2-40B4-BE49-F238E27FC236}">
                  <a16:creationId xmlns:a16="http://schemas.microsoft.com/office/drawing/2014/main" id="{A5FA7D59-725E-7C3F-BB71-76D75CE6C1BE}"/>
                </a:ext>
              </a:extLst>
            </p:cNvPr>
            <p:cNvPicPr>
              <a:picLocks noChangeAspect="1"/>
            </p:cNvPicPr>
            <p:nvPr/>
          </p:nvPicPr>
          <p:blipFill>
            <a:blip r:embed="rId5" cstate="print">
              <a:extLst>
                <a:ext uri="{28A0092B-C50C-407E-A947-70E740481C1C}">
                  <a14:useLocalDpi xmlns:a14="http://schemas.microsoft.com/office/drawing/2010/main" val="0"/>
                </a:ext>
              </a:extLst>
            </a:blip>
            <a:srcRect t="7366"/>
            <a:stretch/>
          </p:blipFill>
          <p:spPr>
            <a:xfrm>
              <a:off x="5804561" y="1001979"/>
              <a:ext cx="1440000" cy="1209734"/>
            </a:xfrm>
            <a:prstGeom prst="rect">
              <a:avLst/>
            </a:prstGeom>
            <a:ln w="3175">
              <a:solidFill>
                <a:srgbClr val="C00000"/>
              </a:solidFill>
            </a:ln>
          </p:spPr>
        </p:pic>
        <p:sp>
          <p:nvSpPr>
            <p:cNvPr id="15" name="Rechthoek 14">
              <a:extLst>
                <a:ext uri="{FF2B5EF4-FFF2-40B4-BE49-F238E27FC236}">
                  <a16:creationId xmlns:a16="http://schemas.microsoft.com/office/drawing/2014/main" id="{CE904207-989C-826E-374B-A55A019DDAE1}"/>
                </a:ext>
              </a:extLst>
            </p:cNvPr>
            <p:cNvSpPr/>
            <p:nvPr/>
          </p:nvSpPr>
          <p:spPr>
            <a:xfrm>
              <a:off x="5875962" y="1022567"/>
              <a:ext cx="288032" cy="11521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Rechthoek 15">
              <a:extLst>
                <a:ext uri="{FF2B5EF4-FFF2-40B4-BE49-F238E27FC236}">
                  <a16:creationId xmlns:a16="http://schemas.microsoft.com/office/drawing/2014/main" id="{2078090F-36DC-DD3A-14A2-A8B3C0124993}"/>
                </a:ext>
              </a:extLst>
            </p:cNvPr>
            <p:cNvSpPr/>
            <p:nvPr/>
          </p:nvSpPr>
          <p:spPr>
            <a:xfrm>
              <a:off x="6374012" y="1008736"/>
              <a:ext cx="288032" cy="11521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16">
              <a:extLst>
                <a:ext uri="{FF2B5EF4-FFF2-40B4-BE49-F238E27FC236}">
                  <a16:creationId xmlns:a16="http://schemas.microsoft.com/office/drawing/2014/main" id="{4C92E6F3-F654-0343-824E-4DC9156FD9ED}"/>
                </a:ext>
              </a:extLst>
            </p:cNvPr>
            <p:cNvSpPr/>
            <p:nvPr/>
          </p:nvSpPr>
          <p:spPr>
            <a:xfrm>
              <a:off x="6814170" y="1039811"/>
              <a:ext cx="375354" cy="11521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0" name="Afbeelding 39">
              <a:extLst>
                <a:ext uri="{FF2B5EF4-FFF2-40B4-BE49-F238E27FC236}">
                  <a16:creationId xmlns:a16="http://schemas.microsoft.com/office/drawing/2014/main" id="{C396449E-FAC7-64D8-19D2-5EB099185EA2}"/>
                </a:ext>
              </a:extLst>
            </p:cNvPr>
            <p:cNvPicPr>
              <a:picLocks noChangeAspect="1"/>
            </p:cNvPicPr>
            <p:nvPr/>
          </p:nvPicPr>
          <p:blipFill>
            <a:blip r:embed="rId6"/>
            <a:stretch>
              <a:fillRect/>
            </a:stretch>
          </p:blipFill>
          <p:spPr>
            <a:xfrm>
              <a:off x="4187099" y="1001315"/>
              <a:ext cx="1612800" cy="1209600"/>
            </a:xfrm>
            <a:prstGeom prst="rect">
              <a:avLst/>
            </a:prstGeom>
            <a:ln w="3175">
              <a:solidFill>
                <a:srgbClr val="C00000"/>
              </a:solidFill>
            </a:ln>
          </p:spPr>
        </p:pic>
        <p:sp>
          <p:nvSpPr>
            <p:cNvPr id="45" name="Tekstvak 44">
              <a:extLst>
                <a:ext uri="{FF2B5EF4-FFF2-40B4-BE49-F238E27FC236}">
                  <a16:creationId xmlns:a16="http://schemas.microsoft.com/office/drawing/2014/main" id="{EA0C9B77-472E-496F-6A74-999E76EBED71}"/>
                </a:ext>
              </a:extLst>
            </p:cNvPr>
            <p:cNvSpPr txBox="1"/>
            <p:nvPr/>
          </p:nvSpPr>
          <p:spPr>
            <a:xfrm>
              <a:off x="4181041" y="1994251"/>
              <a:ext cx="1128159" cy="230832"/>
            </a:xfrm>
            <a:prstGeom prst="rect">
              <a:avLst/>
            </a:prstGeom>
            <a:noFill/>
          </p:spPr>
          <p:txBody>
            <a:bodyPr wrap="square" rtlCol="0">
              <a:spAutoFit/>
            </a:bodyPr>
            <a:lstStyle/>
            <a:p>
              <a:r>
                <a:rPr lang="nl-NL" sz="900" dirty="0" err="1">
                  <a:solidFill>
                    <a:schemeClr val="bg1">
                      <a:lumMod val="85000"/>
                    </a:schemeClr>
                  </a:solidFill>
                </a:rPr>
                <a:t>DeepInjection</a:t>
              </a:r>
              <a:endParaRPr lang="nl-NL" sz="1400" dirty="0">
                <a:solidFill>
                  <a:schemeClr val="bg1">
                    <a:lumMod val="85000"/>
                  </a:schemeClr>
                </a:solidFill>
              </a:endParaRPr>
            </a:p>
          </p:txBody>
        </p:sp>
      </p:grpSp>
      <p:grpSp>
        <p:nvGrpSpPr>
          <p:cNvPr id="49" name="Groep 48">
            <a:extLst>
              <a:ext uri="{FF2B5EF4-FFF2-40B4-BE49-F238E27FC236}">
                <a16:creationId xmlns:a16="http://schemas.microsoft.com/office/drawing/2014/main" id="{79D20ED1-DAA4-4124-FA40-81CC70C45C4C}"/>
              </a:ext>
            </a:extLst>
          </p:cNvPr>
          <p:cNvGrpSpPr/>
          <p:nvPr/>
        </p:nvGrpSpPr>
        <p:grpSpPr>
          <a:xfrm>
            <a:off x="4749423" y="2578757"/>
            <a:ext cx="3067416" cy="1209600"/>
            <a:chOff x="4177145" y="2249545"/>
            <a:chExt cx="3067416" cy="1209600"/>
          </a:xfrm>
        </p:grpSpPr>
        <p:pic>
          <p:nvPicPr>
            <p:cNvPr id="8" name="Afbeelding 7" descr="Afbeelding met tekst, schermopname&#10;&#10;Door AI gegenereerde inhoud is mogelijk onjuist.">
              <a:extLst>
                <a:ext uri="{FF2B5EF4-FFF2-40B4-BE49-F238E27FC236}">
                  <a16:creationId xmlns:a16="http://schemas.microsoft.com/office/drawing/2014/main" id="{4B0CB625-9D01-0B08-3B62-7C1F17B76CD9}"/>
                </a:ext>
              </a:extLst>
            </p:cNvPr>
            <p:cNvPicPr>
              <a:picLocks noChangeAspect="1"/>
            </p:cNvPicPr>
            <p:nvPr/>
          </p:nvPicPr>
          <p:blipFill>
            <a:blip r:embed="rId7" cstate="print">
              <a:extLst>
                <a:ext uri="{28A0092B-C50C-407E-A947-70E740481C1C}">
                  <a14:useLocalDpi xmlns:a14="http://schemas.microsoft.com/office/drawing/2010/main" val="0"/>
                </a:ext>
              </a:extLst>
            </a:blip>
            <a:srcRect t="7366"/>
            <a:stretch/>
          </p:blipFill>
          <p:spPr>
            <a:xfrm>
              <a:off x="5804561" y="2249545"/>
              <a:ext cx="1440000" cy="1209600"/>
            </a:xfrm>
            <a:prstGeom prst="rect">
              <a:avLst/>
            </a:prstGeom>
            <a:ln w="3175">
              <a:solidFill>
                <a:srgbClr val="C00000"/>
              </a:solidFill>
            </a:ln>
          </p:spPr>
        </p:pic>
        <p:sp>
          <p:nvSpPr>
            <p:cNvPr id="23" name="Rechthoek 22">
              <a:extLst>
                <a:ext uri="{FF2B5EF4-FFF2-40B4-BE49-F238E27FC236}">
                  <a16:creationId xmlns:a16="http://schemas.microsoft.com/office/drawing/2014/main" id="{58C51AEB-7775-07E9-0FED-692A13158438}"/>
                </a:ext>
              </a:extLst>
            </p:cNvPr>
            <p:cNvSpPr/>
            <p:nvPr/>
          </p:nvSpPr>
          <p:spPr>
            <a:xfrm>
              <a:off x="5842211" y="2280620"/>
              <a:ext cx="375354" cy="114227"/>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Rechthoek 23">
              <a:extLst>
                <a:ext uri="{FF2B5EF4-FFF2-40B4-BE49-F238E27FC236}">
                  <a16:creationId xmlns:a16="http://schemas.microsoft.com/office/drawing/2014/main" id="{3B112578-0123-5E42-F259-5C4C17C14159}"/>
                </a:ext>
              </a:extLst>
            </p:cNvPr>
            <p:cNvSpPr/>
            <p:nvPr/>
          </p:nvSpPr>
          <p:spPr>
            <a:xfrm>
              <a:off x="6355709" y="2265163"/>
              <a:ext cx="375354" cy="105308"/>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5" name="Rechthoek 24">
              <a:extLst>
                <a:ext uri="{FF2B5EF4-FFF2-40B4-BE49-F238E27FC236}">
                  <a16:creationId xmlns:a16="http://schemas.microsoft.com/office/drawing/2014/main" id="{3BBD3F5D-0641-A0F7-35A5-0FC9ECB23CD2}"/>
                </a:ext>
              </a:extLst>
            </p:cNvPr>
            <p:cNvSpPr/>
            <p:nvPr/>
          </p:nvSpPr>
          <p:spPr>
            <a:xfrm>
              <a:off x="6840511" y="2256244"/>
              <a:ext cx="375354" cy="114227"/>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050" name="Picture 2" descr="Unieke methode met injectietechniek en funderingsherstel - URETEK BV">
              <a:extLst>
                <a:ext uri="{FF2B5EF4-FFF2-40B4-BE49-F238E27FC236}">
                  <a16:creationId xmlns:a16="http://schemas.microsoft.com/office/drawing/2014/main" id="{A304B8AF-9FE5-C034-F3CC-C556BF1386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4453" y="2249545"/>
              <a:ext cx="1612800" cy="1209600"/>
            </a:xfrm>
            <a:prstGeom prst="rect">
              <a:avLst/>
            </a:prstGeom>
            <a:noFill/>
            <a:ln w="3175">
              <a:solidFill>
                <a:srgbClr val="C00000"/>
              </a:solidFill>
            </a:ln>
            <a:extLst>
              <a:ext uri="{909E8E84-426E-40DD-AFC4-6F175D3DCCD1}">
                <a14:hiddenFill xmlns:a14="http://schemas.microsoft.com/office/drawing/2010/main">
                  <a:solidFill>
                    <a:srgbClr val="FFFFFF"/>
                  </a:solidFill>
                </a14:hiddenFill>
              </a:ext>
            </a:extLst>
          </p:spPr>
        </p:pic>
        <p:sp>
          <p:nvSpPr>
            <p:cNvPr id="46" name="Tekstvak 45">
              <a:extLst>
                <a:ext uri="{FF2B5EF4-FFF2-40B4-BE49-F238E27FC236}">
                  <a16:creationId xmlns:a16="http://schemas.microsoft.com/office/drawing/2014/main" id="{D2956F9A-A1D6-335A-2D35-24D282389A6D}"/>
                </a:ext>
              </a:extLst>
            </p:cNvPr>
            <p:cNvSpPr txBox="1"/>
            <p:nvPr/>
          </p:nvSpPr>
          <p:spPr>
            <a:xfrm>
              <a:off x="4177145" y="3228313"/>
              <a:ext cx="1128159" cy="230832"/>
            </a:xfrm>
            <a:prstGeom prst="rect">
              <a:avLst/>
            </a:prstGeom>
            <a:noFill/>
          </p:spPr>
          <p:txBody>
            <a:bodyPr wrap="square" rtlCol="0">
              <a:spAutoFit/>
            </a:bodyPr>
            <a:lstStyle/>
            <a:p>
              <a:r>
                <a:rPr lang="nl-NL" sz="900" dirty="0" err="1">
                  <a:solidFill>
                    <a:schemeClr val="bg1">
                      <a:lumMod val="85000"/>
                    </a:schemeClr>
                  </a:solidFill>
                </a:rPr>
                <a:t>Soilbonding</a:t>
              </a:r>
              <a:endParaRPr lang="nl-NL" sz="1400" dirty="0">
                <a:solidFill>
                  <a:schemeClr val="bg1">
                    <a:lumMod val="85000"/>
                  </a:schemeClr>
                </a:solidFill>
              </a:endParaRPr>
            </a:p>
          </p:txBody>
        </p:sp>
      </p:grpSp>
      <p:grpSp>
        <p:nvGrpSpPr>
          <p:cNvPr id="51" name="Groep 50">
            <a:extLst>
              <a:ext uri="{FF2B5EF4-FFF2-40B4-BE49-F238E27FC236}">
                <a16:creationId xmlns:a16="http://schemas.microsoft.com/office/drawing/2014/main" id="{7CE35D28-5658-1617-B793-FDC8743AD372}"/>
              </a:ext>
            </a:extLst>
          </p:cNvPr>
          <p:cNvGrpSpPr/>
          <p:nvPr/>
        </p:nvGrpSpPr>
        <p:grpSpPr>
          <a:xfrm>
            <a:off x="1281650" y="1012033"/>
            <a:ext cx="3106789" cy="1209734"/>
            <a:chOff x="899592" y="600558"/>
            <a:chExt cx="3106789" cy="1209734"/>
          </a:xfrm>
        </p:grpSpPr>
        <p:pic>
          <p:nvPicPr>
            <p:cNvPr id="6" name="Afbeelding 5" descr="Afbeelding met tekst, schermopname, ontwerp&#10;&#10;Door AI gegenereerde inhoud is mogelijk onjuist.">
              <a:extLst>
                <a:ext uri="{FF2B5EF4-FFF2-40B4-BE49-F238E27FC236}">
                  <a16:creationId xmlns:a16="http://schemas.microsoft.com/office/drawing/2014/main" id="{8E91DAFB-A3E7-148D-31CE-937F34B862B6}"/>
                </a:ext>
              </a:extLst>
            </p:cNvPr>
            <p:cNvPicPr>
              <a:picLocks noChangeAspect="1"/>
            </p:cNvPicPr>
            <p:nvPr/>
          </p:nvPicPr>
          <p:blipFill>
            <a:blip r:embed="rId9" cstate="print">
              <a:extLst>
                <a:ext uri="{28A0092B-C50C-407E-A947-70E740481C1C}">
                  <a14:useLocalDpi xmlns:a14="http://schemas.microsoft.com/office/drawing/2010/main" val="0"/>
                </a:ext>
              </a:extLst>
            </a:blip>
            <a:srcRect t="7366"/>
            <a:stretch/>
          </p:blipFill>
          <p:spPr>
            <a:xfrm>
              <a:off x="2566381" y="600558"/>
              <a:ext cx="1440000" cy="1209734"/>
            </a:xfrm>
            <a:prstGeom prst="rect">
              <a:avLst/>
            </a:prstGeom>
            <a:ln w="3175">
              <a:solidFill>
                <a:srgbClr val="C00000"/>
              </a:solidFill>
            </a:ln>
          </p:spPr>
        </p:pic>
        <p:sp>
          <p:nvSpPr>
            <p:cNvPr id="27" name="Rechthoek 26">
              <a:extLst>
                <a:ext uri="{FF2B5EF4-FFF2-40B4-BE49-F238E27FC236}">
                  <a16:creationId xmlns:a16="http://schemas.microsoft.com/office/drawing/2014/main" id="{3652598A-B82D-782B-BAC7-C4386873DB3D}"/>
                </a:ext>
              </a:extLst>
            </p:cNvPr>
            <p:cNvSpPr/>
            <p:nvPr/>
          </p:nvSpPr>
          <p:spPr>
            <a:xfrm>
              <a:off x="2610272" y="624668"/>
              <a:ext cx="387265" cy="131148"/>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8" name="Rechthoek 27">
              <a:extLst>
                <a:ext uri="{FF2B5EF4-FFF2-40B4-BE49-F238E27FC236}">
                  <a16:creationId xmlns:a16="http://schemas.microsoft.com/office/drawing/2014/main" id="{1C34B6C5-7C44-5CE2-D7BC-B7663635B0D0}"/>
                </a:ext>
              </a:extLst>
            </p:cNvPr>
            <p:cNvSpPr/>
            <p:nvPr/>
          </p:nvSpPr>
          <p:spPr>
            <a:xfrm>
              <a:off x="3114693" y="633016"/>
              <a:ext cx="387265" cy="131148"/>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9" name="Rechthoek 28">
              <a:extLst>
                <a:ext uri="{FF2B5EF4-FFF2-40B4-BE49-F238E27FC236}">
                  <a16:creationId xmlns:a16="http://schemas.microsoft.com/office/drawing/2014/main" id="{046D2C5B-3223-2923-9084-DB85E0648CE0}"/>
                </a:ext>
              </a:extLst>
            </p:cNvPr>
            <p:cNvSpPr/>
            <p:nvPr/>
          </p:nvSpPr>
          <p:spPr>
            <a:xfrm>
              <a:off x="3600679" y="617649"/>
              <a:ext cx="387265" cy="131148"/>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9" name="Afbeelding 38">
              <a:extLst>
                <a:ext uri="{FF2B5EF4-FFF2-40B4-BE49-F238E27FC236}">
                  <a16:creationId xmlns:a16="http://schemas.microsoft.com/office/drawing/2014/main" id="{8B14412A-9550-684F-96D7-C8AFA50AEB88}"/>
                </a:ext>
              </a:extLst>
            </p:cNvPr>
            <p:cNvPicPr>
              <a:picLocks noChangeAspect="1"/>
            </p:cNvPicPr>
            <p:nvPr/>
          </p:nvPicPr>
          <p:blipFill>
            <a:blip r:embed="rId10"/>
            <a:stretch>
              <a:fillRect/>
            </a:stretch>
          </p:blipFill>
          <p:spPr>
            <a:xfrm>
              <a:off x="948999" y="600558"/>
              <a:ext cx="1612979" cy="1209734"/>
            </a:xfrm>
            <a:prstGeom prst="rect">
              <a:avLst/>
            </a:prstGeom>
            <a:ln w="3175">
              <a:solidFill>
                <a:srgbClr val="C00000"/>
              </a:solidFill>
            </a:ln>
          </p:spPr>
        </p:pic>
        <p:sp>
          <p:nvSpPr>
            <p:cNvPr id="47" name="Tekstvak 46">
              <a:extLst>
                <a:ext uri="{FF2B5EF4-FFF2-40B4-BE49-F238E27FC236}">
                  <a16:creationId xmlns:a16="http://schemas.microsoft.com/office/drawing/2014/main" id="{7F2A7C32-7243-9AAE-8830-E9F262E7A692}"/>
                </a:ext>
              </a:extLst>
            </p:cNvPr>
            <p:cNvSpPr txBox="1"/>
            <p:nvPr/>
          </p:nvSpPr>
          <p:spPr>
            <a:xfrm>
              <a:off x="899592" y="1574635"/>
              <a:ext cx="1128159" cy="230832"/>
            </a:xfrm>
            <a:prstGeom prst="rect">
              <a:avLst/>
            </a:prstGeom>
            <a:noFill/>
          </p:spPr>
          <p:txBody>
            <a:bodyPr wrap="square" rtlCol="0">
              <a:spAutoFit/>
            </a:bodyPr>
            <a:lstStyle/>
            <a:p>
              <a:r>
                <a:rPr lang="nl-NL" sz="900" dirty="0">
                  <a:solidFill>
                    <a:schemeClr val="bg1">
                      <a:lumMod val="85000"/>
                    </a:schemeClr>
                  </a:solidFill>
                </a:rPr>
                <a:t>Floorlift</a:t>
              </a:r>
              <a:endParaRPr lang="nl-NL" sz="1400" dirty="0">
                <a:solidFill>
                  <a:schemeClr val="bg1">
                    <a:lumMod val="85000"/>
                  </a:schemeClr>
                </a:solidFill>
              </a:endParaRPr>
            </a:p>
          </p:txBody>
        </p:sp>
      </p:grpSp>
      <p:sp>
        <p:nvSpPr>
          <p:cNvPr id="2" name="Tekstvak 1">
            <a:extLst>
              <a:ext uri="{FF2B5EF4-FFF2-40B4-BE49-F238E27FC236}">
                <a16:creationId xmlns:a16="http://schemas.microsoft.com/office/drawing/2014/main" id="{0B528304-1757-CD57-C697-22D313A4A51B}"/>
              </a:ext>
            </a:extLst>
          </p:cNvPr>
          <p:cNvSpPr txBox="1"/>
          <p:nvPr/>
        </p:nvSpPr>
        <p:spPr>
          <a:xfrm>
            <a:off x="323528" y="2211710"/>
            <a:ext cx="8568952" cy="368300"/>
          </a:xfrm>
          <a:prstGeom prst="rect">
            <a:avLst/>
          </a:prstGeom>
          <a:noFill/>
        </p:spPr>
        <p:txBody>
          <a:bodyPr wrap="square" rtlCol="0">
            <a:spAutoFit/>
          </a:bodyPr>
          <a:lstStyle/>
          <a:p>
            <a:pPr algn="ctr"/>
            <a:r>
              <a:rPr lang="nl-NL" sz="1800" b="1" dirty="0">
                <a:solidFill>
                  <a:srgbClr val="FFFFFF"/>
                </a:solidFill>
              </a:rPr>
              <a:t>Actuele innovaties in de aanpak</a:t>
            </a:r>
          </a:p>
        </p:txBody>
      </p:sp>
      <p:pic>
        <p:nvPicPr>
          <p:cNvPr id="2051" name="Copied Picture 2051" descr="FUNDAMENTEEL HERSTEL&#10;&#10;Door AI gegenereerde inhoud is mogelijk onjuist.">
            <a:extLst>
              <a:ext uri="{FF2B5EF4-FFF2-40B4-BE49-F238E27FC236}">
                <a16:creationId xmlns:a16="http://schemas.microsoft.com/office/drawing/2014/main" id="{88D996F5-9EEA-E737-B04E-31618B05E84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47000" y="4368800"/>
            <a:ext cx="1117600" cy="381000"/>
          </a:xfrm>
          <a:prstGeom prst="rect">
            <a:avLst/>
          </a:prstGeom>
        </p:spPr>
      </p:pic>
      <p:sp>
        <p:nvSpPr>
          <p:cNvPr id="3" name="Titel 2">
            <a:extLst>
              <a:ext uri="{FF2B5EF4-FFF2-40B4-BE49-F238E27FC236}">
                <a16:creationId xmlns:a16="http://schemas.microsoft.com/office/drawing/2014/main" id="{0A75483B-994C-8CD3-BE4B-DE9DC09A1617}"/>
              </a:ext>
            </a:extLst>
          </p:cNvPr>
          <p:cNvSpPr>
            <a:spLocks noGrp="1"/>
          </p:cNvSpPr>
          <p:nvPr>
            <p:ph type="title"/>
          </p:nvPr>
        </p:nvSpPr>
        <p:spPr/>
        <p:txBody>
          <a:bodyPr/>
          <a:lstStyle/>
          <a:p>
            <a:endParaRPr lang="nl-NL"/>
          </a:p>
        </p:txBody>
      </p:sp>
      <p:sp>
        <p:nvSpPr>
          <p:cNvPr id="4" name="Tijdelijke aanduiding voor inhoud 3">
            <a:extLst>
              <a:ext uri="{FF2B5EF4-FFF2-40B4-BE49-F238E27FC236}">
                <a16:creationId xmlns:a16="http://schemas.microsoft.com/office/drawing/2014/main" id="{39218541-EBD1-EC6E-BFCB-582ABC40A77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158635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childTnLst>
                                </p:cTn>
                              </p:par>
                            </p:childTnLst>
                          </p:cTn>
                        </p:par>
                        <p:par>
                          <p:cTn id="12" fill="hold">
                            <p:stCondLst>
                              <p:cond delay="2250"/>
                            </p:stCondLst>
                            <p:childTnLst>
                              <p:par>
                                <p:cTn id="13" presetID="10" presetClass="entr" presetSubtype="0" fill="hold" nodeType="afterEffect">
                                  <p:stCondLst>
                                    <p:cond delay="25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childTnLst>
                                </p:cTn>
                              </p:par>
                            </p:childTnLst>
                          </p:cTn>
                        </p:par>
                        <p:par>
                          <p:cTn id="16" fill="hold">
                            <p:stCondLst>
                              <p:cond delay="3500"/>
                            </p:stCondLst>
                            <p:childTnLst>
                              <p:par>
                                <p:cTn id="17" presetID="10" presetClass="entr" presetSubtype="0" fill="hold" nodeType="afterEffect">
                                  <p:stCondLst>
                                    <p:cond delay="25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A2744">
            <a:alpha val="100000"/>
          </a:srgbClr>
        </a:solidFill>
        <a:effectLst/>
      </p:bgPr>
    </p:bg>
    <p:spTree>
      <p:nvGrpSpPr>
        <p:cNvPr id="1" name="">
          <a:extLst>
            <a:ext uri="{FF2B5EF4-FFF2-40B4-BE49-F238E27FC236}">
              <a16:creationId xmlns:a16="http://schemas.microsoft.com/office/drawing/2014/main" id="{BFEC6FCA-E61F-7F0D-07B2-C833B22AE012}"/>
            </a:ext>
          </a:extLst>
        </p:cNvPr>
        <p:cNvGrpSpPr/>
        <p:nvPr/>
      </p:nvGrpSpPr>
      <p:grpSpPr>
        <a:xfrm>
          <a:off x="0" y="0"/>
          <a:ext cx="0" cy="0"/>
          <a:chOff x="0" y="0"/>
          <a:chExt cx="0" cy="0"/>
        </a:xfrm>
      </p:grpSpPr>
      <p:grpSp>
        <p:nvGrpSpPr>
          <p:cNvPr id="48" name="Groep 47">
            <a:extLst>
              <a:ext uri="{FF2B5EF4-FFF2-40B4-BE49-F238E27FC236}">
                <a16:creationId xmlns:a16="http://schemas.microsoft.com/office/drawing/2014/main" id="{833DFDE7-211B-7804-8258-9D7F640C3B67}"/>
              </a:ext>
            </a:extLst>
          </p:cNvPr>
          <p:cNvGrpSpPr/>
          <p:nvPr/>
        </p:nvGrpSpPr>
        <p:grpSpPr>
          <a:xfrm>
            <a:off x="1281650" y="2586152"/>
            <a:ext cx="3102399" cy="1209734"/>
            <a:chOff x="899592" y="2031473"/>
            <a:chExt cx="3102399" cy="1209734"/>
          </a:xfrm>
        </p:grpSpPr>
        <p:pic>
          <p:nvPicPr>
            <p:cNvPr id="10" name="Afbeelding 9" descr="Afbeelding met schermopname, tekst, ontwerp&#10;&#10;Door AI gegenereerde inhoud is mogelijk onjuist.">
              <a:extLst>
                <a:ext uri="{FF2B5EF4-FFF2-40B4-BE49-F238E27FC236}">
                  <a16:creationId xmlns:a16="http://schemas.microsoft.com/office/drawing/2014/main" id="{4A7F194A-0F09-AB42-9C74-4424848EC2FB}"/>
                </a:ext>
              </a:extLst>
            </p:cNvPr>
            <p:cNvPicPr>
              <a:picLocks noChangeAspect="1"/>
            </p:cNvPicPr>
            <p:nvPr/>
          </p:nvPicPr>
          <p:blipFill>
            <a:blip r:embed="rId3" cstate="print">
              <a:extLst>
                <a:ext uri="{28A0092B-C50C-407E-A947-70E740481C1C}">
                  <a14:useLocalDpi xmlns:a14="http://schemas.microsoft.com/office/drawing/2010/main" val="0"/>
                </a:ext>
              </a:extLst>
            </a:blip>
            <a:srcRect t="7366"/>
            <a:stretch/>
          </p:blipFill>
          <p:spPr>
            <a:xfrm>
              <a:off x="2561991" y="2031473"/>
              <a:ext cx="1440000" cy="1209734"/>
            </a:xfrm>
            <a:prstGeom prst="rect">
              <a:avLst/>
            </a:prstGeom>
            <a:ln w="3175">
              <a:solidFill>
                <a:srgbClr val="C00000"/>
              </a:solidFill>
            </a:ln>
          </p:spPr>
        </p:pic>
        <p:sp>
          <p:nvSpPr>
            <p:cNvPr id="19" name="Rechthoek 18">
              <a:extLst>
                <a:ext uri="{FF2B5EF4-FFF2-40B4-BE49-F238E27FC236}">
                  <a16:creationId xmlns:a16="http://schemas.microsoft.com/office/drawing/2014/main" id="{2842C78D-C753-0CA4-8EB2-4F1197A13189}"/>
                </a:ext>
              </a:extLst>
            </p:cNvPr>
            <p:cNvSpPr/>
            <p:nvPr/>
          </p:nvSpPr>
          <p:spPr>
            <a:xfrm>
              <a:off x="2605930" y="2052061"/>
              <a:ext cx="375354" cy="11521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Rechthoek 19">
              <a:extLst>
                <a:ext uri="{FF2B5EF4-FFF2-40B4-BE49-F238E27FC236}">
                  <a16:creationId xmlns:a16="http://schemas.microsoft.com/office/drawing/2014/main" id="{68EE9D4E-6694-CEC5-8EE3-2BD1CDECC583}"/>
                </a:ext>
              </a:extLst>
            </p:cNvPr>
            <p:cNvSpPr/>
            <p:nvPr/>
          </p:nvSpPr>
          <p:spPr>
            <a:xfrm>
              <a:off x="3094314" y="2032336"/>
              <a:ext cx="375354" cy="11521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Rechthoek 20">
              <a:extLst>
                <a:ext uri="{FF2B5EF4-FFF2-40B4-BE49-F238E27FC236}">
                  <a16:creationId xmlns:a16="http://schemas.microsoft.com/office/drawing/2014/main" id="{F8B5FE38-0AAA-D6A8-2E9B-C110EAA7A760}"/>
                </a:ext>
              </a:extLst>
            </p:cNvPr>
            <p:cNvSpPr/>
            <p:nvPr/>
          </p:nvSpPr>
          <p:spPr>
            <a:xfrm>
              <a:off x="3579117" y="2052061"/>
              <a:ext cx="375354" cy="11521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1" name="Afbeelding 40">
              <a:extLst>
                <a:ext uri="{FF2B5EF4-FFF2-40B4-BE49-F238E27FC236}">
                  <a16:creationId xmlns:a16="http://schemas.microsoft.com/office/drawing/2014/main" id="{A5E8C3EF-044A-DD8B-1C0C-8871D2A91AFD}"/>
                </a:ext>
              </a:extLst>
            </p:cNvPr>
            <p:cNvPicPr>
              <a:picLocks noChangeAspect="1"/>
            </p:cNvPicPr>
            <p:nvPr/>
          </p:nvPicPr>
          <p:blipFill>
            <a:blip r:embed="rId4"/>
            <a:stretch>
              <a:fillRect/>
            </a:stretch>
          </p:blipFill>
          <p:spPr>
            <a:xfrm>
              <a:off x="942941" y="2031473"/>
              <a:ext cx="1612979" cy="1209734"/>
            </a:xfrm>
            <a:prstGeom prst="rect">
              <a:avLst/>
            </a:prstGeom>
            <a:solidFill>
              <a:srgbClr val="C00000"/>
            </a:solidFill>
            <a:ln w="3175">
              <a:solidFill>
                <a:srgbClr val="C00000"/>
              </a:solidFill>
            </a:ln>
          </p:spPr>
        </p:pic>
        <p:sp>
          <p:nvSpPr>
            <p:cNvPr id="44" name="Tekstvak 43">
              <a:extLst>
                <a:ext uri="{FF2B5EF4-FFF2-40B4-BE49-F238E27FC236}">
                  <a16:creationId xmlns:a16="http://schemas.microsoft.com/office/drawing/2014/main" id="{4849AB31-C7C1-3DCB-3D01-DB2F2967BB5D}"/>
                </a:ext>
              </a:extLst>
            </p:cNvPr>
            <p:cNvSpPr txBox="1"/>
            <p:nvPr/>
          </p:nvSpPr>
          <p:spPr>
            <a:xfrm>
              <a:off x="899592" y="3010375"/>
              <a:ext cx="1128159" cy="230832"/>
            </a:xfrm>
            <a:prstGeom prst="rect">
              <a:avLst/>
            </a:prstGeom>
            <a:noFill/>
          </p:spPr>
          <p:txBody>
            <a:bodyPr wrap="square" rtlCol="0">
              <a:spAutoFit/>
            </a:bodyPr>
            <a:lstStyle/>
            <a:p>
              <a:r>
                <a:rPr lang="nl-NL" sz="900" dirty="0" err="1">
                  <a:solidFill>
                    <a:schemeClr val="bg1">
                      <a:lumMod val="85000"/>
                    </a:schemeClr>
                  </a:solidFill>
                </a:rPr>
                <a:t>Hybrid</a:t>
              </a:r>
              <a:r>
                <a:rPr lang="nl-NL" sz="900" dirty="0">
                  <a:solidFill>
                    <a:schemeClr val="bg1">
                      <a:lumMod val="85000"/>
                    </a:schemeClr>
                  </a:solidFill>
                </a:rPr>
                <a:t> </a:t>
              </a:r>
              <a:r>
                <a:rPr lang="nl-NL" sz="900" dirty="0" err="1">
                  <a:solidFill>
                    <a:schemeClr val="bg1">
                      <a:lumMod val="85000"/>
                    </a:schemeClr>
                  </a:solidFill>
                </a:rPr>
                <a:t>Injection</a:t>
              </a:r>
              <a:endParaRPr lang="nl-NL" sz="1400" dirty="0">
                <a:solidFill>
                  <a:schemeClr val="bg1">
                    <a:lumMod val="85000"/>
                  </a:schemeClr>
                </a:solidFill>
              </a:endParaRPr>
            </a:p>
          </p:txBody>
        </p:sp>
      </p:grpSp>
      <p:grpSp>
        <p:nvGrpSpPr>
          <p:cNvPr id="50" name="Groep 49">
            <a:extLst>
              <a:ext uri="{FF2B5EF4-FFF2-40B4-BE49-F238E27FC236}">
                <a16:creationId xmlns:a16="http://schemas.microsoft.com/office/drawing/2014/main" id="{4144C733-DBEA-D71F-C645-3B22098A465E}"/>
              </a:ext>
            </a:extLst>
          </p:cNvPr>
          <p:cNvGrpSpPr/>
          <p:nvPr/>
        </p:nvGrpSpPr>
        <p:grpSpPr>
          <a:xfrm>
            <a:off x="4749423" y="1012033"/>
            <a:ext cx="3063520" cy="1223768"/>
            <a:chOff x="4181041" y="1001315"/>
            <a:chExt cx="3063520" cy="1223768"/>
          </a:xfrm>
        </p:grpSpPr>
        <p:pic>
          <p:nvPicPr>
            <p:cNvPr id="12" name="Afbeelding 11" descr="Afbeelding met tekst, schermopname&#10;&#10;Door AI gegenereerde inhoud is mogelijk onjuist.">
              <a:extLst>
                <a:ext uri="{FF2B5EF4-FFF2-40B4-BE49-F238E27FC236}">
                  <a16:creationId xmlns:a16="http://schemas.microsoft.com/office/drawing/2014/main" id="{9E2AECEE-850D-6F5C-AC9E-A91307EA2A06}"/>
                </a:ext>
              </a:extLst>
            </p:cNvPr>
            <p:cNvPicPr>
              <a:picLocks noChangeAspect="1"/>
            </p:cNvPicPr>
            <p:nvPr/>
          </p:nvPicPr>
          <p:blipFill>
            <a:blip r:embed="rId5" cstate="print">
              <a:extLst>
                <a:ext uri="{28A0092B-C50C-407E-A947-70E740481C1C}">
                  <a14:useLocalDpi xmlns:a14="http://schemas.microsoft.com/office/drawing/2010/main" val="0"/>
                </a:ext>
              </a:extLst>
            </a:blip>
            <a:srcRect t="7366"/>
            <a:stretch/>
          </p:blipFill>
          <p:spPr>
            <a:xfrm>
              <a:off x="5804561" y="1001979"/>
              <a:ext cx="1440000" cy="1209734"/>
            </a:xfrm>
            <a:prstGeom prst="rect">
              <a:avLst/>
            </a:prstGeom>
            <a:ln w="3175">
              <a:solidFill>
                <a:srgbClr val="C00000"/>
              </a:solidFill>
            </a:ln>
          </p:spPr>
        </p:pic>
        <p:sp>
          <p:nvSpPr>
            <p:cNvPr id="15" name="Rechthoek 14">
              <a:extLst>
                <a:ext uri="{FF2B5EF4-FFF2-40B4-BE49-F238E27FC236}">
                  <a16:creationId xmlns:a16="http://schemas.microsoft.com/office/drawing/2014/main" id="{E3E8397B-BEAE-57EE-E81D-986C1773A71D}"/>
                </a:ext>
              </a:extLst>
            </p:cNvPr>
            <p:cNvSpPr/>
            <p:nvPr/>
          </p:nvSpPr>
          <p:spPr>
            <a:xfrm>
              <a:off x="5875962" y="1022567"/>
              <a:ext cx="288032" cy="11521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Rechthoek 15">
              <a:extLst>
                <a:ext uri="{FF2B5EF4-FFF2-40B4-BE49-F238E27FC236}">
                  <a16:creationId xmlns:a16="http://schemas.microsoft.com/office/drawing/2014/main" id="{5E0CAE7D-035B-32D8-11C8-30566D697DB4}"/>
                </a:ext>
              </a:extLst>
            </p:cNvPr>
            <p:cNvSpPr/>
            <p:nvPr/>
          </p:nvSpPr>
          <p:spPr>
            <a:xfrm>
              <a:off x="6374012" y="1008736"/>
              <a:ext cx="288032" cy="11521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16">
              <a:extLst>
                <a:ext uri="{FF2B5EF4-FFF2-40B4-BE49-F238E27FC236}">
                  <a16:creationId xmlns:a16="http://schemas.microsoft.com/office/drawing/2014/main" id="{0C0AF05C-8353-6E02-2A2E-FF55CED4CEBC}"/>
                </a:ext>
              </a:extLst>
            </p:cNvPr>
            <p:cNvSpPr/>
            <p:nvPr/>
          </p:nvSpPr>
          <p:spPr>
            <a:xfrm>
              <a:off x="6814170" y="1039811"/>
              <a:ext cx="375354" cy="11521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0" name="Afbeelding 39">
              <a:extLst>
                <a:ext uri="{FF2B5EF4-FFF2-40B4-BE49-F238E27FC236}">
                  <a16:creationId xmlns:a16="http://schemas.microsoft.com/office/drawing/2014/main" id="{DE175AA6-3FB3-8EC4-AE05-1D02645B36C0}"/>
                </a:ext>
              </a:extLst>
            </p:cNvPr>
            <p:cNvPicPr>
              <a:picLocks noChangeAspect="1"/>
            </p:cNvPicPr>
            <p:nvPr/>
          </p:nvPicPr>
          <p:blipFill>
            <a:blip r:embed="rId6"/>
            <a:stretch>
              <a:fillRect/>
            </a:stretch>
          </p:blipFill>
          <p:spPr>
            <a:xfrm>
              <a:off x="4187099" y="1001315"/>
              <a:ext cx="1612800" cy="1209600"/>
            </a:xfrm>
            <a:prstGeom prst="rect">
              <a:avLst/>
            </a:prstGeom>
            <a:ln w="3175">
              <a:solidFill>
                <a:srgbClr val="C00000"/>
              </a:solidFill>
            </a:ln>
          </p:spPr>
        </p:pic>
        <p:sp>
          <p:nvSpPr>
            <p:cNvPr id="45" name="Tekstvak 44">
              <a:extLst>
                <a:ext uri="{FF2B5EF4-FFF2-40B4-BE49-F238E27FC236}">
                  <a16:creationId xmlns:a16="http://schemas.microsoft.com/office/drawing/2014/main" id="{EE606B4C-60A8-6E13-AD03-7A7B77E72B2C}"/>
                </a:ext>
              </a:extLst>
            </p:cNvPr>
            <p:cNvSpPr txBox="1"/>
            <p:nvPr/>
          </p:nvSpPr>
          <p:spPr>
            <a:xfrm>
              <a:off x="4181041" y="1994251"/>
              <a:ext cx="1406753" cy="230832"/>
            </a:xfrm>
            <a:prstGeom prst="rect">
              <a:avLst/>
            </a:prstGeom>
            <a:noFill/>
          </p:spPr>
          <p:txBody>
            <a:bodyPr wrap="square" rtlCol="0">
              <a:spAutoFit/>
            </a:bodyPr>
            <a:lstStyle/>
            <a:p>
              <a:r>
                <a:rPr lang="nl-NL" sz="900" dirty="0" err="1">
                  <a:solidFill>
                    <a:schemeClr val="bg1">
                      <a:lumMod val="85000"/>
                    </a:schemeClr>
                  </a:solidFill>
                </a:rPr>
                <a:t>DeepInjection</a:t>
              </a:r>
              <a:endParaRPr lang="nl-NL" sz="1400" dirty="0">
                <a:solidFill>
                  <a:schemeClr val="bg1">
                    <a:lumMod val="85000"/>
                  </a:schemeClr>
                </a:solidFill>
              </a:endParaRPr>
            </a:p>
          </p:txBody>
        </p:sp>
      </p:grpSp>
      <p:grpSp>
        <p:nvGrpSpPr>
          <p:cNvPr id="49" name="Groep 48">
            <a:extLst>
              <a:ext uri="{FF2B5EF4-FFF2-40B4-BE49-F238E27FC236}">
                <a16:creationId xmlns:a16="http://schemas.microsoft.com/office/drawing/2014/main" id="{C2F826F8-E65C-3645-C345-9E52CF82D6CB}"/>
              </a:ext>
            </a:extLst>
          </p:cNvPr>
          <p:cNvGrpSpPr/>
          <p:nvPr/>
        </p:nvGrpSpPr>
        <p:grpSpPr>
          <a:xfrm>
            <a:off x="4749423" y="2578757"/>
            <a:ext cx="3067416" cy="1209600"/>
            <a:chOff x="4177145" y="2249545"/>
            <a:chExt cx="3067416" cy="1209600"/>
          </a:xfrm>
        </p:grpSpPr>
        <p:pic>
          <p:nvPicPr>
            <p:cNvPr id="8" name="Afbeelding 7" descr="Afbeelding met tekst, schermopname&#10;&#10;Door AI gegenereerde inhoud is mogelijk onjuist.">
              <a:extLst>
                <a:ext uri="{FF2B5EF4-FFF2-40B4-BE49-F238E27FC236}">
                  <a16:creationId xmlns:a16="http://schemas.microsoft.com/office/drawing/2014/main" id="{DFB01CC7-E872-F8F9-C763-C5F804929CD9}"/>
                </a:ext>
              </a:extLst>
            </p:cNvPr>
            <p:cNvPicPr>
              <a:picLocks noChangeAspect="1"/>
            </p:cNvPicPr>
            <p:nvPr/>
          </p:nvPicPr>
          <p:blipFill>
            <a:blip r:embed="rId7" cstate="print">
              <a:extLst>
                <a:ext uri="{28A0092B-C50C-407E-A947-70E740481C1C}">
                  <a14:useLocalDpi xmlns:a14="http://schemas.microsoft.com/office/drawing/2010/main" val="0"/>
                </a:ext>
              </a:extLst>
            </a:blip>
            <a:srcRect t="7366"/>
            <a:stretch/>
          </p:blipFill>
          <p:spPr>
            <a:xfrm>
              <a:off x="5804561" y="2249545"/>
              <a:ext cx="1440000" cy="1209600"/>
            </a:xfrm>
            <a:prstGeom prst="rect">
              <a:avLst/>
            </a:prstGeom>
            <a:ln w="3175">
              <a:solidFill>
                <a:srgbClr val="C00000"/>
              </a:solidFill>
            </a:ln>
          </p:spPr>
        </p:pic>
        <p:sp>
          <p:nvSpPr>
            <p:cNvPr id="23" name="Rechthoek 22">
              <a:extLst>
                <a:ext uri="{FF2B5EF4-FFF2-40B4-BE49-F238E27FC236}">
                  <a16:creationId xmlns:a16="http://schemas.microsoft.com/office/drawing/2014/main" id="{AE0BA8D3-7BE3-FEE6-6157-EC029D6FA9EF}"/>
                </a:ext>
              </a:extLst>
            </p:cNvPr>
            <p:cNvSpPr/>
            <p:nvPr/>
          </p:nvSpPr>
          <p:spPr>
            <a:xfrm>
              <a:off x="5842211" y="2280620"/>
              <a:ext cx="375354" cy="114227"/>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Rechthoek 23">
              <a:extLst>
                <a:ext uri="{FF2B5EF4-FFF2-40B4-BE49-F238E27FC236}">
                  <a16:creationId xmlns:a16="http://schemas.microsoft.com/office/drawing/2014/main" id="{2649B247-40C2-1C8C-B336-14AC78698F19}"/>
                </a:ext>
              </a:extLst>
            </p:cNvPr>
            <p:cNvSpPr/>
            <p:nvPr/>
          </p:nvSpPr>
          <p:spPr>
            <a:xfrm>
              <a:off x="6355709" y="2265163"/>
              <a:ext cx="375354" cy="105308"/>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5" name="Rechthoek 24">
              <a:extLst>
                <a:ext uri="{FF2B5EF4-FFF2-40B4-BE49-F238E27FC236}">
                  <a16:creationId xmlns:a16="http://schemas.microsoft.com/office/drawing/2014/main" id="{ECFBF077-C21E-AF28-D957-6379577B8002}"/>
                </a:ext>
              </a:extLst>
            </p:cNvPr>
            <p:cNvSpPr/>
            <p:nvPr/>
          </p:nvSpPr>
          <p:spPr>
            <a:xfrm>
              <a:off x="6840511" y="2256244"/>
              <a:ext cx="375354" cy="114227"/>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050" name="Picture 2" descr="Unieke methode met injectietechniek en funderingsherstel - URETEK BV">
              <a:extLst>
                <a:ext uri="{FF2B5EF4-FFF2-40B4-BE49-F238E27FC236}">
                  <a16:creationId xmlns:a16="http://schemas.microsoft.com/office/drawing/2014/main" id="{C39ECFEC-1CCD-6541-ECD4-A785010F93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4453" y="2249545"/>
              <a:ext cx="1612800" cy="1209600"/>
            </a:xfrm>
            <a:prstGeom prst="rect">
              <a:avLst/>
            </a:prstGeom>
            <a:noFill/>
            <a:ln w="3175">
              <a:solidFill>
                <a:srgbClr val="C00000"/>
              </a:solidFill>
            </a:ln>
            <a:extLst>
              <a:ext uri="{909E8E84-426E-40DD-AFC4-6F175D3DCCD1}">
                <a14:hiddenFill xmlns:a14="http://schemas.microsoft.com/office/drawing/2010/main">
                  <a:solidFill>
                    <a:srgbClr val="FFFFFF"/>
                  </a:solidFill>
                </a14:hiddenFill>
              </a:ext>
            </a:extLst>
          </p:spPr>
        </p:pic>
        <p:sp>
          <p:nvSpPr>
            <p:cNvPr id="46" name="Tekstvak 45">
              <a:extLst>
                <a:ext uri="{FF2B5EF4-FFF2-40B4-BE49-F238E27FC236}">
                  <a16:creationId xmlns:a16="http://schemas.microsoft.com/office/drawing/2014/main" id="{D48AF7A8-4AC2-9044-91E0-75A07B58AE12}"/>
                </a:ext>
              </a:extLst>
            </p:cNvPr>
            <p:cNvSpPr txBox="1"/>
            <p:nvPr/>
          </p:nvSpPr>
          <p:spPr>
            <a:xfrm>
              <a:off x="4177145" y="3228313"/>
              <a:ext cx="1128159" cy="230832"/>
            </a:xfrm>
            <a:prstGeom prst="rect">
              <a:avLst/>
            </a:prstGeom>
            <a:noFill/>
          </p:spPr>
          <p:txBody>
            <a:bodyPr wrap="square" rtlCol="0">
              <a:spAutoFit/>
            </a:bodyPr>
            <a:lstStyle/>
            <a:p>
              <a:r>
                <a:rPr lang="nl-NL" sz="900" dirty="0" err="1">
                  <a:solidFill>
                    <a:schemeClr val="bg1">
                      <a:lumMod val="85000"/>
                    </a:schemeClr>
                  </a:solidFill>
                </a:rPr>
                <a:t>Soilbonding</a:t>
              </a:r>
              <a:endParaRPr lang="nl-NL" sz="1400" dirty="0">
                <a:solidFill>
                  <a:schemeClr val="bg1">
                    <a:lumMod val="85000"/>
                  </a:schemeClr>
                </a:solidFill>
              </a:endParaRPr>
            </a:p>
          </p:txBody>
        </p:sp>
      </p:grpSp>
      <p:grpSp>
        <p:nvGrpSpPr>
          <p:cNvPr id="51" name="Groep 50">
            <a:extLst>
              <a:ext uri="{FF2B5EF4-FFF2-40B4-BE49-F238E27FC236}">
                <a16:creationId xmlns:a16="http://schemas.microsoft.com/office/drawing/2014/main" id="{3BE9433E-2CFB-73F6-8EB6-DDD5AD0F3A15}"/>
              </a:ext>
            </a:extLst>
          </p:cNvPr>
          <p:cNvGrpSpPr/>
          <p:nvPr/>
        </p:nvGrpSpPr>
        <p:grpSpPr>
          <a:xfrm>
            <a:off x="1281650" y="1012033"/>
            <a:ext cx="3106789" cy="1209734"/>
            <a:chOff x="899592" y="600558"/>
            <a:chExt cx="3106789" cy="1209734"/>
          </a:xfrm>
        </p:grpSpPr>
        <p:pic>
          <p:nvPicPr>
            <p:cNvPr id="6" name="Afbeelding 5" descr="Afbeelding met tekst, schermopname, ontwerp&#10;&#10;Door AI gegenereerde inhoud is mogelijk onjuist.">
              <a:extLst>
                <a:ext uri="{FF2B5EF4-FFF2-40B4-BE49-F238E27FC236}">
                  <a16:creationId xmlns:a16="http://schemas.microsoft.com/office/drawing/2014/main" id="{A209E7FB-2C90-48A5-9AA1-0651665AD4C2}"/>
                </a:ext>
              </a:extLst>
            </p:cNvPr>
            <p:cNvPicPr>
              <a:picLocks noChangeAspect="1"/>
            </p:cNvPicPr>
            <p:nvPr/>
          </p:nvPicPr>
          <p:blipFill>
            <a:blip r:embed="rId9" cstate="print">
              <a:extLst>
                <a:ext uri="{28A0092B-C50C-407E-A947-70E740481C1C}">
                  <a14:useLocalDpi xmlns:a14="http://schemas.microsoft.com/office/drawing/2010/main" val="0"/>
                </a:ext>
              </a:extLst>
            </a:blip>
            <a:srcRect t="7366"/>
            <a:stretch/>
          </p:blipFill>
          <p:spPr>
            <a:xfrm>
              <a:off x="2566381" y="600558"/>
              <a:ext cx="1440000" cy="1209734"/>
            </a:xfrm>
            <a:prstGeom prst="rect">
              <a:avLst/>
            </a:prstGeom>
            <a:ln w="3175">
              <a:solidFill>
                <a:srgbClr val="C00000"/>
              </a:solidFill>
            </a:ln>
          </p:spPr>
        </p:pic>
        <p:sp>
          <p:nvSpPr>
            <p:cNvPr id="27" name="Rechthoek 26">
              <a:extLst>
                <a:ext uri="{FF2B5EF4-FFF2-40B4-BE49-F238E27FC236}">
                  <a16:creationId xmlns:a16="http://schemas.microsoft.com/office/drawing/2014/main" id="{ED8D2F09-5323-3EC6-9BAC-8E13DF7E62DB}"/>
                </a:ext>
              </a:extLst>
            </p:cNvPr>
            <p:cNvSpPr/>
            <p:nvPr/>
          </p:nvSpPr>
          <p:spPr>
            <a:xfrm>
              <a:off x="2610272" y="624668"/>
              <a:ext cx="387265" cy="131148"/>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8" name="Rechthoek 27">
              <a:extLst>
                <a:ext uri="{FF2B5EF4-FFF2-40B4-BE49-F238E27FC236}">
                  <a16:creationId xmlns:a16="http://schemas.microsoft.com/office/drawing/2014/main" id="{72F3BCAF-EBE2-2295-D76C-205E9302EA49}"/>
                </a:ext>
              </a:extLst>
            </p:cNvPr>
            <p:cNvSpPr/>
            <p:nvPr/>
          </p:nvSpPr>
          <p:spPr>
            <a:xfrm>
              <a:off x="3114693" y="633016"/>
              <a:ext cx="387265" cy="131148"/>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9" name="Rechthoek 28">
              <a:extLst>
                <a:ext uri="{FF2B5EF4-FFF2-40B4-BE49-F238E27FC236}">
                  <a16:creationId xmlns:a16="http://schemas.microsoft.com/office/drawing/2014/main" id="{03C47DDC-465C-72D4-B12F-7D203D697684}"/>
                </a:ext>
              </a:extLst>
            </p:cNvPr>
            <p:cNvSpPr/>
            <p:nvPr/>
          </p:nvSpPr>
          <p:spPr>
            <a:xfrm>
              <a:off x="3600679" y="617649"/>
              <a:ext cx="387265" cy="131148"/>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9" name="Afbeelding 38">
              <a:extLst>
                <a:ext uri="{FF2B5EF4-FFF2-40B4-BE49-F238E27FC236}">
                  <a16:creationId xmlns:a16="http://schemas.microsoft.com/office/drawing/2014/main" id="{73DB4813-FEE9-1B7B-D4AA-451FE4849145}"/>
                </a:ext>
              </a:extLst>
            </p:cNvPr>
            <p:cNvPicPr>
              <a:picLocks noChangeAspect="1"/>
            </p:cNvPicPr>
            <p:nvPr/>
          </p:nvPicPr>
          <p:blipFill>
            <a:blip r:embed="rId10"/>
            <a:stretch>
              <a:fillRect/>
            </a:stretch>
          </p:blipFill>
          <p:spPr>
            <a:xfrm>
              <a:off x="948999" y="600558"/>
              <a:ext cx="1612979" cy="1209734"/>
            </a:xfrm>
            <a:prstGeom prst="rect">
              <a:avLst/>
            </a:prstGeom>
            <a:ln w="3175">
              <a:solidFill>
                <a:srgbClr val="C00000"/>
              </a:solidFill>
            </a:ln>
          </p:spPr>
        </p:pic>
        <p:sp>
          <p:nvSpPr>
            <p:cNvPr id="47" name="Tekstvak 46">
              <a:extLst>
                <a:ext uri="{FF2B5EF4-FFF2-40B4-BE49-F238E27FC236}">
                  <a16:creationId xmlns:a16="http://schemas.microsoft.com/office/drawing/2014/main" id="{89B1C5A6-D1D2-CF01-416C-15B8BE9A8BC8}"/>
                </a:ext>
              </a:extLst>
            </p:cNvPr>
            <p:cNvSpPr txBox="1"/>
            <p:nvPr/>
          </p:nvSpPr>
          <p:spPr>
            <a:xfrm>
              <a:off x="899592" y="1574635"/>
              <a:ext cx="1128159" cy="230832"/>
            </a:xfrm>
            <a:prstGeom prst="rect">
              <a:avLst/>
            </a:prstGeom>
            <a:noFill/>
          </p:spPr>
          <p:txBody>
            <a:bodyPr wrap="square" rtlCol="0">
              <a:spAutoFit/>
            </a:bodyPr>
            <a:lstStyle/>
            <a:p>
              <a:r>
                <a:rPr lang="nl-NL" sz="900" dirty="0">
                  <a:solidFill>
                    <a:schemeClr val="bg1">
                      <a:lumMod val="85000"/>
                    </a:schemeClr>
                  </a:solidFill>
                </a:rPr>
                <a:t>Floorlift</a:t>
              </a:r>
              <a:endParaRPr lang="nl-NL" sz="1400" dirty="0">
                <a:solidFill>
                  <a:schemeClr val="bg1">
                    <a:lumMod val="85000"/>
                  </a:schemeClr>
                </a:solidFill>
              </a:endParaRPr>
            </a:p>
          </p:txBody>
        </p:sp>
      </p:grpSp>
      <p:sp>
        <p:nvSpPr>
          <p:cNvPr id="2" name="Tekstvak 1">
            <a:extLst>
              <a:ext uri="{FF2B5EF4-FFF2-40B4-BE49-F238E27FC236}">
                <a16:creationId xmlns:a16="http://schemas.microsoft.com/office/drawing/2014/main" id="{37DC9688-B1EF-9113-BD88-B482A564B791}"/>
              </a:ext>
            </a:extLst>
          </p:cNvPr>
          <p:cNvSpPr txBox="1"/>
          <p:nvPr/>
        </p:nvSpPr>
        <p:spPr>
          <a:xfrm>
            <a:off x="323528" y="2211710"/>
            <a:ext cx="8568952" cy="369332"/>
          </a:xfrm>
          <a:prstGeom prst="rect">
            <a:avLst/>
          </a:prstGeom>
          <a:noFill/>
        </p:spPr>
        <p:txBody>
          <a:bodyPr wrap="square" rtlCol="0">
            <a:spAutoFit/>
          </a:bodyPr>
          <a:lstStyle/>
          <a:p>
            <a:pPr algn="ctr"/>
            <a:r>
              <a:rPr lang="nl-NL" sz="1800" b="1" dirty="0">
                <a:solidFill>
                  <a:srgbClr val="FFFFFF"/>
                </a:solidFill>
              </a:rPr>
              <a:t>De actuele aanpak</a:t>
            </a:r>
          </a:p>
        </p:txBody>
      </p:sp>
      <p:pic>
        <p:nvPicPr>
          <p:cNvPr id="2051" name="Copied Picture 2051" descr="FUNDAMENTEEL HERSTEL&#10;&#10;Door AI gegenereerde inhoud is mogelijk onjuist.">
            <a:extLst>
              <a:ext uri="{FF2B5EF4-FFF2-40B4-BE49-F238E27FC236}">
                <a16:creationId xmlns:a16="http://schemas.microsoft.com/office/drawing/2014/main" id="{88D996F5-9EEA-E737-B04E-31618B05E84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47000" y="4368800"/>
            <a:ext cx="1117600" cy="381000"/>
          </a:xfrm>
          <a:prstGeom prst="rect">
            <a:avLst/>
          </a:prstGeom>
        </p:spPr>
      </p:pic>
    </p:spTree>
    <p:extLst>
      <p:ext uri="{BB962C8B-B14F-4D97-AF65-F5344CB8AC3E}">
        <p14:creationId xmlns:p14="http://schemas.microsoft.com/office/powerpoint/2010/main" val="3639509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A2744">
            <a:alpha val="100000"/>
          </a:srgbClr>
        </a:solidFill>
        <a:effectLst/>
      </p:bgPr>
    </p:bg>
    <p:spTree>
      <p:nvGrpSpPr>
        <p:cNvPr id="1" name="">
          <a:extLst>
            <a:ext uri="{FF2B5EF4-FFF2-40B4-BE49-F238E27FC236}">
              <a16:creationId xmlns:a16="http://schemas.microsoft.com/office/drawing/2014/main" id="{9D4383C2-9500-5266-6B30-44D83BBF747D}"/>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CB902484-DF9E-DF82-146B-5C2A66424A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944" y="2321320"/>
            <a:ext cx="1440000" cy="1674643"/>
          </a:xfrm>
          <a:prstGeom prst="rect">
            <a:avLst/>
          </a:prstGeom>
          <a:noFill/>
          <a:ln>
            <a:noFill/>
          </a:ln>
        </p:spPr>
      </p:pic>
      <p:pic>
        <p:nvPicPr>
          <p:cNvPr id="12" name="Afbeelding 11" descr="Afbeelding met tekst, schermopname&#10;&#10;Door AI gegenereerde inhoud is mogelijk onjuist.">
            <a:extLst>
              <a:ext uri="{FF2B5EF4-FFF2-40B4-BE49-F238E27FC236}">
                <a16:creationId xmlns:a16="http://schemas.microsoft.com/office/drawing/2014/main" id="{AE3206C4-B476-A9D5-41B6-F96E1BFA6E72}"/>
              </a:ext>
            </a:extLst>
          </p:cNvPr>
          <p:cNvPicPr>
            <a:picLocks noChangeAspect="1"/>
          </p:cNvPicPr>
          <p:nvPr/>
        </p:nvPicPr>
        <p:blipFill>
          <a:blip r:embed="rId4" cstate="print">
            <a:extLst>
              <a:ext uri="{28A0092B-C50C-407E-A947-70E740481C1C}">
                <a14:useLocalDpi xmlns:a14="http://schemas.microsoft.com/office/drawing/2010/main" val="0"/>
              </a:ext>
            </a:extLst>
          </a:blip>
          <a:srcRect t="7366"/>
          <a:stretch/>
        </p:blipFill>
        <p:spPr>
          <a:xfrm>
            <a:off x="6372943" y="1012697"/>
            <a:ext cx="1440000" cy="1209734"/>
          </a:xfrm>
          <a:prstGeom prst="rect">
            <a:avLst/>
          </a:prstGeom>
          <a:ln w="3175">
            <a:solidFill>
              <a:srgbClr val="C00000"/>
            </a:solidFill>
          </a:ln>
        </p:spPr>
      </p:pic>
      <p:sp>
        <p:nvSpPr>
          <p:cNvPr id="15" name="Rechthoek 14">
            <a:extLst>
              <a:ext uri="{FF2B5EF4-FFF2-40B4-BE49-F238E27FC236}">
                <a16:creationId xmlns:a16="http://schemas.microsoft.com/office/drawing/2014/main" id="{DEDC8EBF-DAAC-81B0-685B-F4A044061ECF}"/>
              </a:ext>
            </a:extLst>
          </p:cNvPr>
          <p:cNvSpPr/>
          <p:nvPr/>
        </p:nvSpPr>
        <p:spPr>
          <a:xfrm>
            <a:off x="6444344" y="1033285"/>
            <a:ext cx="288032" cy="11521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Rechthoek 15">
            <a:extLst>
              <a:ext uri="{FF2B5EF4-FFF2-40B4-BE49-F238E27FC236}">
                <a16:creationId xmlns:a16="http://schemas.microsoft.com/office/drawing/2014/main" id="{11BAA3E5-E8B0-5BFA-2FBF-BEA09391EA3C}"/>
              </a:ext>
            </a:extLst>
          </p:cNvPr>
          <p:cNvSpPr/>
          <p:nvPr/>
        </p:nvSpPr>
        <p:spPr>
          <a:xfrm>
            <a:off x="6942394" y="1019454"/>
            <a:ext cx="288032" cy="11521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16">
            <a:extLst>
              <a:ext uri="{FF2B5EF4-FFF2-40B4-BE49-F238E27FC236}">
                <a16:creationId xmlns:a16="http://schemas.microsoft.com/office/drawing/2014/main" id="{7D3A043C-EA63-A3A5-560F-A9CC61DB08CC}"/>
              </a:ext>
            </a:extLst>
          </p:cNvPr>
          <p:cNvSpPr/>
          <p:nvPr/>
        </p:nvSpPr>
        <p:spPr>
          <a:xfrm>
            <a:off x="7382552" y="1050529"/>
            <a:ext cx="375354" cy="115213"/>
          </a:xfrm>
          <a:prstGeom prst="rect">
            <a:avLst/>
          </a:prstGeom>
          <a:solidFill>
            <a:srgbClr val="ECE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0" name="Afbeelding 39">
            <a:extLst>
              <a:ext uri="{FF2B5EF4-FFF2-40B4-BE49-F238E27FC236}">
                <a16:creationId xmlns:a16="http://schemas.microsoft.com/office/drawing/2014/main" id="{EBC6B58B-AA3A-9212-DC2E-D90E6F1D3875}"/>
              </a:ext>
            </a:extLst>
          </p:cNvPr>
          <p:cNvPicPr>
            <a:picLocks noChangeAspect="1"/>
          </p:cNvPicPr>
          <p:nvPr/>
        </p:nvPicPr>
        <p:blipFill>
          <a:blip r:embed="rId5"/>
          <a:stretch>
            <a:fillRect/>
          </a:stretch>
        </p:blipFill>
        <p:spPr>
          <a:xfrm>
            <a:off x="4755481" y="1012033"/>
            <a:ext cx="1612800" cy="1209600"/>
          </a:xfrm>
          <a:prstGeom prst="rect">
            <a:avLst/>
          </a:prstGeom>
          <a:ln w="3175">
            <a:solidFill>
              <a:srgbClr val="C00000"/>
            </a:solidFill>
          </a:ln>
        </p:spPr>
      </p:pic>
      <p:sp>
        <p:nvSpPr>
          <p:cNvPr id="45" name="Tekstvak 44">
            <a:extLst>
              <a:ext uri="{FF2B5EF4-FFF2-40B4-BE49-F238E27FC236}">
                <a16:creationId xmlns:a16="http://schemas.microsoft.com/office/drawing/2014/main" id="{AC545309-66E5-8153-53F8-DCC1FF601D54}"/>
              </a:ext>
            </a:extLst>
          </p:cNvPr>
          <p:cNvSpPr txBox="1"/>
          <p:nvPr/>
        </p:nvSpPr>
        <p:spPr>
          <a:xfrm>
            <a:off x="4749423" y="2004969"/>
            <a:ext cx="1620314" cy="307777"/>
          </a:xfrm>
          <a:prstGeom prst="rect">
            <a:avLst/>
          </a:prstGeom>
          <a:noFill/>
        </p:spPr>
        <p:txBody>
          <a:bodyPr wrap="square" rtlCol="0">
            <a:spAutoFit/>
          </a:bodyPr>
          <a:lstStyle/>
          <a:p>
            <a:r>
              <a:rPr lang="nl-NL" sz="1400" dirty="0">
                <a:solidFill>
                  <a:srgbClr val="FFFFFF"/>
                </a:solidFill>
              </a:rPr>
              <a:t>DeepInjection</a:t>
            </a:r>
          </a:p>
        </p:txBody>
      </p:sp>
      <p:pic>
        <p:nvPicPr>
          <p:cNvPr id="3" name="Afbeelding 2">
            <a:extLst>
              <a:ext uri="{FF2B5EF4-FFF2-40B4-BE49-F238E27FC236}">
                <a16:creationId xmlns:a16="http://schemas.microsoft.com/office/drawing/2014/main" id="{7D855F5E-268C-BAC2-8E56-AF1672331BC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817" y="292967"/>
            <a:ext cx="2365677" cy="1809483"/>
          </a:xfrm>
          <a:prstGeom prst="rect">
            <a:avLst/>
          </a:prstGeom>
          <a:noFill/>
          <a:ln>
            <a:noFill/>
          </a:ln>
        </p:spPr>
      </p:pic>
      <p:pic>
        <p:nvPicPr>
          <p:cNvPr id="4" name="Afbeelding 3">
            <a:extLst>
              <a:ext uri="{FF2B5EF4-FFF2-40B4-BE49-F238E27FC236}">
                <a16:creationId xmlns:a16="http://schemas.microsoft.com/office/drawing/2014/main" id="{308D392F-2B2A-A76A-F361-AD62FEBB5EB3}"/>
              </a:ext>
            </a:extLst>
          </p:cNvPr>
          <p:cNvPicPr>
            <a:picLocks noChangeAspect="1"/>
          </p:cNvPicPr>
          <p:nvPr/>
        </p:nvPicPr>
        <p:blipFill>
          <a:blip r:embed="rId7"/>
          <a:stretch>
            <a:fillRect/>
          </a:stretch>
        </p:blipFill>
        <p:spPr>
          <a:xfrm rot="970776">
            <a:off x="470802" y="1706146"/>
            <a:ext cx="1365553" cy="1479510"/>
          </a:xfrm>
          <a:prstGeom prst="rect">
            <a:avLst/>
          </a:prstGeom>
        </p:spPr>
      </p:pic>
      <p:pic>
        <p:nvPicPr>
          <p:cNvPr id="5" name="Afbeelding 4">
            <a:extLst>
              <a:ext uri="{FF2B5EF4-FFF2-40B4-BE49-F238E27FC236}">
                <a16:creationId xmlns:a16="http://schemas.microsoft.com/office/drawing/2014/main" id="{8A4EAF61-18DB-A3E1-DED7-FDF98CFD073F}"/>
              </a:ext>
            </a:extLst>
          </p:cNvPr>
          <p:cNvPicPr>
            <a:picLocks noChangeAspect="1"/>
          </p:cNvPicPr>
          <p:nvPr/>
        </p:nvPicPr>
        <p:blipFill>
          <a:blip r:embed="rId8"/>
          <a:stretch>
            <a:fillRect/>
          </a:stretch>
        </p:blipFill>
        <p:spPr>
          <a:xfrm rot="720590">
            <a:off x="3509562" y="275189"/>
            <a:ext cx="2835950" cy="1832719"/>
          </a:xfrm>
          <a:prstGeom prst="rect">
            <a:avLst/>
          </a:prstGeom>
        </p:spPr>
      </p:pic>
      <p:pic>
        <p:nvPicPr>
          <p:cNvPr id="6" name="Afbeelding 5">
            <a:extLst>
              <a:ext uri="{FF2B5EF4-FFF2-40B4-BE49-F238E27FC236}">
                <a16:creationId xmlns:a16="http://schemas.microsoft.com/office/drawing/2014/main" id="{4C82C175-8FB6-A894-9AB2-CAF774238047}"/>
              </a:ext>
            </a:extLst>
          </p:cNvPr>
          <p:cNvPicPr>
            <a:picLocks noChangeAspect="1"/>
          </p:cNvPicPr>
          <p:nvPr/>
        </p:nvPicPr>
        <p:blipFill>
          <a:blip r:embed="rId9"/>
          <a:stretch>
            <a:fillRect/>
          </a:stretch>
        </p:blipFill>
        <p:spPr>
          <a:xfrm rot="20873013">
            <a:off x="2616104" y="309529"/>
            <a:ext cx="1453904" cy="1628652"/>
          </a:xfrm>
          <a:prstGeom prst="rect">
            <a:avLst/>
          </a:prstGeom>
        </p:spPr>
      </p:pic>
      <p:pic>
        <p:nvPicPr>
          <p:cNvPr id="7" name="Afbeelding 6">
            <a:extLst>
              <a:ext uri="{FF2B5EF4-FFF2-40B4-BE49-F238E27FC236}">
                <a16:creationId xmlns:a16="http://schemas.microsoft.com/office/drawing/2014/main" id="{A6D791F2-D318-681D-D469-73969532B466}"/>
              </a:ext>
            </a:extLst>
          </p:cNvPr>
          <p:cNvPicPr>
            <a:picLocks noChangeAspect="1"/>
          </p:cNvPicPr>
          <p:nvPr/>
        </p:nvPicPr>
        <p:blipFill>
          <a:blip r:embed="rId10"/>
          <a:stretch>
            <a:fillRect/>
          </a:stretch>
        </p:blipFill>
        <p:spPr>
          <a:xfrm rot="20773109">
            <a:off x="711373" y="2528789"/>
            <a:ext cx="2228064" cy="1635645"/>
          </a:xfrm>
          <a:prstGeom prst="rect">
            <a:avLst/>
          </a:prstGeom>
        </p:spPr>
      </p:pic>
      <p:pic>
        <p:nvPicPr>
          <p:cNvPr id="8" name="Afbeelding 7">
            <a:extLst>
              <a:ext uri="{FF2B5EF4-FFF2-40B4-BE49-F238E27FC236}">
                <a16:creationId xmlns:a16="http://schemas.microsoft.com/office/drawing/2014/main" id="{19F364CA-99CA-2506-C824-40F8151838F9}"/>
              </a:ext>
            </a:extLst>
          </p:cNvPr>
          <p:cNvPicPr>
            <a:picLocks noChangeAspect="1"/>
          </p:cNvPicPr>
          <p:nvPr/>
        </p:nvPicPr>
        <p:blipFill>
          <a:blip r:embed="rId11"/>
          <a:stretch>
            <a:fillRect/>
          </a:stretch>
        </p:blipFill>
        <p:spPr>
          <a:xfrm rot="21287618">
            <a:off x="3559540" y="3030916"/>
            <a:ext cx="2769620" cy="1058819"/>
          </a:xfrm>
          <a:prstGeom prst="rect">
            <a:avLst/>
          </a:prstGeom>
        </p:spPr>
      </p:pic>
      <p:pic>
        <p:nvPicPr>
          <p:cNvPr id="9" name="Afbeelding 8">
            <a:extLst>
              <a:ext uri="{FF2B5EF4-FFF2-40B4-BE49-F238E27FC236}">
                <a16:creationId xmlns:a16="http://schemas.microsoft.com/office/drawing/2014/main" id="{762D697D-0333-603D-F4CA-2C9A1462BDF5}"/>
              </a:ext>
            </a:extLst>
          </p:cNvPr>
          <p:cNvPicPr>
            <a:picLocks noChangeAspect="1"/>
          </p:cNvPicPr>
          <p:nvPr/>
        </p:nvPicPr>
        <p:blipFill>
          <a:blip r:embed="rId12"/>
          <a:stretch>
            <a:fillRect/>
          </a:stretch>
        </p:blipFill>
        <p:spPr>
          <a:xfrm rot="1031248">
            <a:off x="2595438" y="1860510"/>
            <a:ext cx="1903217" cy="1355063"/>
          </a:xfrm>
          <a:prstGeom prst="rect">
            <a:avLst/>
          </a:prstGeom>
        </p:spPr>
      </p:pic>
      <p:pic>
        <p:nvPicPr>
          <p:cNvPr id="46" name="Copied Picture 46" descr="FUNDAMENTEEL HERSTEL&#10;&#10;Door AI gegenereerde inhoud is mogelijk onjuist.">
            <a:extLst>
              <a:ext uri="{FF2B5EF4-FFF2-40B4-BE49-F238E27FC236}">
                <a16:creationId xmlns:a16="http://schemas.microsoft.com/office/drawing/2014/main" id="{88D996F5-9EEA-E737-B04E-31618B05E84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47000" y="4368800"/>
            <a:ext cx="1117600" cy="381000"/>
          </a:xfrm>
          <a:prstGeom prst="rect">
            <a:avLst/>
          </a:prstGeom>
        </p:spPr>
      </p:pic>
      <p:sp>
        <p:nvSpPr>
          <p:cNvPr id="10" name="Titel 9">
            <a:extLst>
              <a:ext uri="{FF2B5EF4-FFF2-40B4-BE49-F238E27FC236}">
                <a16:creationId xmlns:a16="http://schemas.microsoft.com/office/drawing/2014/main" id="{FC10EE40-7247-146B-428F-2A3F06F267FC}"/>
              </a:ext>
            </a:extLst>
          </p:cNvPr>
          <p:cNvSpPr>
            <a:spLocks noGrp="1"/>
          </p:cNvSpPr>
          <p:nvPr>
            <p:ph type="title"/>
          </p:nvPr>
        </p:nvSpPr>
        <p:spPr/>
        <p:txBody>
          <a:bodyPr/>
          <a:lstStyle/>
          <a:p>
            <a:endParaRPr lang="nl-NL"/>
          </a:p>
        </p:txBody>
      </p:sp>
      <p:sp>
        <p:nvSpPr>
          <p:cNvPr id="11" name="Tijdelijke aanduiding voor inhoud 10">
            <a:extLst>
              <a:ext uri="{FF2B5EF4-FFF2-40B4-BE49-F238E27FC236}">
                <a16:creationId xmlns:a16="http://schemas.microsoft.com/office/drawing/2014/main" id="{EBDA5FC8-181A-8E47-A361-BE5145556F0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0346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1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3"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0-#ppt_h/2"/>
                                          </p:val>
                                        </p:tav>
                                        <p:tav tm="100000">
                                          <p:val>
                                            <p:strVal val="#ppt_y"/>
                                          </p:val>
                                        </p:tav>
                                      </p:tavLst>
                                    </p:anim>
                                  </p:childTnLst>
                                </p:cTn>
                              </p:par>
                              <p:par>
                                <p:cTn id="30" presetID="2" presetClass="entr" presetSubtype="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2744">
            <a:alpha val="100000"/>
          </a:srgbClr>
        </a:solidFill>
        <a:effectLst/>
      </p:bgPr>
    </p:bg>
    <p:spTree>
      <p:nvGrpSpPr>
        <p:cNvPr id="1" name="">
          <a:extLst>
            <a:ext uri="{FF2B5EF4-FFF2-40B4-BE49-F238E27FC236}">
              <a16:creationId xmlns:a16="http://schemas.microsoft.com/office/drawing/2014/main" id="{A66D2665-8566-F667-832E-BDA95C1F1765}"/>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2DC53808-6F97-BDBC-8A18-DCE86B694B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7836" y="1995686"/>
            <a:ext cx="3276000" cy="1897741"/>
          </a:xfrm>
          <a:prstGeom prst="rect">
            <a:avLst/>
          </a:prstGeom>
          <a:noFill/>
          <a:ln>
            <a:noFill/>
          </a:ln>
        </p:spPr>
      </p:pic>
      <p:pic>
        <p:nvPicPr>
          <p:cNvPr id="6" name="Afbeelding 5">
            <a:extLst>
              <a:ext uri="{FF2B5EF4-FFF2-40B4-BE49-F238E27FC236}">
                <a16:creationId xmlns:a16="http://schemas.microsoft.com/office/drawing/2014/main" id="{A1D7F008-8B4D-74A5-AB33-2CFD85D5C0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1149" y="189900"/>
            <a:ext cx="2798691" cy="3679200"/>
          </a:xfrm>
          <a:prstGeom prst="rect">
            <a:avLst/>
          </a:prstGeom>
          <a:noFill/>
          <a:ln>
            <a:solidFill>
              <a:schemeClr val="tx1"/>
            </a:solidFill>
          </a:ln>
        </p:spPr>
      </p:pic>
      <p:pic>
        <p:nvPicPr>
          <p:cNvPr id="7" name="Afbeelding 6">
            <a:extLst>
              <a:ext uri="{FF2B5EF4-FFF2-40B4-BE49-F238E27FC236}">
                <a16:creationId xmlns:a16="http://schemas.microsoft.com/office/drawing/2014/main" id="{D87E3DDA-3874-04D4-7939-0C7D2023813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191020"/>
            <a:ext cx="3240360" cy="1697103"/>
          </a:xfrm>
          <a:prstGeom prst="rect">
            <a:avLst/>
          </a:prstGeom>
          <a:noFill/>
          <a:ln>
            <a:solidFill>
              <a:schemeClr val="tx1"/>
            </a:solidFill>
          </a:ln>
        </p:spPr>
      </p:pic>
      <p:sp>
        <p:nvSpPr>
          <p:cNvPr id="4" name="Tekstvak 3">
            <a:extLst>
              <a:ext uri="{FF2B5EF4-FFF2-40B4-BE49-F238E27FC236}">
                <a16:creationId xmlns:a16="http://schemas.microsoft.com/office/drawing/2014/main" id="{D21BCC84-E61B-F4BA-F3C7-0E19E34AFD17}"/>
              </a:ext>
            </a:extLst>
          </p:cNvPr>
          <p:cNvSpPr txBox="1"/>
          <p:nvPr/>
        </p:nvSpPr>
        <p:spPr>
          <a:xfrm>
            <a:off x="0" y="3922986"/>
            <a:ext cx="9144000" cy="307777"/>
          </a:xfrm>
          <a:prstGeom prst="rect">
            <a:avLst/>
          </a:prstGeom>
          <a:noFill/>
        </p:spPr>
        <p:txBody>
          <a:bodyPr wrap="square">
            <a:spAutoFit/>
          </a:bodyPr>
          <a:lstStyle/>
          <a:p>
            <a:pPr algn="ctr">
              <a:buNone/>
            </a:pPr>
            <a:r>
              <a:rPr lang="nl-NL" sz="1400" kern="100" dirty="0">
                <a:solidFill>
                  <a:srgbClr val="E0E4EA"/>
                </a:solidFill>
              </a:rPr>
              <a:t>NBN EN ISO 22477-1 "Geotechnical investigation and testing"</a:t>
            </a:r>
          </a:p>
        </p:txBody>
      </p:sp>
      <p:pic>
        <p:nvPicPr>
          <p:cNvPr id="5" name="Picture 3" descr="Buildwise, de nieuwe naam van het Wetenschappelijk en Technisch Centrum ...">
            <a:extLst>
              <a:ext uri="{FF2B5EF4-FFF2-40B4-BE49-F238E27FC236}">
                <a16:creationId xmlns:a16="http://schemas.microsoft.com/office/drawing/2014/main" id="{C142748F-5FAA-01C3-4E5F-D82BF30782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4332363"/>
            <a:ext cx="698500" cy="482600"/>
          </a:xfrm>
          <a:prstGeom prst="rect">
            <a:avLst/>
          </a:prstGeom>
          <a:noFill/>
          <a:extLst>
            <a:ext uri="{909E8E84-426E-40DD-AFC4-6F175D3DCCD1}">
              <a14:hiddenFill xmlns:a14="http://schemas.microsoft.com/office/drawing/2010/main">
                <a:solidFill>
                  <a:srgbClr val="FFFFFF"/>
                </a:solidFill>
              </a14:hiddenFill>
            </a:ext>
          </a:extLst>
        </p:spPr>
      </p:pic>
      <p:pic>
        <p:nvPicPr>
          <p:cNvPr id="8" name="Copied Picture 8" descr="FUNDAMENTEEL HERSTEL&#10;&#10;Door AI gegenereerde inhoud is mogelijk onjuist.">
            <a:extLst>
              <a:ext uri="{FF2B5EF4-FFF2-40B4-BE49-F238E27FC236}">
                <a16:creationId xmlns:a16="http://schemas.microsoft.com/office/drawing/2014/main" id="{88D996F5-9EEA-E737-B04E-31618B05E8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9600" y="4383163"/>
            <a:ext cx="1117600" cy="381000"/>
          </a:xfrm>
          <a:prstGeom prst="rect">
            <a:avLst/>
          </a:prstGeom>
        </p:spPr>
      </p:pic>
      <p:sp>
        <p:nvSpPr>
          <p:cNvPr id="3" name="Titel 2">
            <a:extLst>
              <a:ext uri="{FF2B5EF4-FFF2-40B4-BE49-F238E27FC236}">
                <a16:creationId xmlns:a16="http://schemas.microsoft.com/office/drawing/2014/main" id="{AE347E75-1277-9937-2CDD-889984276C02}"/>
              </a:ext>
            </a:extLst>
          </p:cNvPr>
          <p:cNvSpPr>
            <a:spLocks noGrp="1"/>
          </p:cNvSpPr>
          <p:nvPr>
            <p:ph type="title"/>
          </p:nvPr>
        </p:nvSpPr>
        <p:spPr/>
        <p:txBody>
          <a:bodyPr/>
          <a:lstStyle/>
          <a:p>
            <a:endParaRPr lang="nl-NL"/>
          </a:p>
        </p:txBody>
      </p:sp>
      <p:sp>
        <p:nvSpPr>
          <p:cNvPr id="9" name="Tijdelijke aanduiding voor inhoud 8">
            <a:extLst>
              <a:ext uri="{FF2B5EF4-FFF2-40B4-BE49-F238E27FC236}">
                <a16:creationId xmlns:a16="http://schemas.microsoft.com/office/drawing/2014/main" id="{953F1F85-825C-BCF4-CF8E-495064A4A62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171181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A2744">
            <a:alpha val="100000"/>
          </a:srgbClr>
        </a:solidFill>
        <a:effectLst/>
      </p:bgPr>
    </p:bg>
    <p:spTree>
      <p:nvGrpSpPr>
        <p:cNvPr id="1" name="">
          <a:extLst>
            <a:ext uri="{FF2B5EF4-FFF2-40B4-BE49-F238E27FC236}">
              <a16:creationId xmlns:a16="http://schemas.microsoft.com/office/drawing/2014/main" id="{A6A62295-8708-4F21-A3E4-B7CD7854CBAF}"/>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3D24DEF9-0384-2ECB-6320-7009FBEFDF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825500"/>
            <a:ext cx="2667000" cy="3175000"/>
          </a:xfrm>
          <a:prstGeom prst="rect">
            <a:avLst/>
          </a:prstGeom>
          <a:noFill/>
          <a:ln>
            <a:noFill/>
          </a:ln>
        </p:spPr>
      </p:pic>
      <p:pic>
        <p:nvPicPr>
          <p:cNvPr id="7" name="Afbeelding 6">
            <a:extLst>
              <a:ext uri="{FF2B5EF4-FFF2-40B4-BE49-F238E27FC236}">
                <a16:creationId xmlns:a16="http://schemas.microsoft.com/office/drawing/2014/main" id="{951267C6-538E-6AC5-4C8A-7526BC1631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25500"/>
            <a:ext cx="2667000" cy="3175000"/>
          </a:xfrm>
          <a:prstGeom prst="rect">
            <a:avLst/>
          </a:prstGeom>
          <a:noFill/>
          <a:ln>
            <a:noFill/>
          </a:ln>
        </p:spPr>
      </p:pic>
      <p:pic>
        <p:nvPicPr>
          <p:cNvPr id="3" name="Afbeelding 2">
            <a:extLst>
              <a:ext uri="{FF2B5EF4-FFF2-40B4-BE49-F238E27FC236}">
                <a16:creationId xmlns:a16="http://schemas.microsoft.com/office/drawing/2014/main" id="{77F14148-D9DD-97F3-16F7-C083991C106D}"/>
              </a:ext>
            </a:extLst>
          </p:cNvPr>
          <p:cNvPicPr>
            <a:picLocks noChangeAspect="1"/>
          </p:cNvPicPr>
          <p:nvPr/>
        </p:nvPicPr>
        <p:blipFill>
          <a:blip r:embed="rId5"/>
          <a:stretch>
            <a:fillRect/>
          </a:stretch>
        </p:blipFill>
        <p:spPr>
          <a:xfrm>
            <a:off x="6045200" y="825500"/>
            <a:ext cx="2667000" cy="3175000"/>
          </a:xfrm>
          <a:prstGeom prst="rect">
            <a:avLst/>
          </a:prstGeom>
        </p:spPr>
      </p:pic>
      <p:pic>
        <p:nvPicPr>
          <p:cNvPr id="14" name="Copied Picture 14" descr="Buildwise, de nieuwe naam van het Wetenschappelijk en Technisch Centrum ...">
            <a:extLst>
              <a:ext uri="{FF2B5EF4-FFF2-40B4-BE49-F238E27FC236}">
                <a16:creationId xmlns:a16="http://schemas.microsoft.com/office/drawing/2014/main" id="{C142748F-5FAA-01C3-4E5F-D82BF30782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2300" y="4318000"/>
            <a:ext cx="698500" cy="482600"/>
          </a:xfrm>
          <a:prstGeom prst="rect">
            <a:avLst/>
          </a:prstGeom>
          <a:noFill/>
          <a:extLst>
            <a:ext uri="{909E8E84-426E-40DD-AFC4-6F175D3DCCD1}">
              <a14:hiddenFill xmlns:a14="http://schemas.microsoft.com/office/drawing/2010/main">
                <a:solidFill>
                  <a:srgbClr val="FFFFFF"/>
                </a:solidFill>
              </a14:hiddenFill>
            </a:ext>
          </a:extLst>
        </p:spPr>
      </p:pic>
      <p:pic>
        <p:nvPicPr>
          <p:cNvPr id="15" name="Copied Picture 15" descr="FUNDAMENTEEL HERSTEL&#10;&#10;Door AI gegenereerde inhoud is mogelijk onjuist.">
            <a:extLst>
              <a:ext uri="{FF2B5EF4-FFF2-40B4-BE49-F238E27FC236}">
                <a16:creationId xmlns:a16="http://schemas.microsoft.com/office/drawing/2014/main" id="{88D996F5-9EEA-E737-B04E-31618B05E8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9600" y="4368800"/>
            <a:ext cx="1117600" cy="381000"/>
          </a:xfrm>
          <a:prstGeom prst="rect">
            <a:avLst/>
          </a:prstGeom>
        </p:spPr>
      </p:pic>
      <p:sp>
        <p:nvSpPr>
          <p:cNvPr id="2" name="Titel 1">
            <a:extLst>
              <a:ext uri="{FF2B5EF4-FFF2-40B4-BE49-F238E27FC236}">
                <a16:creationId xmlns:a16="http://schemas.microsoft.com/office/drawing/2014/main" id="{E02D0077-00FF-85FF-6C7F-CC4CD04A77E1}"/>
              </a:ext>
            </a:extLst>
          </p:cNvPr>
          <p:cNvSpPr>
            <a:spLocks noGrp="1"/>
          </p:cNvSpPr>
          <p:nvPr>
            <p:ph type="title"/>
          </p:nvPr>
        </p:nvSpPr>
        <p:spPr/>
        <p:txBody>
          <a:bodyPr/>
          <a:lstStyle/>
          <a:p>
            <a:endParaRPr lang="nl-NL"/>
          </a:p>
        </p:txBody>
      </p:sp>
      <p:sp>
        <p:nvSpPr>
          <p:cNvPr id="4" name="Tijdelijke aanduiding voor inhoud 3">
            <a:extLst>
              <a:ext uri="{FF2B5EF4-FFF2-40B4-BE49-F238E27FC236}">
                <a16:creationId xmlns:a16="http://schemas.microsoft.com/office/drawing/2014/main" id="{E0E73455-5D91-8CAA-2258-BBE68CE080E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067273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A2744">
            <a:alpha val="100000"/>
          </a:srgbClr>
        </a:solidFill>
        <a:effectLst/>
      </p:bgPr>
    </p:bg>
    <p:spTree>
      <p:nvGrpSpPr>
        <p:cNvPr id="1" name="">
          <a:extLst>
            <a:ext uri="{FF2B5EF4-FFF2-40B4-BE49-F238E27FC236}">
              <a16:creationId xmlns:a16="http://schemas.microsoft.com/office/drawing/2014/main" id="{6A68886E-49A2-19DC-3381-16567D6AC56E}"/>
            </a:ext>
          </a:extLst>
        </p:cNvPr>
        <p:cNvGrpSpPr/>
        <p:nvPr/>
      </p:nvGrpSpPr>
      <p:grpSpPr>
        <a:xfrm>
          <a:off x="0" y="0"/>
          <a:ext cx="0" cy="0"/>
          <a:chOff x="0" y="0"/>
          <a:chExt cx="0" cy="0"/>
        </a:xfrm>
      </p:grpSpPr>
      <p:pic>
        <p:nvPicPr>
          <p:cNvPr id="10" name="Afbeelding 9">
            <a:extLst>
              <a:ext uri="{FF2B5EF4-FFF2-40B4-BE49-F238E27FC236}">
                <a16:creationId xmlns:a16="http://schemas.microsoft.com/office/drawing/2014/main" id="{20D001E2-1B5F-E290-57AB-296E61375856}"/>
              </a:ext>
            </a:extLst>
          </p:cNvPr>
          <p:cNvPicPr>
            <a:picLocks noChangeAspect="1"/>
          </p:cNvPicPr>
          <p:nvPr/>
        </p:nvPicPr>
        <p:blipFill>
          <a:blip r:embed="rId3"/>
          <a:stretch>
            <a:fillRect/>
          </a:stretch>
        </p:blipFill>
        <p:spPr>
          <a:xfrm>
            <a:off x="457200" y="571500"/>
            <a:ext cx="5207000" cy="3302000"/>
          </a:xfrm>
          <a:prstGeom prst="rect">
            <a:avLst/>
          </a:prstGeom>
        </p:spPr>
      </p:pic>
      <p:pic>
        <p:nvPicPr>
          <p:cNvPr id="12" name="Afbeelding 11">
            <a:extLst>
              <a:ext uri="{FF2B5EF4-FFF2-40B4-BE49-F238E27FC236}">
                <a16:creationId xmlns:a16="http://schemas.microsoft.com/office/drawing/2014/main" id="{EB6521D3-B39E-97D9-B2CC-24B1DFE2888D}"/>
              </a:ext>
            </a:extLst>
          </p:cNvPr>
          <p:cNvPicPr>
            <a:picLocks noChangeAspect="1"/>
          </p:cNvPicPr>
          <p:nvPr/>
        </p:nvPicPr>
        <p:blipFill>
          <a:blip r:embed="rId4"/>
          <a:stretch>
            <a:fillRect/>
          </a:stretch>
        </p:blipFill>
        <p:spPr>
          <a:xfrm>
            <a:off x="5842000" y="571500"/>
            <a:ext cx="2857500" cy="3302000"/>
          </a:xfrm>
          <a:prstGeom prst="rect">
            <a:avLst/>
          </a:prstGeom>
        </p:spPr>
      </p:pic>
      <p:pic>
        <p:nvPicPr>
          <p:cNvPr id="13" name="Copied Picture 13" descr="Buildwise, de nieuwe naam van het Wetenschappelijk en Technisch Centrum ...">
            <a:extLst>
              <a:ext uri="{FF2B5EF4-FFF2-40B4-BE49-F238E27FC236}">
                <a16:creationId xmlns:a16="http://schemas.microsoft.com/office/drawing/2014/main" id="{C142748F-5FAA-01C3-4E5F-D82BF30782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2300" y="4318000"/>
            <a:ext cx="698500" cy="482600"/>
          </a:xfrm>
          <a:prstGeom prst="rect">
            <a:avLst/>
          </a:prstGeom>
          <a:noFill/>
          <a:extLst>
            <a:ext uri="{909E8E84-426E-40DD-AFC4-6F175D3DCCD1}">
              <a14:hiddenFill xmlns:a14="http://schemas.microsoft.com/office/drawing/2010/main">
                <a:solidFill>
                  <a:srgbClr val="FFFFFF"/>
                </a:solidFill>
              </a14:hiddenFill>
            </a:ext>
          </a:extLst>
        </p:spPr>
      </p:pic>
      <p:pic>
        <p:nvPicPr>
          <p:cNvPr id="14" name="Copied Picture 14" descr="FUNDAMENTEEL HERSTEL&#10;&#10;Door AI gegenereerde inhoud is mogelijk onjuist.">
            <a:extLst>
              <a:ext uri="{FF2B5EF4-FFF2-40B4-BE49-F238E27FC236}">
                <a16:creationId xmlns:a16="http://schemas.microsoft.com/office/drawing/2014/main" id="{88D996F5-9EEA-E737-B04E-31618B05E8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9600" y="4368800"/>
            <a:ext cx="1117600" cy="381000"/>
          </a:xfrm>
          <a:prstGeom prst="rect">
            <a:avLst/>
          </a:prstGeom>
        </p:spPr>
      </p:pic>
      <p:sp>
        <p:nvSpPr>
          <p:cNvPr id="2" name="Titel 1">
            <a:extLst>
              <a:ext uri="{FF2B5EF4-FFF2-40B4-BE49-F238E27FC236}">
                <a16:creationId xmlns:a16="http://schemas.microsoft.com/office/drawing/2014/main" id="{533E8D1F-8A80-70ED-0AE8-5F84FB21A28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AB886D0-8135-8C15-720F-31321C2382F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143192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2744">
            <a:alpha val="100000"/>
          </a:srgbClr>
        </a:solidFill>
        <a:effectLst/>
      </p:bgPr>
    </p:bg>
    <p:spTree>
      <p:nvGrpSpPr>
        <p:cNvPr id="1" name="">
          <a:extLst>
            <a:ext uri="{FF2B5EF4-FFF2-40B4-BE49-F238E27FC236}">
              <a16:creationId xmlns:a16="http://schemas.microsoft.com/office/drawing/2014/main" id="{E84ED802-7EE7-A552-204D-8F573F3D879C}"/>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7BF68505-BC59-76B9-191B-B53F4ED6C7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741" y="1223902"/>
            <a:ext cx="4019550" cy="2133600"/>
          </a:xfrm>
          <a:prstGeom prst="rect">
            <a:avLst/>
          </a:prstGeom>
          <a:noFill/>
          <a:ln>
            <a:noFill/>
          </a:ln>
        </p:spPr>
      </p:pic>
      <p:pic>
        <p:nvPicPr>
          <p:cNvPr id="8" name="Afbeelding 7">
            <a:extLst>
              <a:ext uri="{FF2B5EF4-FFF2-40B4-BE49-F238E27FC236}">
                <a16:creationId xmlns:a16="http://schemas.microsoft.com/office/drawing/2014/main" id="{F331522B-3915-0189-15E8-340B0E2518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233427"/>
            <a:ext cx="3228975" cy="2114550"/>
          </a:xfrm>
          <a:prstGeom prst="rect">
            <a:avLst/>
          </a:prstGeom>
          <a:noFill/>
          <a:ln>
            <a:noFill/>
          </a:ln>
        </p:spPr>
      </p:pic>
      <p:sp>
        <p:nvSpPr>
          <p:cNvPr id="3" name="Tekstvak 2">
            <a:extLst>
              <a:ext uri="{FF2B5EF4-FFF2-40B4-BE49-F238E27FC236}">
                <a16:creationId xmlns:a16="http://schemas.microsoft.com/office/drawing/2014/main" id="{C4F5416C-B9C1-72BF-1E2D-9D7C373A2F71}"/>
              </a:ext>
            </a:extLst>
          </p:cNvPr>
          <p:cNvSpPr txBox="1"/>
          <p:nvPr/>
        </p:nvSpPr>
        <p:spPr>
          <a:xfrm>
            <a:off x="431540" y="3550369"/>
            <a:ext cx="8280920" cy="523220"/>
          </a:xfrm>
          <a:prstGeom prst="rect">
            <a:avLst/>
          </a:prstGeom>
          <a:noFill/>
        </p:spPr>
        <p:txBody>
          <a:bodyPr wrap="square">
            <a:spAutoFit/>
          </a:bodyPr>
          <a:lstStyle/>
          <a:p>
            <a:r>
              <a:rPr lang="nl-NL" sz="1400" b="1" dirty="0">
                <a:solidFill>
                  <a:srgbClr val="E03030"/>
                </a:solidFill>
              </a:rPr>
              <a:t>Bij een toelaatbare zetting van bijv. 10 mm, kan de maximale spanning worden verhoogd van ca. 280 kN/m² naar ca. 600 kN/m²</a:t>
            </a:r>
          </a:p>
        </p:txBody>
      </p:sp>
      <p:pic>
        <p:nvPicPr>
          <p:cNvPr id="9" name="Copied Picture 9" descr="Buildwise, de nieuwe naam van het Wetenschappelijk en Technisch Centrum ...">
            <a:extLst>
              <a:ext uri="{FF2B5EF4-FFF2-40B4-BE49-F238E27FC236}">
                <a16:creationId xmlns:a16="http://schemas.microsoft.com/office/drawing/2014/main" id="{C142748F-5FAA-01C3-4E5F-D82BF30782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2300" y="4318000"/>
            <a:ext cx="698500" cy="482600"/>
          </a:xfrm>
          <a:prstGeom prst="rect">
            <a:avLst/>
          </a:prstGeom>
          <a:noFill/>
          <a:extLst>
            <a:ext uri="{909E8E84-426E-40DD-AFC4-6F175D3DCCD1}">
              <a14:hiddenFill xmlns:a14="http://schemas.microsoft.com/office/drawing/2010/main">
                <a:solidFill>
                  <a:srgbClr val="FFFFFF"/>
                </a:solidFill>
              </a14:hiddenFill>
            </a:ext>
          </a:extLst>
        </p:spPr>
      </p:pic>
      <p:pic>
        <p:nvPicPr>
          <p:cNvPr id="10" name="Copied Picture 10" descr="FUNDAMENTEEL HERSTEL&#10;&#10;Door AI gegenereerde inhoud is mogelijk onjuist.">
            <a:extLst>
              <a:ext uri="{FF2B5EF4-FFF2-40B4-BE49-F238E27FC236}">
                <a16:creationId xmlns:a16="http://schemas.microsoft.com/office/drawing/2014/main" id="{88D996F5-9EEA-E737-B04E-31618B05E8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9600" y="4368800"/>
            <a:ext cx="1117600" cy="381000"/>
          </a:xfrm>
          <a:prstGeom prst="rect">
            <a:avLst/>
          </a:prstGeom>
        </p:spPr>
      </p:pic>
      <p:sp>
        <p:nvSpPr>
          <p:cNvPr id="2" name="Titel 1">
            <a:extLst>
              <a:ext uri="{FF2B5EF4-FFF2-40B4-BE49-F238E27FC236}">
                <a16:creationId xmlns:a16="http://schemas.microsoft.com/office/drawing/2014/main" id="{1EB4B1C8-D25D-6DD4-37C0-8609B8682E7B}"/>
              </a:ext>
            </a:extLst>
          </p:cNvPr>
          <p:cNvSpPr>
            <a:spLocks noGrp="1"/>
          </p:cNvSpPr>
          <p:nvPr>
            <p:ph type="title"/>
          </p:nvPr>
        </p:nvSpPr>
        <p:spPr/>
        <p:txBody>
          <a:bodyPr/>
          <a:lstStyle/>
          <a:p>
            <a:endParaRPr lang="nl-NL"/>
          </a:p>
        </p:txBody>
      </p:sp>
      <p:sp>
        <p:nvSpPr>
          <p:cNvPr id="5" name="Tijdelijke aanduiding voor inhoud 4">
            <a:extLst>
              <a:ext uri="{FF2B5EF4-FFF2-40B4-BE49-F238E27FC236}">
                <a16:creationId xmlns:a16="http://schemas.microsoft.com/office/drawing/2014/main" id="{9CCE7CDF-A5E2-3D7C-6FB8-499A27A3FF2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948642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A2744">
            <a:alpha val="100000"/>
          </a:srgbClr>
        </a:solidFill>
        <a:effectLst/>
      </p:bgPr>
    </p:bg>
    <p:spTree>
      <p:nvGrpSpPr>
        <p:cNvPr id="1" name="">
          <a:extLst>
            <a:ext uri="{FF2B5EF4-FFF2-40B4-BE49-F238E27FC236}">
              <a16:creationId xmlns:a16="http://schemas.microsoft.com/office/drawing/2014/main" id="{09EAFA80-FE32-C745-93C4-2824047810BD}"/>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328D3946-97D4-10F4-4EC0-416716846222}"/>
              </a:ext>
            </a:extLst>
          </p:cNvPr>
          <p:cNvSpPr txBox="1"/>
          <p:nvPr/>
        </p:nvSpPr>
        <p:spPr>
          <a:xfrm>
            <a:off x="457200" y="1841500"/>
            <a:ext cx="8229600" cy="1524000"/>
          </a:xfrm>
          <a:prstGeom prst="rect">
            <a:avLst/>
          </a:prstGeom>
          <a:noFill/>
        </p:spPr>
        <p:txBody>
          <a:bodyPr wrap="square" rtlCol="0">
            <a:spAutoFit/>
          </a:bodyPr>
          <a:lstStyle/>
          <a:p>
            <a:pPr algn="ctr"/>
            <a:r>
              <a:rPr lang="nl-NL" sz="2400" b="1" dirty="0">
                <a:solidFill>
                  <a:srgbClr val="FFFFFF"/>
                </a:solidFill>
              </a:rPr>
              <a:t>URETEK DeepInjection</a:t>
            </a:r>
          </a:p>
          <a:p>
            <a:pPr algn="ctr"/>
            <a:r>
              <a:rPr lang="nl-NL" sz="1800" dirty="0">
                <a:solidFill>
                  <a:srgbClr val="E0E4EA"/>
                </a:solidFill>
              </a:rPr>
              <a:t>een innovatie die steeds verder blijft gaan …</a:t>
            </a:r>
          </a:p>
        </p:txBody>
      </p:sp>
      <p:pic>
        <p:nvPicPr>
          <p:cNvPr id="6" name="Copied Picture 6" descr="FUNDAMENTEEL HERSTEL&#10;&#10;Door AI gegenereerde inhoud is mogelijk onjuist.">
            <a:extLst>
              <a:ext uri="{FF2B5EF4-FFF2-40B4-BE49-F238E27FC236}">
                <a16:creationId xmlns:a16="http://schemas.microsoft.com/office/drawing/2014/main" id="{88D996F5-9EEA-E737-B04E-31618B05E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7000" y="4368800"/>
            <a:ext cx="1117600" cy="381000"/>
          </a:xfrm>
          <a:prstGeom prst="rect">
            <a:avLst/>
          </a:prstGeom>
        </p:spPr>
      </p:pic>
      <p:sp>
        <p:nvSpPr>
          <p:cNvPr id="2" name="Titel 1">
            <a:extLst>
              <a:ext uri="{FF2B5EF4-FFF2-40B4-BE49-F238E27FC236}">
                <a16:creationId xmlns:a16="http://schemas.microsoft.com/office/drawing/2014/main" id="{F18EA9AE-6545-5BFB-13B6-1A11484909D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7B79CE0-C7EC-B661-EEB5-F1D046CC586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7643163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Kantoorthema [1775561878400]">
  <a:themeElements>
    <a:clrScheme name="URETEK Benelux">
      <a:dk1>
        <a:srgbClr val="FFFFFF"/>
      </a:dk1>
      <a:lt1>
        <a:srgbClr val="1A2744"/>
      </a:lt1>
      <a:dk2>
        <a:srgbClr val="E8E8E8"/>
      </a:dk2>
      <a:lt2>
        <a:srgbClr val="2B3D5E"/>
      </a:lt2>
      <a:accent1>
        <a:srgbClr val="D0021B"/>
      </a:accent1>
      <a:accent2>
        <a:srgbClr val="E03030"/>
      </a:accent2>
      <a:accent3>
        <a:srgbClr val="4A7FB5"/>
      </a:accent3>
      <a:accent4>
        <a:srgbClr val="B0B8C4"/>
      </a:accent4>
      <a:accent5>
        <a:srgbClr val="D4A843"/>
      </a:accent5>
      <a:accent6>
        <a:srgbClr val="2B4570"/>
      </a:accent6>
      <a:hlink>
        <a:srgbClr val="0000FF"/>
      </a:hlink>
      <a:folHlink>
        <a:srgbClr val="800080"/>
      </a:folHlink>
    </a:clrScheme>
    <a:fontScheme name="URETEK">
      <a:majorFont>
        <a:latin typeface="Segoe U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egoe U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 dockstate="right" visibility="0" width="438"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DC3A087B-77A0-4AC3-B910-347DA31F7CA9}">
  <we:reference id="WA200010001" version="1.0.0.1" store="Omex" storeType="OMEX"/>
  <we:alternateReferences>
    <we:reference id="WA200010001" version="1.0.0.1" store="WA200010001" storeType="OMEX"/>
  </we:alternateReferences>
  <we:properties>
    <we:property name="claude.fileId" value="&quot;340665e3-253a-4110-bd01-55a2cda3da54&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B7FDC40-9643-4880-84A9-2F9E721DCFD9}">
  <we:reference id="WA200005566" version="3.0.0.2" store="Omex"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894</Words>
  <Application>Microsoft Office PowerPoint</Application>
  <PresentationFormat>Diavoorstelling (16:9)</PresentationFormat>
  <Paragraphs>92</Paragraphs>
  <Slides>9</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Segoe UI</vt:lpstr>
      <vt:lpstr>Kantoorthema [1775561878400]</vt:lpstr>
      <vt:lpstr>Nationaal KCAF Congres Funderingsaanpak 2026</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Tiffany Fuhler</dc:creator>
  <cp:lastModifiedBy>Nancy Neuteboom</cp:lastModifiedBy>
  <cp:revision>39</cp:revision>
  <dcterms:created xsi:type="dcterms:W3CDTF">2013-06-14T12:11:48Z</dcterms:created>
  <dcterms:modified xsi:type="dcterms:W3CDTF">2026-04-08T09:49:32Z</dcterms:modified>
</cp:coreProperties>
</file>