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sldIdLst>
    <p:sldId id="349" r:id="rId2"/>
    <p:sldId id="360" r:id="rId3"/>
    <p:sldId id="361" r:id="rId4"/>
    <p:sldId id="362" r:id="rId5"/>
    <p:sldId id="359" r:id="rId6"/>
    <p:sldId id="363" r:id="rId7"/>
    <p:sldId id="364" r:id="rId8"/>
    <p:sldId id="365" r:id="rId9"/>
    <p:sldId id="371" r:id="rId10"/>
    <p:sldId id="368" r:id="rId11"/>
    <p:sldId id="370" r:id="rId12"/>
    <p:sldId id="366" r:id="rId13"/>
    <p:sldId id="372" r:id="rId14"/>
    <p:sldId id="373" r:id="rId15"/>
    <p:sldId id="374" r:id="rId16"/>
  </p:sldIdLst>
  <p:sldSz cx="12192000" cy="6858000"/>
  <p:notesSz cx="10018713" cy="68881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ud van Workum" initials="RvW" lastIdx="1" clrIdx="0">
    <p:extLst>
      <p:ext uri="{19B8F6BF-5375-455C-9EA6-DF929625EA0E}">
        <p15:presenceInfo xmlns:p15="http://schemas.microsoft.com/office/powerpoint/2012/main" userId="d09e029d2167c5fd" providerId="Windows Live"/>
      </p:ext>
    </p:extLst>
  </p:cmAuthor>
  <p:cmAuthor id="2" name="Remco Bruinsma" initials="RB" lastIdx="1" clrIdx="1">
    <p:extLst>
      <p:ext uri="{19B8F6BF-5375-455C-9EA6-DF929625EA0E}">
        <p15:presenceInfo xmlns:p15="http://schemas.microsoft.com/office/powerpoint/2012/main" userId="3c050d6bed85fd9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sorterViewPr>
    <p:cViewPr>
      <p:scale>
        <a:sx n="140" d="100"/>
        <a:sy n="140" d="100"/>
      </p:scale>
      <p:origin x="0" y="-276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4341442" cy="345605"/>
          </a:xfrm>
          <a:prstGeom prst="rect">
            <a:avLst/>
          </a:prstGeom>
        </p:spPr>
        <p:txBody>
          <a:bodyPr vert="horz" lIns="96592" tIns="48297" rIns="96592" bIns="48297" rtlCol="0"/>
          <a:lstStyle>
            <a:lvl1pPr algn="l">
              <a:defRPr sz="1300"/>
            </a:lvl1pPr>
          </a:lstStyle>
          <a:p>
            <a:endParaRPr lang="nl-NL"/>
          </a:p>
        </p:txBody>
      </p:sp>
      <p:sp>
        <p:nvSpPr>
          <p:cNvPr id="3" name="Tijdelijke aanduiding voor datum 2"/>
          <p:cNvSpPr>
            <a:spLocks noGrp="1"/>
          </p:cNvSpPr>
          <p:nvPr>
            <p:ph type="dt" idx="1"/>
          </p:nvPr>
        </p:nvSpPr>
        <p:spPr>
          <a:xfrm>
            <a:off x="5674952" y="0"/>
            <a:ext cx="4341442" cy="345605"/>
          </a:xfrm>
          <a:prstGeom prst="rect">
            <a:avLst/>
          </a:prstGeom>
        </p:spPr>
        <p:txBody>
          <a:bodyPr vert="horz" lIns="96592" tIns="48297" rIns="96592" bIns="48297" rtlCol="0"/>
          <a:lstStyle>
            <a:lvl1pPr algn="r">
              <a:defRPr sz="1300"/>
            </a:lvl1pPr>
          </a:lstStyle>
          <a:p>
            <a:fld id="{BE4A62C0-CC32-465A-A8AE-B639B300C1F7}" type="datetimeFigureOut">
              <a:rPr lang="nl-NL" smtClean="0"/>
              <a:t>13-4-2026</a:t>
            </a:fld>
            <a:endParaRPr lang="nl-NL"/>
          </a:p>
        </p:txBody>
      </p:sp>
      <p:sp>
        <p:nvSpPr>
          <p:cNvPr id="4" name="Tijdelijke aanduiding voor dia-afbeelding 3"/>
          <p:cNvSpPr>
            <a:spLocks noGrp="1" noRot="1" noChangeAspect="1"/>
          </p:cNvSpPr>
          <p:nvPr>
            <p:ph type="sldImg" idx="2"/>
          </p:nvPr>
        </p:nvSpPr>
        <p:spPr>
          <a:xfrm>
            <a:off x="2943225" y="860425"/>
            <a:ext cx="4132263" cy="2324100"/>
          </a:xfrm>
          <a:prstGeom prst="rect">
            <a:avLst/>
          </a:prstGeom>
          <a:noFill/>
          <a:ln w="12700">
            <a:solidFill>
              <a:prstClr val="black"/>
            </a:solidFill>
          </a:ln>
        </p:spPr>
        <p:txBody>
          <a:bodyPr vert="horz" lIns="96592" tIns="48297" rIns="96592" bIns="48297" rtlCol="0" anchor="ctr"/>
          <a:lstStyle/>
          <a:p>
            <a:endParaRPr lang="nl-NL"/>
          </a:p>
        </p:txBody>
      </p:sp>
      <p:sp>
        <p:nvSpPr>
          <p:cNvPr id="5" name="Tijdelijke aanduiding voor notities 4"/>
          <p:cNvSpPr>
            <a:spLocks noGrp="1"/>
          </p:cNvSpPr>
          <p:nvPr>
            <p:ph type="body" sz="quarter" idx="3"/>
          </p:nvPr>
        </p:nvSpPr>
        <p:spPr>
          <a:xfrm>
            <a:off x="1001872" y="3314930"/>
            <a:ext cx="8014970" cy="2712214"/>
          </a:xfrm>
          <a:prstGeom prst="rect">
            <a:avLst/>
          </a:prstGeom>
        </p:spPr>
        <p:txBody>
          <a:bodyPr vert="horz" lIns="96592" tIns="48297" rIns="96592" bIns="48297"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6542560"/>
            <a:ext cx="4341442" cy="345604"/>
          </a:xfrm>
          <a:prstGeom prst="rect">
            <a:avLst/>
          </a:prstGeom>
        </p:spPr>
        <p:txBody>
          <a:bodyPr vert="horz" lIns="96592" tIns="48297" rIns="96592" bIns="48297"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5674952" y="6542560"/>
            <a:ext cx="4341442" cy="345604"/>
          </a:xfrm>
          <a:prstGeom prst="rect">
            <a:avLst/>
          </a:prstGeom>
        </p:spPr>
        <p:txBody>
          <a:bodyPr vert="horz" lIns="96592" tIns="48297" rIns="96592" bIns="48297" rtlCol="0" anchor="b"/>
          <a:lstStyle>
            <a:lvl1pPr algn="r">
              <a:defRPr sz="1300"/>
            </a:lvl1pPr>
          </a:lstStyle>
          <a:p>
            <a:fld id="{6EE97A46-2FCB-43DE-94BF-DF41B6AB6CC7}" type="slidenum">
              <a:rPr lang="nl-NL" smtClean="0"/>
              <a:t>‹nr.›</a:t>
            </a:fld>
            <a:endParaRPr lang="nl-NL"/>
          </a:p>
        </p:txBody>
      </p:sp>
    </p:spTree>
    <p:extLst>
      <p:ext uri="{BB962C8B-B14F-4D97-AF65-F5344CB8AC3E}">
        <p14:creationId xmlns:p14="http://schemas.microsoft.com/office/powerpoint/2010/main" val="2481414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vertegenwoordiging</a:t>
            </a:r>
            <a:r>
              <a:rPr lang="nl-NL" baseline="0" dirty="0"/>
              <a:t> van oud </a:t>
            </a:r>
            <a:r>
              <a:rPr lang="nl-NL" baseline="0" dirty="0" err="1"/>
              <a:t>hilgersberg</a:t>
            </a:r>
            <a:r>
              <a:rPr lang="nl-NL" baseline="0" dirty="0"/>
              <a:t>, bloemenbuurt/gravenbuurt/,statenlaankwartier, laantjes en en schiereiland</a:t>
            </a:r>
          </a:p>
          <a:p>
            <a:r>
              <a:rPr lang="nl-NL" baseline="0" dirty="0"/>
              <a:t>centraal wat moet decentraal wat kan</a:t>
            </a:r>
          </a:p>
          <a:p>
            <a:r>
              <a:rPr lang="nl-NL" baseline="0" dirty="0"/>
              <a:t>ik ben op dit gebied een groentje </a:t>
            </a:r>
          </a:p>
          <a:p>
            <a:endParaRPr lang="nl-NL" dirty="0"/>
          </a:p>
        </p:txBody>
      </p:sp>
      <p:sp>
        <p:nvSpPr>
          <p:cNvPr id="4" name="Tijdelijke aanduiding voor dianummer 3"/>
          <p:cNvSpPr>
            <a:spLocks noGrp="1"/>
          </p:cNvSpPr>
          <p:nvPr>
            <p:ph type="sldNum" sz="quarter" idx="10"/>
          </p:nvPr>
        </p:nvSpPr>
        <p:spPr/>
        <p:txBody>
          <a:bodyPr/>
          <a:lstStyle/>
          <a:p>
            <a:pPr defTabSz="971993">
              <a:defRPr/>
            </a:pPr>
            <a:fld id="{76CCF517-59D4-4FA9-8160-BF283A3537E3}" type="slidenum">
              <a:rPr lang="nl-NL">
                <a:solidFill>
                  <a:prstClr val="black"/>
                </a:solidFill>
                <a:latin typeface="Calibri" panose="020F0502020204030204"/>
              </a:rPr>
              <a:pPr defTabSz="971993">
                <a:defRPr/>
              </a:pPr>
              <a:t>1</a:t>
            </a:fld>
            <a:endParaRPr lang="nl-NL">
              <a:solidFill>
                <a:prstClr val="black"/>
              </a:solidFill>
              <a:latin typeface="Calibri" panose="020F0502020204030204"/>
            </a:endParaRPr>
          </a:p>
        </p:txBody>
      </p:sp>
    </p:spTree>
    <p:extLst>
      <p:ext uri="{BB962C8B-B14F-4D97-AF65-F5344CB8AC3E}">
        <p14:creationId xmlns:p14="http://schemas.microsoft.com/office/powerpoint/2010/main" val="2423184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vertegenwoordiging</a:t>
            </a:r>
            <a:r>
              <a:rPr lang="nl-NL" baseline="0" dirty="0"/>
              <a:t> van oud </a:t>
            </a:r>
            <a:r>
              <a:rPr lang="nl-NL" baseline="0" dirty="0" err="1"/>
              <a:t>hilgersberg</a:t>
            </a:r>
            <a:r>
              <a:rPr lang="nl-NL" baseline="0" dirty="0"/>
              <a:t>, bloemenbuurt/gravenbuurt/,statenlaankwartier, laantjes en en schiereiland</a:t>
            </a:r>
          </a:p>
          <a:p>
            <a:r>
              <a:rPr lang="nl-NL" baseline="0" dirty="0"/>
              <a:t>centraal wat moet decentraal wat kan</a:t>
            </a:r>
          </a:p>
          <a:p>
            <a:r>
              <a:rPr lang="nl-NL" baseline="0" dirty="0"/>
              <a:t>ik ben op dit gebied een groentje </a:t>
            </a:r>
          </a:p>
          <a:p>
            <a:endParaRPr lang="nl-NL" dirty="0"/>
          </a:p>
        </p:txBody>
      </p:sp>
      <p:sp>
        <p:nvSpPr>
          <p:cNvPr id="4" name="Tijdelijke aanduiding voor dianummer 3"/>
          <p:cNvSpPr>
            <a:spLocks noGrp="1"/>
          </p:cNvSpPr>
          <p:nvPr>
            <p:ph type="sldNum" sz="quarter" idx="10"/>
          </p:nvPr>
        </p:nvSpPr>
        <p:spPr/>
        <p:txBody>
          <a:bodyPr/>
          <a:lstStyle/>
          <a:p>
            <a:pPr defTabSz="971993">
              <a:defRPr/>
            </a:pPr>
            <a:fld id="{76CCF517-59D4-4FA9-8160-BF283A3537E3}" type="slidenum">
              <a:rPr lang="nl-NL">
                <a:solidFill>
                  <a:prstClr val="black"/>
                </a:solidFill>
                <a:latin typeface="Calibri" panose="020F0502020204030204"/>
              </a:rPr>
              <a:pPr defTabSz="971993">
                <a:defRPr/>
              </a:pPr>
              <a:t>11</a:t>
            </a:fld>
            <a:endParaRPr lang="nl-NL">
              <a:solidFill>
                <a:prstClr val="black"/>
              </a:solidFill>
              <a:latin typeface="Calibri" panose="020F0502020204030204"/>
            </a:endParaRPr>
          </a:p>
        </p:txBody>
      </p:sp>
    </p:spTree>
    <p:extLst>
      <p:ext uri="{BB962C8B-B14F-4D97-AF65-F5344CB8AC3E}">
        <p14:creationId xmlns:p14="http://schemas.microsoft.com/office/powerpoint/2010/main" val="2044402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vertegenwoordiging</a:t>
            </a:r>
            <a:r>
              <a:rPr lang="nl-NL" baseline="0" dirty="0"/>
              <a:t> van oud </a:t>
            </a:r>
            <a:r>
              <a:rPr lang="nl-NL" baseline="0" dirty="0" err="1"/>
              <a:t>hilgersberg</a:t>
            </a:r>
            <a:r>
              <a:rPr lang="nl-NL" baseline="0" dirty="0"/>
              <a:t>, bloemenbuurt/gravenbuurt/,statenlaankwartier, laantjes en en schiereiland</a:t>
            </a:r>
          </a:p>
          <a:p>
            <a:r>
              <a:rPr lang="nl-NL" baseline="0" dirty="0"/>
              <a:t>centraal wat moet decentraal wat kan</a:t>
            </a:r>
          </a:p>
          <a:p>
            <a:r>
              <a:rPr lang="nl-NL" baseline="0" dirty="0"/>
              <a:t>ik ben op dit gebied een groentje </a:t>
            </a:r>
          </a:p>
          <a:p>
            <a:endParaRPr lang="nl-NL" dirty="0"/>
          </a:p>
        </p:txBody>
      </p:sp>
      <p:sp>
        <p:nvSpPr>
          <p:cNvPr id="4" name="Tijdelijke aanduiding voor dianummer 3"/>
          <p:cNvSpPr>
            <a:spLocks noGrp="1"/>
          </p:cNvSpPr>
          <p:nvPr>
            <p:ph type="sldNum" sz="quarter" idx="10"/>
          </p:nvPr>
        </p:nvSpPr>
        <p:spPr/>
        <p:txBody>
          <a:bodyPr/>
          <a:lstStyle/>
          <a:p>
            <a:pPr defTabSz="971993">
              <a:defRPr/>
            </a:pPr>
            <a:fld id="{76CCF517-59D4-4FA9-8160-BF283A3537E3}" type="slidenum">
              <a:rPr lang="nl-NL">
                <a:solidFill>
                  <a:prstClr val="black"/>
                </a:solidFill>
                <a:latin typeface="Calibri" panose="020F0502020204030204"/>
              </a:rPr>
              <a:pPr defTabSz="971993">
                <a:defRPr/>
              </a:pPr>
              <a:t>12</a:t>
            </a:fld>
            <a:endParaRPr lang="nl-NL">
              <a:solidFill>
                <a:prstClr val="black"/>
              </a:solidFill>
              <a:latin typeface="Calibri" panose="020F0502020204030204"/>
            </a:endParaRPr>
          </a:p>
        </p:txBody>
      </p:sp>
    </p:spTree>
    <p:extLst>
      <p:ext uri="{BB962C8B-B14F-4D97-AF65-F5344CB8AC3E}">
        <p14:creationId xmlns:p14="http://schemas.microsoft.com/office/powerpoint/2010/main" val="1581890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vertegenwoordiging</a:t>
            </a:r>
            <a:r>
              <a:rPr lang="nl-NL" baseline="0" dirty="0"/>
              <a:t> van oud </a:t>
            </a:r>
            <a:r>
              <a:rPr lang="nl-NL" baseline="0" dirty="0" err="1"/>
              <a:t>hilgersberg</a:t>
            </a:r>
            <a:r>
              <a:rPr lang="nl-NL" baseline="0" dirty="0"/>
              <a:t>, bloemenbuurt/gravenbuurt/,statenlaankwartier, laantjes en en schiereiland</a:t>
            </a:r>
          </a:p>
          <a:p>
            <a:r>
              <a:rPr lang="nl-NL" baseline="0" dirty="0"/>
              <a:t>centraal wat moet decentraal wat kan</a:t>
            </a:r>
          </a:p>
          <a:p>
            <a:r>
              <a:rPr lang="nl-NL" baseline="0" dirty="0"/>
              <a:t>ik ben op dit gebied een groentje </a:t>
            </a:r>
          </a:p>
          <a:p>
            <a:endParaRPr lang="nl-NL" dirty="0"/>
          </a:p>
        </p:txBody>
      </p:sp>
      <p:sp>
        <p:nvSpPr>
          <p:cNvPr id="4" name="Tijdelijke aanduiding voor dianummer 3"/>
          <p:cNvSpPr>
            <a:spLocks noGrp="1"/>
          </p:cNvSpPr>
          <p:nvPr>
            <p:ph type="sldNum" sz="quarter" idx="10"/>
          </p:nvPr>
        </p:nvSpPr>
        <p:spPr/>
        <p:txBody>
          <a:bodyPr/>
          <a:lstStyle/>
          <a:p>
            <a:pPr defTabSz="971993">
              <a:defRPr/>
            </a:pPr>
            <a:fld id="{76CCF517-59D4-4FA9-8160-BF283A3537E3}" type="slidenum">
              <a:rPr lang="nl-NL">
                <a:solidFill>
                  <a:prstClr val="black"/>
                </a:solidFill>
                <a:latin typeface="Calibri" panose="020F0502020204030204"/>
              </a:rPr>
              <a:pPr defTabSz="971993">
                <a:defRPr/>
              </a:pPr>
              <a:t>13</a:t>
            </a:fld>
            <a:endParaRPr lang="nl-NL">
              <a:solidFill>
                <a:prstClr val="black"/>
              </a:solidFill>
              <a:latin typeface="Calibri" panose="020F0502020204030204"/>
            </a:endParaRPr>
          </a:p>
        </p:txBody>
      </p:sp>
    </p:spTree>
    <p:extLst>
      <p:ext uri="{BB962C8B-B14F-4D97-AF65-F5344CB8AC3E}">
        <p14:creationId xmlns:p14="http://schemas.microsoft.com/office/powerpoint/2010/main" val="1892600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vertegenwoordiging</a:t>
            </a:r>
            <a:r>
              <a:rPr lang="nl-NL" baseline="0" dirty="0"/>
              <a:t> van oud </a:t>
            </a:r>
            <a:r>
              <a:rPr lang="nl-NL" baseline="0" dirty="0" err="1"/>
              <a:t>hilgersberg</a:t>
            </a:r>
            <a:r>
              <a:rPr lang="nl-NL" baseline="0" dirty="0"/>
              <a:t>, bloemenbuurt/gravenbuurt/,statenlaankwartier, laantjes en en schiereiland</a:t>
            </a:r>
          </a:p>
          <a:p>
            <a:r>
              <a:rPr lang="nl-NL" baseline="0" dirty="0"/>
              <a:t>centraal wat moet decentraal wat kan</a:t>
            </a:r>
          </a:p>
          <a:p>
            <a:r>
              <a:rPr lang="nl-NL" baseline="0" dirty="0"/>
              <a:t>ik ben op dit gebied een groentje </a:t>
            </a:r>
          </a:p>
          <a:p>
            <a:endParaRPr lang="nl-NL" dirty="0"/>
          </a:p>
        </p:txBody>
      </p:sp>
      <p:sp>
        <p:nvSpPr>
          <p:cNvPr id="4" name="Tijdelijke aanduiding voor dianummer 3"/>
          <p:cNvSpPr>
            <a:spLocks noGrp="1"/>
          </p:cNvSpPr>
          <p:nvPr>
            <p:ph type="sldNum" sz="quarter" idx="10"/>
          </p:nvPr>
        </p:nvSpPr>
        <p:spPr/>
        <p:txBody>
          <a:bodyPr/>
          <a:lstStyle/>
          <a:p>
            <a:pPr defTabSz="971993">
              <a:defRPr/>
            </a:pPr>
            <a:fld id="{76CCF517-59D4-4FA9-8160-BF283A3537E3}" type="slidenum">
              <a:rPr lang="nl-NL">
                <a:solidFill>
                  <a:prstClr val="black"/>
                </a:solidFill>
                <a:latin typeface="Calibri" panose="020F0502020204030204"/>
              </a:rPr>
              <a:pPr defTabSz="971993">
                <a:defRPr/>
              </a:pPr>
              <a:t>2</a:t>
            </a:fld>
            <a:endParaRPr lang="nl-NL">
              <a:solidFill>
                <a:prstClr val="black"/>
              </a:solidFill>
              <a:latin typeface="Calibri" panose="020F0502020204030204"/>
            </a:endParaRPr>
          </a:p>
        </p:txBody>
      </p:sp>
    </p:spTree>
    <p:extLst>
      <p:ext uri="{BB962C8B-B14F-4D97-AF65-F5344CB8AC3E}">
        <p14:creationId xmlns:p14="http://schemas.microsoft.com/office/powerpoint/2010/main" val="2808086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vertegenwoordiging</a:t>
            </a:r>
            <a:r>
              <a:rPr lang="nl-NL" baseline="0" dirty="0"/>
              <a:t> van oud </a:t>
            </a:r>
            <a:r>
              <a:rPr lang="nl-NL" baseline="0" dirty="0" err="1"/>
              <a:t>hilgersberg</a:t>
            </a:r>
            <a:r>
              <a:rPr lang="nl-NL" baseline="0" dirty="0"/>
              <a:t>, bloemenbuurt/gravenbuurt/,statenlaankwartier, laantjes en en schiereiland</a:t>
            </a:r>
          </a:p>
          <a:p>
            <a:r>
              <a:rPr lang="nl-NL" baseline="0" dirty="0"/>
              <a:t>centraal wat moet decentraal wat kan</a:t>
            </a:r>
          </a:p>
          <a:p>
            <a:r>
              <a:rPr lang="nl-NL" baseline="0" dirty="0"/>
              <a:t>ik ben op dit gebied een groentje </a:t>
            </a:r>
          </a:p>
          <a:p>
            <a:endParaRPr lang="nl-NL" dirty="0"/>
          </a:p>
        </p:txBody>
      </p:sp>
      <p:sp>
        <p:nvSpPr>
          <p:cNvPr id="4" name="Tijdelijke aanduiding voor dianummer 3"/>
          <p:cNvSpPr>
            <a:spLocks noGrp="1"/>
          </p:cNvSpPr>
          <p:nvPr>
            <p:ph type="sldNum" sz="quarter" idx="10"/>
          </p:nvPr>
        </p:nvSpPr>
        <p:spPr/>
        <p:txBody>
          <a:bodyPr/>
          <a:lstStyle/>
          <a:p>
            <a:pPr defTabSz="971993">
              <a:defRPr/>
            </a:pPr>
            <a:fld id="{76CCF517-59D4-4FA9-8160-BF283A3537E3}" type="slidenum">
              <a:rPr lang="nl-NL">
                <a:solidFill>
                  <a:prstClr val="black"/>
                </a:solidFill>
                <a:latin typeface="Calibri" panose="020F0502020204030204"/>
              </a:rPr>
              <a:pPr defTabSz="971993">
                <a:defRPr/>
              </a:pPr>
              <a:t>3</a:t>
            </a:fld>
            <a:endParaRPr lang="nl-NL">
              <a:solidFill>
                <a:prstClr val="black"/>
              </a:solidFill>
              <a:latin typeface="Calibri" panose="020F0502020204030204"/>
            </a:endParaRPr>
          </a:p>
        </p:txBody>
      </p:sp>
    </p:spTree>
    <p:extLst>
      <p:ext uri="{BB962C8B-B14F-4D97-AF65-F5344CB8AC3E}">
        <p14:creationId xmlns:p14="http://schemas.microsoft.com/office/powerpoint/2010/main" val="788179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vertegenwoordiging</a:t>
            </a:r>
            <a:r>
              <a:rPr lang="nl-NL" baseline="0" dirty="0"/>
              <a:t> van oud </a:t>
            </a:r>
            <a:r>
              <a:rPr lang="nl-NL" baseline="0" dirty="0" err="1"/>
              <a:t>hilgersberg</a:t>
            </a:r>
            <a:r>
              <a:rPr lang="nl-NL" baseline="0" dirty="0"/>
              <a:t>, bloemenbuurt/gravenbuurt/,statenlaankwartier, laantjes en en schiereiland</a:t>
            </a:r>
          </a:p>
          <a:p>
            <a:r>
              <a:rPr lang="nl-NL" baseline="0" dirty="0"/>
              <a:t>centraal wat moet decentraal wat kan</a:t>
            </a:r>
          </a:p>
          <a:p>
            <a:r>
              <a:rPr lang="nl-NL" baseline="0" dirty="0"/>
              <a:t>ik ben op dit gebied een groentje </a:t>
            </a:r>
          </a:p>
          <a:p>
            <a:endParaRPr lang="nl-NL" dirty="0"/>
          </a:p>
        </p:txBody>
      </p:sp>
      <p:sp>
        <p:nvSpPr>
          <p:cNvPr id="4" name="Tijdelijke aanduiding voor dianummer 3"/>
          <p:cNvSpPr>
            <a:spLocks noGrp="1"/>
          </p:cNvSpPr>
          <p:nvPr>
            <p:ph type="sldNum" sz="quarter" idx="10"/>
          </p:nvPr>
        </p:nvSpPr>
        <p:spPr/>
        <p:txBody>
          <a:bodyPr/>
          <a:lstStyle/>
          <a:p>
            <a:pPr defTabSz="971993">
              <a:defRPr/>
            </a:pPr>
            <a:fld id="{76CCF517-59D4-4FA9-8160-BF283A3537E3}" type="slidenum">
              <a:rPr lang="nl-NL">
                <a:solidFill>
                  <a:prstClr val="black"/>
                </a:solidFill>
                <a:latin typeface="Calibri" panose="020F0502020204030204"/>
              </a:rPr>
              <a:pPr defTabSz="971993">
                <a:defRPr/>
              </a:pPr>
              <a:t>4</a:t>
            </a:fld>
            <a:endParaRPr lang="nl-NL">
              <a:solidFill>
                <a:prstClr val="black"/>
              </a:solidFill>
              <a:latin typeface="Calibri" panose="020F0502020204030204"/>
            </a:endParaRPr>
          </a:p>
        </p:txBody>
      </p:sp>
    </p:spTree>
    <p:extLst>
      <p:ext uri="{BB962C8B-B14F-4D97-AF65-F5344CB8AC3E}">
        <p14:creationId xmlns:p14="http://schemas.microsoft.com/office/powerpoint/2010/main" val="2225895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vertegenwoordiging</a:t>
            </a:r>
            <a:r>
              <a:rPr lang="nl-NL" baseline="0" dirty="0"/>
              <a:t> van oud </a:t>
            </a:r>
            <a:r>
              <a:rPr lang="nl-NL" baseline="0" dirty="0" err="1"/>
              <a:t>hilgersberg</a:t>
            </a:r>
            <a:r>
              <a:rPr lang="nl-NL" baseline="0" dirty="0"/>
              <a:t>, bloemenbuurt/gravenbuurt/,statenlaankwartier, laantjes en en schiereiland</a:t>
            </a:r>
          </a:p>
          <a:p>
            <a:r>
              <a:rPr lang="nl-NL" baseline="0" dirty="0"/>
              <a:t>centraal wat moet decentraal wat kan</a:t>
            </a:r>
          </a:p>
          <a:p>
            <a:r>
              <a:rPr lang="nl-NL" baseline="0" dirty="0"/>
              <a:t>ik ben op dit gebied een groentje </a:t>
            </a:r>
          </a:p>
          <a:p>
            <a:endParaRPr lang="nl-NL" dirty="0"/>
          </a:p>
        </p:txBody>
      </p:sp>
      <p:sp>
        <p:nvSpPr>
          <p:cNvPr id="4" name="Tijdelijke aanduiding voor dianummer 3"/>
          <p:cNvSpPr>
            <a:spLocks noGrp="1"/>
          </p:cNvSpPr>
          <p:nvPr>
            <p:ph type="sldNum" sz="quarter" idx="10"/>
          </p:nvPr>
        </p:nvSpPr>
        <p:spPr/>
        <p:txBody>
          <a:bodyPr/>
          <a:lstStyle/>
          <a:p>
            <a:pPr defTabSz="971993">
              <a:defRPr/>
            </a:pPr>
            <a:fld id="{76CCF517-59D4-4FA9-8160-BF283A3537E3}" type="slidenum">
              <a:rPr lang="nl-NL">
                <a:solidFill>
                  <a:prstClr val="black"/>
                </a:solidFill>
                <a:latin typeface="Calibri" panose="020F0502020204030204"/>
              </a:rPr>
              <a:pPr defTabSz="971993">
                <a:defRPr/>
              </a:pPr>
              <a:t>6</a:t>
            </a:fld>
            <a:endParaRPr lang="nl-NL">
              <a:solidFill>
                <a:prstClr val="black"/>
              </a:solidFill>
              <a:latin typeface="Calibri" panose="020F0502020204030204"/>
            </a:endParaRPr>
          </a:p>
        </p:txBody>
      </p:sp>
    </p:spTree>
    <p:extLst>
      <p:ext uri="{BB962C8B-B14F-4D97-AF65-F5344CB8AC3E}">
        <p14:creationId xmlns:p14="http://schemas.microsoft.com/office/powerpoint/2010/main" val="3809969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vertegenwoordiging</a:t>
            </a:r>
            <a:r>
              <a:rPr lang="nl-NL" baseline="0" dirty="0"/>
              <a:t> van oud </a:t>
            </a:r>
            <a:r>
              <a:rPr lang="nl-NL" baseline="0" dirty="0" err="1"/>
              <a:t>hilgersberg</a:t>
            </a:r>
            <a:r>
              <a:rPr lang="nl-NL" baseline="0" dirty="0"/>
              <a:t>, bloemenbuurt/gravenbuurt/,statenlaankwartier, laantjes en en schiereiland</a:t>
            </a:r>
          </a:p>
          <a:p>
            <a:r>
              <a:rPr lang="nl-NL" baseline="0" dirty="0"/>
              <a:t>centraal wat moet decentraal wat kan</a:t>
            </a:r>
          </a:p>
          <a:p>
            <a:r>
              <a:rPr lang="nl-NL" baseline="0" dirty="0"/>
              <a:t>ik ben op dit gebied een groentje </a:t>
            </a:r>
          </a:p>
          <a:p>
            <a:endParaRPr lang="nl-NL" dirty="0"/>
          </a:p>
        </p:txBody>
      </p:sp>
      <p:sp>
        <p:nvSpPr>
          <p:cNvPr id="4" name="Tijdelijke aanduiding voor dianummer 3"/>
          <p:cNvSpPr>
            <a:spLocks noGrp="1"/>
          </p:cNvSpPr>
          <p:nvPr>
            <p:ph type="sldNum" sz="quarter" idx="10"/>
          </p:nvPr>
        </p:nvSpPr>
        <p:spPr/>
        <p:txBody>
          <a:bodyPr/>
          <a:lstStyle/>
          <a:p>
            <a:pPr defTabSz="971993">
              <a:defRPr/>
            </a:pPr>
            <a:fld id="{76CCF517-59D4-4FA9-8160-BF283A3537E3}" type="slidenum">
              <a:rPr lang="nl-NL">
                <a:solidFill>
                  <a:prstClr val="black"/>
                </a:solidFill>
                <a:latin typeface="Calibri" panose="020F0502020204030204"/>
              </a:rPr>
              <a:pPr defTabSz="971993">
                <a:defRPr/>
              </a:pPr>
              <a:t>7</a:t>
            </a:fld>
            <a:endParaRPr lang="nl-NL">
              <a:solidFill>
                <a:prstClr val="black"/>
              </a:solidFill>
              <a:latin typeface="Calibri" panose="020F0502020204030204"/>
            </a:endParaRPr>
          </a:p>
        </p:txBody>
      </p:sp>
    </p:spTree>
    <p:extLst>
      <p:ext uri="{BB962C8B-B14F-4D97-AF65-F5344CB8AC3E}">
        <p14:creationId xmlns:p14="http://schemas.microsoft.com/office/powerpoint/2010/main" val="59381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vertegenwoordiging</a:t>
            </a:r>
            <a:r>
              <a:rPr lang="nl-NL" baseline="0" dirty="0"/>
              <a:t> van oud </a:t>
            </a:r>
            <a:r>
              <a:rPr lang="nl-NL" baseline="0" dirty="0" err="1"/>
              <a:t>hilgersberg</a:t>
            </a:r>
            <a:r>
              <a:rPr lang="nl-NL" baseline="0" dirty="0"/>
              <a:t>, bloemenbuurt/gravenbuurt/,statenlaankwartier, laantjes en en schiereiland</a:t>
            </a:r>
          </a:p>
          <a:p>
            <a:r>
              <a:rPr lang="nl-NL" baseline="0" dirty="0"/>
              <a:t>centraal wat moet decentraal wat kan</a:t>
            </a:r>
          </a:p>
          <a:p>
            <a:r>
              <a:rPr lang="nl-NL" baseline="0" dirty="0"/>
              <a:t>ik ben op dit gebied een groentje </a:t>
            </a:r>
          </a:p>
          <a:p>
            <a:endParaRPr lang="nl-NL" dirty="0"/>
          </a:p>
        </p:txBody>
      </p:sp>
      <p:sp>
        <p:nvSpPr>
          <p:cNvPr id="4" name="Tijdelijke aanduiding voor dianummer 3"/>
          <p:cNvSpPr>
            <a:spLocks noGrp="1"/>
          </p:cNvSpPr>
          <p:nvPr>
            <p:ph type="sldNum" sz="quarter" idx="10"/>
          </p:nvPr>
        </p:nvSpPr>
        <p:spPr/>
        <p:txBody>
          <a:bodyPr/>
          <a:lstStyle/>
          <a:p>
            <a:pPr defTabSz="971993">
              <a:defRPr/>
            </a:pPr>
            <a:fld id="{76CCF517-59D4-4FA9-8160-BF283A3537E3}" type="slidenum">
              <a:rPr lang="nl-NL">
                <a:solidFill>
                  <a:prstClr val="black"/>
                </a:solidFill>
                <a:latin typeface="Calibri" panose="020F0502020204030204"/>
              </a:rPr>
              <a:pPr defTabSz="971993">
                <a:defRPr/>
              </a:pPr>
              <a:t>8</a:t>
            </a:fld>
            <a:endParaRPr lang="nl-NL">
              <a:solidFill>
                <a:prstClr val="black"/>
              </a:solidFill>
              <a:latin typeface="Calibri" panose="020F0502020204030204"/>
            </a:endParaRPr>
          </a:p>
        </p:txBody>
      </p:sp>
    </p:spTree>
    <p:extLst>
      <p:ext uri="{BB962C8B-B14F-4D97-AF65-F5344CB8AC3E}">
        <p14:creationId xmlns:p14="http://schemas.microsoft.com/office/powerpoint/2010/main" val="2677006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vertegenwoordiging</a:t>
            </a:r>
            <a:r>
              <a:rPr lang="nl-NL" baseline="0" dirty="0"/>
              <a:t> van oud </a:t>
            </a:r>
            <a:r>
              <a:rPr lang="nl-NL" baseline="0" dirty="0" err="1"/>
              <a:t>hilgersberg</a:t>
            </a:r>
            <a:r>
              <a:rPr lang="nl-NL" baseline="0" dirty="0"/>
              <a:t>, bloemenbuurt/gravenbuurt/,statenlaankwartier, laantjes en en schiereiland</a:t>
            </a:r>
          </a:p>
          <a:p>
            <a:r>
              <a:rPr lang="nl-NL" baseline="0" dirty="0"/>
              <a:t>centraal wat moet decentraal wat kan</a:t>
            </a:r>
          </a:p>
          <a:p>
            <a:r>
              <a:rPr lang="nl-NL" baseline="0" dirty="0"/>
              <a:t>ik ben op dit gebied een groentje </a:t>
            </a:r>
          </a:p>
          <a:p>
            <a:endParaRPr lang="nl-NL" dirty="0"/>
          </a:p>
        </p:txBody>
      </p:sp>
      <p:sp>
        <p:nvSpPr>
          <p:cNvPr id="4" name="Tijdelijke aanduiding voor dianummer 3"/>
          <p:cNvSpPr>
            <a:spLocks noGrp="1"/>
          </p:cNvSpPr>
          <p:nvPr>
            <p:ph type="sldNum" sz="quarter" idx="10"/>
          </p:nvPr>
        </p:nvSpPr>
        <p:spPr/>
        <p:txBody>
          <a:bodyPr/>
          <a:lstStyle/>
          <a:p>
            <a:pPr defTabSz="971993">
              <a:defRPr/>
            </a:pPr>
            <a:fld id="{76CCF517-59D4-4FA9-8160-BF283A3537E3}" type="slidenum">
              <a:rPr lang="nl-NL">
                <a:solidFill>
                  <a:prstClr val="black"/>
                </a:solidFill>
                <a:latin typeface="Calibri" panose="020F0502020204030204"/>
              </a:rPr>
              <a:pPr defTabSz="971993">
                <a:defRPr/>
              </a:pPr>
              <a:t>9</a:t>
            </a:fld>
            <a:endParaRPr lang="nl-NL">
              <a:solidFill>
                <a:prstClr val="black"/>
              </a:solidFill>
              <a:latin typeface="Calibri" panose="020F0502020204030204"/>
            </a:endParaRPr>
          </a:p>
        </p:txBody>
      </p:sp>
    </p:spTree>
    <p:extLst>
      <p:ext uri="{BB962C8B-B14F-4D97-AF65-F5344CB8AC3E}">
        <p14:creationId xmlns:p14="http://schemas.microsoft.com/office/powerpoint/2010/main" val="2176496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vertegenwoordiging</a:t>
            </a:r>
            <a:r>
              <a:rPr lang="nl-NL" baseline="0" dirty="0"/>
              <a:t> van oud </a:t>
            </a:r>
            <a:r>
              <a:rPr lang="nl-NL" baseline="0" dirty="0" err="1"/>
              <a:t>hilgersberg</a:t>
            </a:r>
            <a:r>
              <a:rPr lang="nl-NL" baseline="0" dirty="0"/>
              <a:t>, bloemenbuurt/gravenbuurt/,statenlaankwartier, laantjes en en schiereiland</a:t>
            </a:r>
          </a:p>
          <a:p>
            <a:r>
              <a:rPr lang="nl-NL" baseline="0" dirty="0"/>
              <a:t>centraal wat moet decentraal wat kan</a:t>
            </a:r>
          </a:p>
          <a:p>
            <a:r>
              <a:rPr lang="nl-NL" baseline="0" dirty="0"/>
              <a:t>ik ben op dit gebied een groentje </a:t>
            </a:r>
          </a:p>
          <a:p>
            <a:endParaRPr lang="nl-NL" dirty="0"/>
          </a:p>
        </p:txBody>
      </p:sp>
      <p:sp>
        <p:nvSpPr>
          <p:cNvPr id="4" name="Tijdelijke aanduiding voor dianummer 3"/>
          <p:cNvSpPr>
            <a:spLocks noGrp="1"/>
          </p:cNvSpPr>
          <p:nvPr>
            <p:ph type="sldNum" sz="quarter" idx="10"/>
          </p:nvPr>
        </p:nvSpPr>
        <p:spPr/>
        <p:txBody>
          <a:bodyPr/>
          <a:lstStyle/>
          <a:p>
            <a:pPr defTabSz="971993">
              <a:defRPr/>
            </a:pPr>
            <a:fld id="{76CCF517-59D4-4FA9-8160-BF283A3537E3}" type="slidenum">
              <a:rPr lang="nl-NL">
                <a:solidFill>
                  <a:prstClr val="black"/>
                </a:solidFill>
                <a:latin typeface="Calibri" panose="020F0502020204030204"/>
              </a:rPr>
              <a:pPr defTabSz="971993">
                <a:defRPr/>
              </a:pPr>
              <a:t>10</a:t>
            </a:fld>
            <a:endParaRPr lang="nl-NL">
              <a:solidFill>
                <a:prstClr val="black"/>
              </a:solidFill>
              <a:latin typeface="Calibri" panose="020F0502020204030204"/>
            </a:endParaRPr>
          </a:p>
        </p:txBody>
      </p:sp>
    </p:spTree>
    <p:extLst>
      <p:ext uri="{BB962C8B-B14F-4D97-AF65-F5344CB8AC3E}">
        <p14:creationId xmlns:p14="http://schemas.microsoft.com/office/powerpoint/2010/main" val="279716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45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9653DCF4-0136-4C0A-92BE-BCB6CB07D2DB}" type="datetime1">
              <a:rPr lang="nl-NL" smtClean="0"/>
              <a:t>13-4-2026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F732FAA-55F8-4914-A2F8-B2565A8D94B0}" type="slidenum">
              <a:rPr lang="nl-NL" smtClean="0"/>
              <a:t>‹nr.›</a:t>
            </a:fld>
            <a:endParaRPr lang="nl-NL" dirty="0"/>
          </a:p>
        </p:txBody>
      </p:sp>
    </p:spTree>
    <p:extLst>
      <p:ext uri="{BB962C8B-B14F-4D97-AF65-F5344CB8AC3E}">
        <p14:creationId xmlns:p14="http://schemas.microsoft.com/office/powerpoint/2010/main" val="111084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76C85E6-C810-4611-A535-92CB8D7EB8CE}" type="datetime1">
              <a:rPr lang="nl-NL" smtClean="0"/>
              <a:t>13-4-2026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F732FAA-55F8-4914-A2F8-B2565A8D94B0}" type="slidenum">
              <a:rPr lang="nl-NL" smtClean="0"/>
              <a:t>‹nr.›</a:t>
            </a:fld>
            <a:endParaRPr lang="nl-NL"/>
          </a:p>
        </p:txBody>
      </p:sp>
    </p:spTree>
    <p:extLst>
      <p:ext uri="{BB962C8B-B14F-4D97-AF65-F5344CB8AC3E}">
        <p14:creationId xmlns:p14="http://schemas.microsoft.com/office/powerpoint/2010/main" val="2538294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1"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1"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21912BA-5CBF-4F3C-A7AC-FA6FB9E16B11}" type="datetime1">
              <a:rPr lang="nl-NL" smtClean="0"/>
              <a:t>13-4-2026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F732FAA-55F8-4914-A2F8-B2565A8D94B0}" type="slidenum">
              <a:rPr lang="nl-NL" smtClean="0"/>
              <a:t>‹nr.›</a:t>
            </a:fld>
            <a:endParaRPr lang="nl-NL"/>
          </a:p>
        </p:txBody>
      </p:sp>
    </p:spTree>
    <p:extLst>
      <p:ext uri="{BB962C8B-B14F-4D97-AF65-F5344CB8AC3E}">
        <p14:creationId xmlns:p14="http://schemas.microsoft.com/office/powerpoint/2010/main" val="377776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A9B1EAC-8892-45DF-8C67-65DF4BED78A1}" type="datetime1">
              <a:rPr lang="nl-NL" smtClean="0"/>
              <a:t>13-4-2026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F732FAA-55F8-4914-A2F8-B2565A8D94B0}" type="slidenum">
              <a:rPr lang="nl-NL" smtClean="0"/>
              <a:t>‹nr.›</a:t>
            </a:fld>
            <a:endParaRPr lang="nl-NL"/>
          </a:p>
        </p:txBody>
      </p:sp>
    </p:spTree>
    <p:extLst>
      <p:ext uri="{BB962C8B-B14F-4D97-AF65-F5344CB8AC3E}">
        <p14:creationId xmlns:p14="http://schemas.microsoft.com/office/powerpoint/2010/main" val="65101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0"/>
            <a:ext cx="10515600" cy="2852737"/>
          </a:xfrm>
        </p:spPr>
        <p:txBody>
          <a:bodyPr anchor="b"/>
          <a:lstStyle>
            <a:lvl1pPr>
              <a:defRPr sz="4500"/>
            </a:lvl1pPr>
          </a:lstStyle>
          <a:p>
            <a:r>
              <a:rPr lang="nl-NL"/>
              <a:t>Klik om de stijl te bewerken</a:t>
            </a:r>
          </a:p>
        </p:txBody>
      </p:sp>
      <p:sp>
        <p:nvSpPr>
          <p:cNvPr id="3" name="Tijdelijke aanduiding voor tekst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B1FF245C-79BA-4A16-ADBF-D6B8C968547D}" type="datetime1">
              <a:rPr lang="nl-NL" smtClean="0"/>
              <a:t>13-4-2026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F732FAA-55F8-4914-A2F8-B2565A8D94B0}" type="slidenum">
              <a:rPr lang="nl-NL" smtClean="0"/>
              <a:t>‹nr.›</a:t>
            </a:fld>
            <a:endParaRPr lang="nl-NL"/>
          </a:p>
        </p:txBody>
      </p:sp>
    </p:spTree>
    <p:extLst>
      <p:ext uri="{BB962C8B-B14F-4D97-AF65-F5344CB8AC3E}">
        <p14:creationId xmlns:p14="http://schemas.microsoft.com/office/powerpoint/2010/main" val="125327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112735B-938A-4681-BCD2-B93777D3A0A9}" type="datetime1">
              <a:rPr lang="nl-NL" smtClean="0"/>
              <a:t>13-4-2026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F732FAA-55F8-4914-A2F8-B2565A8D94B0}" type="slidenum">
              <a:rPr lang="nl-NL" smtClean="0"/>
              <a:t>‹nr.›</a:t>
            </a:fld>
            <a:endParaRPr lang="nl-NL"/>
          </a:p>
        </p:txBody>
      </p:sp>
    </p:spTree>
    <p:extLst>
      <p:ext uri="{BB962C8B-B14F-4D97-AF65-F5344CB8AC3E}">
        <p14:creationId xmlns:p14="http://schemas.microsoft.com/office/powerpoint/2010/main" val="116834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Tijdelijke aanduiding voor inhoud 3"/>
          <p:cNvSpPr>
            <a:spLocks noGrp="1"/>
          </p:cNvSpPr>
          <p:nvPr>
            <p:ph sz="half" idx="2"/>
          </p:nvPr>
        </p:nvSpPr>
        <p:spPr>
          <a:xfrm>
            <a:off x="839789"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Tijdelijke aanduiding voor inhoud 5"/>
          <p:cNvSpPr>
            <a:spLocks noGrp="1"/>
          </p:cNvSpPr>
          <p:nvPr>
            <p:ph sz="quarter" idx="4"/>
          </p:nvPr>
        </p:nvSpPr>
        <p:spPr>
          <a:xfrm>
            <a:off x="6172201"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CB4B256-F3BB-4F69-9BC4-AEE0D13F2282}" type="datetime1">
              <a:rPr lang="nl-NL" smtClean="0"/>
              <a:t>13-4-2026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F732FAA-55F8-4914-A2F8-B2565A8D94B0}" type="slidenum">
              <a:rPr lang="nl-NL" smtClean="0"/>
              <a:t>‹nr.›</a:t>
            </a:fld>
            <a:endParaRPr lang="nl-NL"/>
          </a:p>
        </p:txBody>
      </p:sp>
    </p:spTree>
    <p:extLst>
      <p:ext uri="{BB962C8B-B14F-4D97-AF65-F5344CB8AC3E}">
        <p14:creationId xmlns:p14="http://schemas.microsoft.com/office/powerpoint/2010/main" val="2001703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4995D17-C17C-4EC3-9737-A38E857E0854}" type="datetime1">
              <a:rPr lang="nl-NL" smtClean="0"/>
              <a:t>13-4-2026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F732FAA-55F8-4914-A2F8-B2565A8D94B0}" type="slidenum">
              <a:rPr lang="nl-NL" smtClean="0"/>
              <a:t>‹nr.›</a:t>
            </a:fld>
            <a:endParaRPr lang="nl-NL"/>
          </a:p>
        </p:txBody>
      </p:sp>
    </p:spTree>
    <p:extLst>
      <p:ext uri="{BB962C8B-B14F-4D97-AF65-F5344CB8AC3E}">
        <p14:creationId xmlns:p14="http://schemas.microsoft.com/office/powerpoint/2010/main" val="218448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4C5F0BA-A132-44A9-8A80-3424916A5FEB}" type="datetime1">
              <a:rPr lang="nl-NL" smtClean="0"/>
              <a:t>13-4-2026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F732FAA-55F8-4914-A2F8-B2565A8D94B0}" type="slidenum">
              <a:rPr lang="nl-NL" smtClean="0"/>
              <a:t>‹nr.›</a:t>
            </a:fld>
            <a:endParaRPr lang="nl-NL"/>
          </a:p>
        </p:txBody>
      </p:sp>
    </p:spTree>
    <p:extLst>
      <p:ext uri="{BB962C8B-B14F-4D97-AF65-F5344CB8AC3E}">
        <p14:creationId xmlns:p14="http://schemas.microsoft.com/office/powerpoint/2010/main" val="3755417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2400"/>
            </a:lvl1pPr>
          </a:lstStyle>
          <a:p>
            <a:r>
              <a:rPr lang="nl-NL"/>
              <a:t>Klik om de stijl te bewerken</a:t>
            </a:r>
          </a:p>
        </p:txBody>
      </p:sp>
      <p:sp>
        <p:nvSpPr>
          <p:cNvPr id="3" name="Tijdelijke aanduiding voor inhoud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B9EB329-CF3D-400A-A966-3B57965AA4C7}" type="datetime1">
              <a:rPr lang="nl-NL" smtClean="0"/>
              <a:t>13-4-2026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F732FAA-55F8-4914-A2F8-B2565A8D94B0}" type="slidenum">
              <a:rPr lang="nl-NL" smtClean="0"/>
              <a:t>‹nr.›</a:t>
            </a:fld>
            <a:endParaRPr lang="nl-NL"/>
          </a:p>
        </p:txBody>
      </p:sp>
    </p:spTree>
    <p:extLst>
      <p:ext uri="{BB962C8B-B14F-4D97-AF65-F5344CB8AC3E}">
        <p14:creationId xmlns:p14="http://schemas.microsoft.com/office/powerpoint/2010/main" val="307936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2400"/>
            </a:lvl1pPr>
          </a:lstStyle>
          <a:p>
            <a:r>
              <a:rPr lang="nl-NL"/>
              <a:t>Klik om de stijl te bewerken</a:t>
            </a:r>
          </a:p>
        </p:txBody>
      </p:sp>
      <p:sp>
        <p:nvSpPr>
          <p:cNvPr id="3" name="Tijdelijke aanduiding voor afbeelding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00A41E-04E8-469A-A100-04B33B1B95F2}" type="datetime1">
              <a:rPr lang="nl-NL" smtClean="0"/>
              <a:t>13-4-2026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F732FAA-55F8-4914-A2F8-B2565A8D94B0}" type="slidenum">
              <a:rPr lang="nl-NL" smtClean="0"/>
              <a:t>‹nr.›</a:t>
            </a:fld>
            <a:endParaRPr lang="nl-NL"/>
          </a:p>
        </p:txBody>
      </p:sp>
    </p:spTree>
    <p:extLst>
      <p:ext uri="{BB962C8B-B14F-4D97-AF65-F5344CB8AC3E}">
        <p14:creationId xmlns:p14="http://schemas.microsoft.com/office/powerpoint/2010/main" val="3840306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1000"/>
            <a:lum/>
          </a:blip>
          <a:srcRect/>
          <a:stretch>
            <a:fillRect t="-1000" b="-1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666C0A0-BA2E-49E5-9714-62D2304A20A1}" type="datetime1">
              <a:rPr lang="nl-NL" smtClean="0"/>
              <a:t>13-4-2026</a:t>
            </a:fld>
            <a:endParaRPr lang="nl-NL"/>
          </a:p>
        </p:txBody>
      </p:sp>
      <p:sp>
        <p:nvSpPr>
          <p:cNvPr id="5" name="Tijdelijke aanduiding voor voettekst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732FAA-55F8-4914-A2F8-B2565A8D94B0}" type="slidenum">
              <a:rPr lang="nl-NL" smtClean="0"/>
              <a:t>‹nr.›</a:t>
            </a:fld>
            <a:endParaRPr lang="nl-NL"/>
          </a:p>
        </p:txBody>
      </p:sp>
    </p:spTree>
    <p:extLst>
      <p:ext uri="{BB962C8B-B14F-4D97-AF65-F5344CB8AC3E}">
        <p14:creationId xmlns:p14="http://schemas.microsoft.com/office/powerpoint/2010/main" val="14991828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grondwateroppeil.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grondwateroppeil.n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grondwateroppeil.n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grondwateroppeil.n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grondwateroppeil.n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rondwateroppeil.n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grondwateroppeil.n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grondwateroppeil.n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grondwateroppeil.n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grondwateroppeil.n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grondwateroppeil.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7621" y="2038411"/>
            <a:ext cx="10897299" cy="4081827"/>
          </a:xfrm>
        </p:spPr>
        <p:txBody>
          <a:bodyPr>
            <a:normAutofit fontScale="90000"/>
          </a:bodyPr>
          <a:lstStyle/>
          <a:p>
            <a:br>
              <a:rPr lang="nl-NL" sz="3000" b="1" dirty="0">
                <a:latin typeface="+mn-lt"/>
              </a:rPr>
            </a:br>
            <a:br>
              <a:rPr lang="nl-NL" sz="2400" b="1" dirty="0">
                <a:solidFill>
                  <a:prstClr val="black"/>
                </a:solidFill>
                <a:latin typeface="Calibri" panose="020F0502020204030204"/>
                <a:ea typeface="+mn-ea"/>
                <a:cs typeface="+mn-cs"/>
              </a:rPr>
            </a:br>
            <a:br>
              <a:rPr lang="nl-NL" sz="3000" b="1" dirty="0">
                <a:latin typeface="+mn-lt"/>
              </a:rPr>
            </a:br>
            <a:br>
              <a:rPr lang="nl-NL" sz="3000" b="1" dirty="0">
                <a:latin typeface="+mn-lt"/>
              </a:rPr>
            </a:br>
            <a:br>
              <a:rPr lang="nl-NL" sz="3000" b="1" i="1" dirty="0">
                <a:solidFill>
                  <a:srgbClr val="0070C0"/>
                </a:solidFill>
                <a:latin typeface="+mn-lt"/>
              </a:rPr>
            </a:br>
            <a:r>
              <a:rPr lang="nl-NL" sz="4000" b="1" i="1" dirty="0">
                <a:solidFill>
                  <a:srgbClr val="0070C0"/>
                </a:solidFill>
                <a:latin typeface="+mn-lt"/>
              </a:rPr>
              <a:t>Rotterdam, de Bloemenbuurt</a:t>
            </a:r>
            <a:br>
              <a:rPr lang="nl-NL" sz="4000" b="1" i="1" dirty="0">
                <a:solidFill>
                  <a:srgbClr val="0070C0"/>
                </a:solidFill>
                <a:latin typeface="+mn-lt"/>
              </a:rPr>
            </a:br>
            <a:r>
              <a:rPr lang="nl-NL" sz="4000" b="1" i="1" dirty="0">
                <a:solidFill>
                  <a:srgbClr val="0070C0"/>
                </a:solidFill>
                <a:latin typeface="+mn-lt"/>
              </a:rPr>
              <a:t>Is gebouwd op palen</a:t>
            </a:r>
            <a:br>
              <a:rPr lang="nl-NL" sz="4000" b="1" i="1" dirty="0">
                <a:solidFill>
                  <a:srgbClr val="0070C0"/>
                </a:solidFill>
                <a:latin typeface="+mn-lt"/>
              </a:rPr>
            </a:br>
            <a:r>
              <a:rPr lang="nl-NL" sz="4000" b="1" i="1" dirty="0">
                <a:solidFill>
                  <a:srgbClr val="0070C0"/>
                </a:solidFill>
                <a:latin typeface="+mn-lt"/>
              </a:rPr>
              <a:t>Een fijne buurt, die valt niet om</a:t>
            </a:r>
            <a:br>
              <a:rPr lang="nl-NL" sz="4000" b="1" i="1" dirty="0">
                <a:solidFill>
                  <a:srgbClr val="0070C0"/>
                </a:solidFill>
                <a:latin typeface="+mn-lt"/>
              </a:rPr>
            </a:br>
            <a:r>
              <a:rPr lang="nl-NL" sz="4000" b="1" i="1" dirty="0">
                <a:solidFill>
                  <a:srgbClr val="0070C0"/>
                </a:solidFill>
                <a:latin typeface="+mn-lt"/>
              </a:rPr>
              <a:t>Dat komt door het bemalen!</a:t>
            </a:r>
            <a:br>
              <a:rPr lang="nl-NL" sz="3000" b="1" i="1" dirty="0">
                <a:solidFill>
                  <a:srgbClr val="0070C0"/>
                </a:solidFill>
                <a:latin typeface="+mn-lt"/>
              </a:rPr>
            </a:br>
            <a:r>
              <a:rPr lang="nl-NL" sz="2000" b="1" i="1" dirty="0">
                <a:latin typeface="+mn-lt"/>
              </a:rPr>
              <a:t>                           </a:t>
            </a:r>
            <a:br>
              <a:rPr lang="nl-NL" sz="2000" b="1" i="1" dirty="0">
                <a:latin typeface="+mn-lt"/>
              </a:rPr>
            </a:br>
            <a:r>
              <a:rPr lang="nl-NL" sz="2000" b="1" dirty="0">
                <a:latin typeface="+mn-lt"/>
              </a:rPr>
              <a:t>			                                       						</a:t>
            </a:r>
            <a:br>
              <a:rPr lang="nl-NL" sz="3000" b="1" dirty="0">
                <a:latin typeface="+mn-lt"/>
              </a:rPr>
            </a:br>
            <a:br>
              <a:rPr lang="nl-NL" sz="3000" b="1" dirty="0">
                <a:latin typeface="+mn-lt"/>
              </a:rPr>
            </a:br>
            <a:br>
              <a:rPr lang="nl-NL" sz="3000" b="1" dirty="0">
                <a:latin typeface="+mn-lt"/>
              </a:rPr>
            </a:br>
            <a:br>
              <a:rPr lang="nl-NL" sz="3000" b="1" dirty="0">
                <a:latin typeface="+mn-lt"/>
              </a:rPr>
            </a:br>
            <a:endParaRPr lang="nl-NL" sz="3000" b="1" dirty="0">
              <a:latin typeface="+mn-lt"/>
            </a:endParaRPr>
          </a:p>
        </p:txBody>
      </p:sp>
      <p:pic>
        <p:nvPicPr>
          <p:cNvPr id="6" name="Afbeelding 5">
            <a:extLst>
              <a:ext uri="{FF2B5EF4-FFF2-40B4-BE49-F238E27FC236}">
                <a16:creationId xmlns:a16="http://schemas.microsoft.com/office/drawing/2014/main" id="{BD40C01E-66A0-4F76-A27C-99ADB8CADF68}"/>
              </a:ext>
            </a:extLst>
          </p:cNvPr>
          <p:cNvPicPr>
            <a:picLocks noChangeAspect="1"/>
          </p:cNvPicPr>
          <p:nvPr/>
        </p:nvPicPr>
        <p:blipFill>
          <a:blip r:embed="rId3"/>
          <a:stretch>
            <a:fillRect/>
          </a:stretch>
        </p:blipFill>
        <p:spPr>
          <a:xfrm>
            <a:off x="418373" y="248254"/>
            <a:ext cx="3111446" cy="1073650"/>
          </a:xfrm>
          <a:prstGeom prst="rect">
            <a:avLst/>
          </a:prstGeom>
          <a:ln w="19050">
            <a:solidFill>
              <a:schemeClr val="tx1"/>
            </a:solidFill>
          </a:ln>
        </p:spPr>
      </p:pic>
      <p:sp>
        <p:nvSpPr>
          <p:cNvPr id="5" name="Tekstvak 4">
            <a:extLst>
              <a:ext uri="{FF2B5EF4-FFF2-40B4-BE49-F238E27FC236}">
                <a16:creationId xmlns:a16="http://schemas.microsoft.com/office/drawing/2014/main" id="{CA5C6394-412C-46D2-9F39-055867BCE11D}"/>
              </a:ext>
            </a:extLst>
          </p:cNvPr>
          <p:cNvSpPr txBox="1"/>
          <p:nvPr/>
        </p:nvSpPr>
        <p:spPr>
          <a:xfrm>
            <a:off x="4416723" y="650876"/>
            <a:ext cx="6918385" cy="954107"/>
          </a:xfrm>
          <a:prstGeom prst="rect">
            <a:avLst/>
          </a:prstGeom>
          <a:noFill/>
        </p:spPr>
        <p:txBody>
          <a:bodyPr wrap="square" rtlCol="0">
            <a:spAutoFit/>
          </a:bodyPr>
          <a:lstStyle/>
          <a:p>
            <a:r>
              <a:rPr lang="nl-NL" sz="2800" b="1" dirty="0">
                <a:solidFill>
                  <a:srgbClr val="0070C0"/>
                </a:solidFill>
              </a:rPr>
              <a:t>5 jaar actief grondwaterpeilbeheer in het Kleiwegkwartier, </a:t>
            </a:r>
            <a:r>
              <a:rPr lang="nl-NL" sz="2800" b="1" dirty="0">
                <a:solidFill>
                  <a:srgbClr val="0070C0"/>
                </a:solidFill>
                <a:latin typeface="Calibri" panose="020F0502020204030204"/>
              </a:rPr>
              <a:t>november 2023</a:t>
            </a:r>
          </a:p>
        </p:txBody>
      </p:sp>
      <p:sp>
        <p:nvSpPr>
          <p:cNvPr id="9" name="Rechthoek 8">
            <a:extLst>
              <a:ext uri="{FF2B5EF4-FFF2-40B4-BE49-F238E27FC236}">
                <a16:creationId xmlns:a16="http://schemas.microsoft.com/office/drawing/2014/main" id="{9762A6A7-81EC-46D2-819F-F617C6EB3C0C}"/>
              </a:ext>
            </a:extLst>
          </p:cNvPr>
          <p:cNvSpPr/>
          <p:nvPr/>
        </p:nvSpPr>
        <p:spPr>
          <a:xfrm>
            <a:off x="399923" y="1389540"/>
            <a:ext cx="3129896" cy="338554"/>
          </a:xfrm>
          <a:prstGeom prst="rect">
            <a:avLst/>
          </a:prstGeom>
          <a:ln w="12700">
            <a:solidFill>
              <a:schemeClr val="tx1"/>
            </a:solidFill>
          </a:ln>
        </p:spPr>
        <p:txBody>
          <a:bodyPr wrap="square">
            <a:spAutoFit/>
          </a:bodyPr>
          <a:lstStyle/>
          <a:p>
            <a:r>
              <a:rPr lang="nl-NL" sz="1600" b="1" dirty="0">
                <a:solidFill>
                  <a:schemeClr val="accent1">
                    <a:lumMod val="75000"/>
                  </a:schemeClr>
                </a:solidFill>
              </a:rPr>
              <a:t>Initiatiefgroep</a:t>
            </a:r>
            <a:r>
              <a:rPr lang="nl-NL" sz="1600" b="1" dirty="0">
                <a:solidFill>
                  <a:schemeClr val="accent1">
                    <a:lumMod val="50000"/>
                  </a:schemeClr>
                </a:solidFill>
              </a:rPr>
              <a:t> </a:t>
            </a:r>
            <a:r>
              <a:rPr lang="nl-NL" sz="1600" b="1" dirty="0"/>
              <a:t>G</a:t>
            </a:r>
            <a:r>
              <a:rPr lang="nl-NL" sz="1600" b="1" dirty="0">
                <a:solidFill>
                  <a:schemeClr val="accent1">
                    <a:lumMod val="75000"/>
                  </a:schemeClr>
                </a:solidFill>
              </a:rPr>
              <a:t>rondwater</a:t>
            </a:r>
            <a:r>
              <a:rPr lang="nl-NL" sz="1600" b="1" dirty="0">
                <a:solidFill>
                  <a:schemeClr val="accent1">
                    <a:lumMod val="50000"/>
                  </a:schemeClr>
                </a:solidFill>
              </a:rPr>
              <a:t> </a:t>
            </a:r>
            <a:r>
              <a:rPr lang="nl-NL" sz="1600" b="1" dirty="0"/>
              <a:t>O</a:t>
            </a:r>
            <a:r>
              <a:rPr lang="nl-NL" sz="1600" b="1" dirty="0">
                <a:solidFill>
                  <a:schemeClr val="accent1">
                    <a:lumMod val="75000"/>
                  </a:schemeClr>
                </a:solidFill>
              </a:rPr>
              <a:t>p</a:t>
            </a:r>
            <a:r>
              <a:rPr lang="nl-NL" sz="1600" b="1" dirty="0">
                <a:solidFill>
                  <a:schemeClr val="accent1">
                    <a:lumMod val="50000"/>
                  </a:schemeClr>
                </a:solidFill>
              </a:rPr>
              <a:t> </a:t>
            </a:r>
            <a:r>
              <a:rPr lang="nl-NL" sz="1600" b="1" dirty="0"/>
              <a:t>P</a:t>
            </a:r>
            <a:r>
              <a:rPr lang="nl-NL" sz="1600" b="1" dirty="0">
                <a:solidFill>
                  <a:schemeClr val="accent1">
                    <a:lumMod val="75000"/>
                  </a:schemeClr>
                </a:solidFill>
              </a:rPr>
              <a:t>eil</a:t>
            </a:r>
          </a:p>
        </p:txBody>
      </p:sp>
      <p:sp>
        <p:nvSpPr>
          <p:cNvPr id="10" name="Rechthoek 9">
            <a:extLst>
              <a:ext uri="{FF2B5EF4-FFF2-40B4-BE49-F238E27FC236}">
                <a16:creationId xmlns:a16="http://schemas.microsoft.com/office/drawing/2014/main" id="{8FAC078A-2F84-4416-B2E0-513681207E80}"/>
              </a:ext>
            </a:extLst>
          </p:cNvPr>
          <p:cNvSpPr/>
          <p:nvPr/>
        </p:nvSpPr>
        <p:spPr>
          <a:xfrm>
            <a:off x="9040768" y="6403318"/>
            <a:ext cx="2754152" cy="369332"/>
          </a:xfrm>
          <a:prstGeom prst="rect">
            <a:avLst/>
          </a:prstGeom>
        </p:spPr>
        <p:txBody>
          <a:bodyPr wrap="none">
            <a:spAutoFit/>
          </a:bodyPr>
          <a:lstStyle/>
          <a:p>
            <a:r>
              <a:rPr lang="nl-NL" b="1" dirty="0">
                <a:hlinkClick r:id="rId4"/>
              </a:rPr>
              <a:t>www.grondwateroppeil.nl</a:t>
            </a:r>
            <a:r>
              <a:rPr lang="nl-NL" b="1" dirty="0"/>
              <a:t> </a:t>
            </a:r>
            <a:endParaRPr lang="nl-NL" dirty="0"/>
          </a:p>
        </p:txBody>
      </p:sp>
      <p:pic>
        <p:nvPicPr>
          <p:cNvPr id="3" name="Afbeelding 2">
            <a:extLst>
              <a:ext uri="{FF2B5EF4-FFF2-40B4-BE49-F238E27FC236}">
                <a16:creationId xmlns:a16="http://schemas.microsoft.com/office/drawing/2014/main" id="{9592E7DB-9E9A-E451-0B92-4E249230B845}"/>
              </a:ext>
            </a:extLst>
          </p:cNvPr>
          <p:cNvPicPr>
            <a:picLocks noChangeAspect="1"/>
          </p:cNvPicPr>
          <p:nvPr/>
        </p:nvPicPr>
        <p:blipFill>
          <a:blip r:embed="rId5"/>
          <a:stretch>
            <a:fillRect/>
          </a:stretch>
        </p:blipFill>
        <p:spPr>
          <a:xfrm>
            <a:off x="7875917" y="1642243"/>
            <a:ext cx="3661706" cy="4564881"/>
          </a:xfrm>
          <a:prstGeom prst="rect">
            <a:avLst/>
          </a:prstGeom>
        </p:spPr>
      </p:pic>
    </p:spTree>
    <p:extLst>
      <p:ext uri="{BB962C8B-B14F-4D97-AF65-F5344CB8AC3E}">
        <p14:creationId xmlns:p14="http://schemas.microsoft.com/office/powerpoint/2010/main" val="22750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04181" y="2260121"/>
            <a:ext cx="10690739" cy="3623093"/>
          </a:xfrm>
        </p:spPr>
        <p:txBody>
          <a:bodyPr>
            <a:noAutofit/>
          </a:bodyPr>
          <a:lstStyle/>
          <a:p>
            <a:r>
              <a:rPr lang="nl-NL" sz="2400" b="1" dirty="0">
                <a:latin typeface="+mn-lt"/>
              </a:rPr>
              <a:t>Een plan</a:t>
            </a:r>
            <a:br>
              <a:rPr lang="nl-NL" sz="2400" b="1" dirty="0">
                <a:latin typeface="+mn-lt"/>
              </a:rPr>
            </a:br>
            <a:br>
              <a:rPr lang="nl-NL" sz="1800" b="1" dirty="0">
                <a:latin typeface="+mn-lt"/>
              </a:rPr>
            </a:br>
            <a:r>
              <a:rPr lang="nl-NL" sz="1800" b="1" dirty="0">
                <a:latin typeface="+mn-lt"/>
              </a:rPr>
              <a:t>Onze les is dat het helpt als jezelf een plan maakt en onze tweede les is dat het goed is om te leren van de ervaring van anderen. En onze derde les is dat er zoveel op je afkomt, dat het opbouwen en bijhouden van een eigen archief nuttig is. Wij delen hier ons plan. Maar we geven wel een winstwaarschuwing vooraf.</a:t>
            </a:r>
            <a:br>
              <a:rPr lang="nl-NL" sz="1800" b="1" dirty="0">
                <a:latin typeface="+mn-lt"/>
              </a:rPr>
            </a:br>
            <a:br>
              <a:rPr lang="nl-NL" sz="1800" b="1" dirty="0">
                <a:latin typeface="+mn-lt"/>
              </a:rPr>
            </a:br>
            <a:r>
              <a:rPr lang="nl-NL" sz="1800" b="1" dirty="0">
                <a:latin typeface="+mn-lt"/>
              </a:rPr>
              <a:t>Ook als je alles voor elkaar hebt, blijft het ingewikkeld en een groot uithoudingsvermogen vragen om resultaten te boeken, niet boos te worden en het gevoel van onmacht de baas te blijven. Een eigen plan helpt maar is geen garantie voor succes, daar is meer voor nodig.</a:t>
            </a:r>
            <a:br>
              <a:rPr lang="nl-NL" sz="1800" b="1" dirty="0">
                <a:latin typeface="+mn-lt"/>
              </a:rPr>
            </a:br>
            <a:br>
              <a:rPr lang="nl-NL" sz="1800" b="1" dirty="0">
                <a:latin typeface="+mn-lt"/>
              </a:rPr>
            </a:br>
            <a:r>
              <a:rPr lang="nl-NL" sz="1800" b="1" dirty="0">
                <a:latin typeface="+mn-lt"/>
              </a:rPr>
              <a:t>Er zijn 2 hoofdonderdelen:</a:t>
            </a:r>
            <a:br>
              <a:rPr lang="nl-NL" sz="1800" b="1" dirty="0">
                <a:latin typeface="+mn-lt"/>
              </a:rPr>
            </a:br>
            <a:r>
              <a:rPr lang="nl-NL" sz="1800" b="1" dirty="0">
                <a:latin typeface="+mn-lt"/>
              </a:rPr>
              <a:t>· Opbouwen van kennis </a:t>
            </a:r>
            <a:br>
              <a:rPr lang="nl-NL" sz="1800" b="1" dirty="0">
                <a:latin typeface="+mn-lt"/>
              </a:rPr>
            </a:br>
            <a:r>
              <a:rPr lang="nl-NL" sz="1800" b="1" dirty="0">
                <a:latin typeface="+mn-lt"/>
              </a:rPr>
              <a:t>· Opbouwen van een organisatie die ervoor kan zorgen dan er maatregelen genomen worden.</a:t>
            </a:r>
          </a:p>
        </p:txBody>
      </p:sp>
      <p:pic>
        <p:nvPicPr>
          <p:cNvPr id="6" name="Afbeelding 5">
            <a:extLst>
              <a:ext uri="{FF2B5EF4-FFF2-40B4-BE49-F238E27FC236}">
                <a16:creationId xmlns:a16="http://schemas.microsoft.com/office/drawing/2014/main" id="{BD40C01E-66A0-4F76-A27C-99ADB8CADF68}"/>
              </a:ext>
            </a:extLst>
          </p:cNvPr>
          <p:cNvPicPr>
            <a:picLocks noChangeAspect="1"/>
          </p:cNvPicPr>
          <p:nvPr/>
        </p:nvPicPr>
        <p:blipFill>
          <a:blip r:embed="rId3"/>
          <a:stretch>
            <a:fillRect/>
          </a:stretch>
        </p:blipFill>
        <p:spPr>
          <a:xfrm>
            <a:off x="418373" y="248254"/>
            <a:ext cx="3111446" cy="1073650"/>
          </a:xfrm>
          <a:prstGeom prst="rect">
            <a:avLst/>
          </a:prstGeom>
          <a:ln w="19050">
            <a:solidFill>
              <a:schemeClr val="tx1"/>
            </a:solidFill>
          </a:ln>
        </p:spPr>
      </p:pic>
      <p:sp>
        <p:nvSpPr>
          <p:cNvPr id="5" name="Tekstvak 4">
            <a:extLst>
              <a:ext uri="{FF2B5EF4-FFF2-40B4-BE49-F238E27FC236}">
                <a16:creationId xmlns:a16="http://schemas.microsoft.com/office/drawing/2014/main" id="{CA5C6394-412C-46D2-9F39-055867BCE11D}"/>
              </a:ext>
            </a:extLst>
          </p:cNvPr>
          <p:cNvSpPr txBox="1"/>
          <p:nvPr/>
        </p:nvSpPr>
        <p:spPr>
          <a:xfrm>
            <a:off x="4416723" y="650876"/>
            <a:ext cx="6918385" cy="954107"/>
          </a:xfrm>
          <a:prstGeom prst="rect">
            <a:avLst/>
          </a:prstGeom>
          <a:noFill/>
        </p:spPr>
        <p:txBody>
          <a:bodyPr wrap="square" rtlCol="0">
            <a:spAutoFit/>
          </a:bodyPr>
          <a:lstStyle/>
          <a:p>
            <a:r>
              <a:rPr lang="nl-NL" sz="2800" b="1" dirty="0">
                <a:solidFill>
                  <a:srgbClr val="0070C0"/>
                </a:solidFill>
              </a:rPr>
              <a:t>7,5 jaar actief grondwaterpeilbeheer in het Kleiwegkwartier, sinds november 2018</a:t>
            </a:r>
          </a:p>
        </p:txBody>
      </p:sp>
      <p:sp>
        <p:nvSpPr>
          <p:cNvPr id="9" name="Rechthoek 8">
            <a:extLst>
              <a:ext uri="{FF2B5EF4-FFF2-40B4-BE49-F238E27FC236}">
                <a16:creationId xmlns:a16="http://schemas.microsoft.com/office/drawing/2014/main" id="{9762A6A7-81EC-46D2-819F-F617C6EB3C0C}"/>
              </a:ext>
            </a:extLst>
          </p:cNvPr>
          <p:cNvSpPr/>
          <p:nvPr/>
        </p:nvSpPr>
        <p:spPr>
          <a:xfrm>
            <a:off x="399923" y="1389540"/>
            <a:ext cx="3129896" cy="338554"/>
          </a:xfrm>
          <a:prstGeom prst="rect">
            <a:avLst/>
          </a:prstGeom>
          <a:ln w="12700">
            <a:solidFill>
              <a:schemeClr val="tx1"/>
            </a:solidFill>
          </a:ln>
        </p:spPr>
        <p:txBody>
          <a:bodyPr wrap="square">
            <a:spAutoFit/>
          </a:bodyPr>
          <a:lstStyle/>
          <a:p>
            <a:r>
              <a:rPr lang="nl-NL" sz="1600" b="1" dirty="0">
                <a:solidFill>
                  <a:schemeClr val="accent1">
                    <a:lumMod val="75000"/>
                  </a:schemeClr>
                </a:solidFill>
              </a:rPr>
              <a:t>Initiatiefgroep</a:t>
            </a:r>
            <a:r>
              <a:rPr lang="nl-NL" sz="1600" b="1" dirty="0">
                <a:solidFill>
                  <a:schemeClr val="accent1">
                    <a:lumMod val="50000"/>
                  </a:schemeClr>
                </a:solidFill>
              </a:rPr>
              <a:t> </a:t>
            </a:r>
            <a:r>
              <a:rPr lang="nl-NL" sz="1600" b="1" dirty="0"/>
              <a:t>G</a:t>
            </a:r>
            <a:r>
              <a:rPr lang="nl-NL" sz="1600" b="1" dirty="0">
                <a:solidFill>
                  <a:schemeClr val="accent1">
                    <a:lumMod val="75000"/>
                  </a:schemeClr>
                </a:solidFill>
              </a:rPr>
              <a:t>rondwater</a:t>
            </a:r>
            <a:r>
              <a:rPr lang="nl-NL" sz="1600" b="1" dirty="0">
                <a:solidFill>
                  <a:schemeClr val="accent1">
                    <a:lumMod val="50000"/>
                  </a:schemeClr>
                </a:solidFill>
              </a:rPr>
              <a:t> </a:t>
            </a:r>
            <a:r>
              <a:rPr lang="nl-NL" sz="1600" b="1" dirty="0"/>
              <a:t>O</a:t>
            </a:r>
            <a:r>
              <a:rPr lang="nl-NL" sz="1600" b="1" dirty="0">
                <a:solidFill>
                  <a:schemeClr val="accent1">
                    <a:lumMod val="75000"/>
                  </a:schemeClr>
                </a:solidFill>
              </a:rPr>
              <a:t>p</a:t>
            </a:r>
            <a:r>
              <a:rPr lang="nl-NL" sz="1600" b="1" dirty="0">
                <a:solidFill>
                  <a:schemeClr val="accent1">
                    <a:lumMod val="50000"/>
                  </a:schemeClr>
                </a:solidFill>
              </a:rPr>
              <a:t> </a:t>
            </a:r>
            <a:r>
              <a:rPr lang="nl-NL" sz="1600" b="1" dirty="0"/>
              <a:t>P</a:t>
            </a:r>
            <a:r>
              <a:rPr lang="nl-NL" sz="1600" b="1" dirty="0">
                <a:solidFill>
                  <a:schemeClr val="accent1">
                    <a:lumMod val="75000"/>
                  </a:schemeClr>
                </a:solidFill>
              </a:rPr>
              <a:t>eil</a:t>
            </a:r>
          </a:p>
        </p:txBody>
      </p:sp>
      <p:sp>
        <p:nvSpPr>
          <p:cNvPr id="10" name="Rechthoek 9">
            <a:extLst>
              <a:ext uri="{FF2B5EF4-FFF2-40B4-BE49-F238E27FC236}">
                <a16:creationId xmlns:a16="http://schemas.microsoft.com/office/drawing/2014/main" id="{8FAC078A-2F84-4416-B2E0-513681207E80}"/>
              </a:ext>
            </a:extLst>
          </p:cNvPr>
          <p:cNvSpPr/>
          <p:nvPr/>
        </p:nvSpPr>
        <p:spPr>
          <a:xfrm>
            <a:off x="9040768" y="6403318"/>
            <a:ext cx="2754152" cy="369332"/>
          </a:xfrm>
          <a:prstGeom prst="rect">
            <a:avLst/>
          </a:prstGeom>
        </p:spPr>
        <p:txBody>
          <a:bodyPr wrap="none">
            <a:spAutoFit/>
          </a:bodyPr>
          <a:lstStyle/>
          <a:p>
            <a:r>
              <a:rPr lang="nl-NL" b="1" dirty="0">
                <a:hlinkClick r:id="rId4"/>
              </a:rPr>
              <a:t>www.grondwateroppeil.nl</a:t>
            </a:r>
            <a:r>
              <a:rPr lang="nl-NL" b="1" dirty="0"/>
              <a:t> </a:t>
            </a:r>
            <a:endParaRPr lang="nl-NL" dirty="0"/>
          </a:p>
        </p:txBody>
      </p:sp>
    </p:spTree>
    <p:extLst>
      <p:ext uri="{BB962C8B-B14F-4D97-AF65-F5344CB8AC3E}">
        <p14:creationId xmlns:p14="http://schemas.microsoft.com/office/powerpoint/2010/main" val="3164353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04181" y="2086905"/>
            <a:ext cx="10690739" cy="4201751"/>
          </a:xfrm>
        </p:spPr>
        <p:txBody>
          <a:bodyPr>
            <a:noAutofit/>
          </a:bodyPr>
          <a:lstStyle/>
          <a:p>
            <a:r>
              <a:rPr lang="nl-NL" sz="2400" b="1" dirty="0">
                <a:latin typeface="+mn-lt"/>
              </a:rPr>
              <a:t>Opbouwen van kennis</a:t>
            </a:r>
            <a:br>
              <a:rPr lang="nl-NL" sz="2400" b="1" dirty="0">
                <a:latin typeface="+mn-lt"/>
              </a:rPr>
            </a:br>
            <a:r>
              <a:rPr lang="nl-NL" sz="1800" b="1" dirty="0">
                <a:latin typeface="+mn-lt"/>
              </a:rPr>
              <a:t>Aanleiding om in beweging te komen zijn vaak incidenten wijzend op funderingsproblemen. Er komen scheuren in bouwmuren, deuren gaan klemmen e.d. Voor bebouwing met die klachten</a:t>
            </a:r>
            <a:br>
              <a:rPr lang="nl-NL" sz="1800" b="1" dirty="0">
                <a:latin typeface="+mn-lt"/>
              </a:rPr>
            </a:br>
            <a:r>
              <a:rPr lang="nl-NL" sz="1800" b="1" dirty="0">
                <a:latin typeface="+mn-lt"/>
              </a:rPr>
              <a:t>is herstel van het grondwaterpeil te laat. Maar voor veel andere woningen waarin de fundering</a:t>
            </a:r>
            <a:br>
              <a:rPr lang="nl-NL" sz="1800" b="1" dirty="0">
                <a:latin typeface="+mn-lt"/>
              </a:rPr>
            </a:br>
            <a:r>
              <a:rPr lang="nl-NL" sz="1800" b="1" dirty="0">
                <a:latin typeface="+mn-lt"/>
              </a:rPr>
              <a:t>het (nog) niet begeven heeft kan het heel zinvol zijn om actief grondwaterpeilbeheer te realiseren.</a:t>
            </a:r>
            <a:br>
              <a:rPr lang="nl-NL" sz="1800" b="1" dirty="0">
                <a:latin typeface="+mn-lt"/>
              </a:rPr>
            </a:br>
            <a:br>
              <a:rPr lang="nl-NL" sz="1800" b="1" dirty="0">
                <a:latin typeface="+mn-lt"/>
              </a:rPr>
            </a:br>
            <a:r>
              <a:rPr lang="nl-NL" sz="1800" b="1" dirty="0">
                <a:latin typeface="+mn-lt"/>
              </a:rPr>
              <a:t>Bewoners hebben detailinzicht over plaatselijke verstoringen of invloeden omdat ze door de wijk rondlopen. Het is belangrijk om die te verzamelen en te delen met de gemeente/ met een mooi woord heeft dat “</a:t>
            </a:r>
            <a:r>
              <a:rPr lang="nl-NL" sz="1800" b="1" dirty="0" err="1">
                <a:latin typeface="+mn-lt"/>
              </a:rPr>
              <a:t>Citizen</a:t>
            </a:r>
            <a:r>
              <a:rPr lang="nl-NL" sz="1800" b="1" dirty="0">
                <a:latin typeface="+mn-lt"/>
              </a:rPr>
              <a:t> </a:t>
            </a:r>
            <a:r>
              <a:rPr lang="nl-NL" sz="1800" b="1" dirty="0" err="1">
                <a:latin typeface="+mn-lt"/>
              </a:rPr>
              <a:t>Science</a:t>
            </a:r>
            <a:r>
              <a:rPr lang="nl-NL" sz="1800" b="1" dirty="0">
                <a:latin typeface="+mn-lt"/>
              </a:rPr>
              <a:t>”</a:t>
            </a:r>
            <a:br>
              <a:rPr lang="nl-NL" sz="1800" b="1" dirty="0">
                <a:latin typeface="+mn-lt"/>
              </a:rPr>
            </a:br>
            <a:br>
              <a:rPr lang="nl-NL" sz="1800" b="1" dirty="0">
                <a:latin typeface="+mn-lt"/>
              </a:rPr>
            </a:br>
            <a:r>
              <a:rPr lang="nl-NL" sz="1800" b="1" dirty="0">
                <a:latin typeface="+mn-lt"/>
              </a:rPr>
              <a:t>Er is (nog) weinig kennis en aandacht voor grondwater binnen gemeenten. Er is een afdeling rioolbeheer, groenbeheer, enz. Maar geen afdeling grondwaterbeheer, dat hangt tussen verschillende afdelingen in en blijft daardoor onder de radar. Tussen aandragen van kennis helpt.</a:t>
            </a:r>
            <a:br>
              <a:rPr lang="nl-NL" sz="1800" b="1" dirty="0">
                <a:latin typeface="+mn-lt"/>
              </a:rPr>
            </a:br>
            <a:endParaRPr lang="nl-NL" sz="1800" b="1" dirty="0">
              <a:latin typeface="+mn-lt"/>
            </a:endParaRPr>
          </a:p>
        </p:txBody>
      </p:sp>
      <p:pic>
        <p:nvPicPr>
          <p:cNvPr id="6" name="Afbeelding 5">
            <a:extLst>
              <a:ext uri="{FF2B5EF4-FFF2-40B4-BE49-F238E27FC236}">
                <a16:creationId xmlns:a16="http://schemas.microsoft.com/office/drawing/2014/main" id="{BD40C01E-66A0-4F76-A27C-99ADB8CADF68}"/>
              </a:ext>
            </a:extLst>
          </p:cNvPr>
          <p:cNvPicPr>
            <a:picLocks noChangeAspect="1"/>
          </p:cNvPicPr>
          <p:nvPr/>
        </p:nvPicPr>
        <p:blipFill>
          <a:blip r:embed="rId3"/>
          <a:stretch>
            <a:fillRect/>
          </a:stretch>
        </p:blipFill>
        <p:spPr>
          <a:xfrm>
            <a:off x="418373" y="248254"/>
            <a:ext cx="3111446" cy="1073650"/>
          </a:xfrm>
          <a:prstGeom prst="rect">
            <a:avLst/>
          </a:prstGeom>
          <a:ln w="19050">
            <a:solidFill>
              <a:schemeClr val="tx1"/>
            </a:solidFill>
          </a:ln>
        </p:spPr>
      </p:pic>
      <p:sp>
        <p:nvSpPr>
          <p:cNvPr id="5" name="Tekstvak 4">
            <a:extLst>
              <a:ext uri="{FF2B5EF4-FFF2-40B4-BE49-F238E27FC236}">
                <a16:creationId xmlns:a16="http://schemas.microsoft.com/office/drawing/2014/main" id="{CA5C6394-412C-46D2-9F39-055867BCE11D}"/>
              </a:ext>
            </a:extLst>
          </p:cNvPr>
          <p:cNvSpPr txBox="1"/>
          <p:nvPr/>
        </p:nvSpPr>
        <p:spPr>
          <a:xfrm>
            <a:off x="4416723" y="650876"/>
            <a:ext cx="6918385" cy="954107"/>
          </a:xfrm>
          <a:prstGeom prst="rect">
            <a:avLst/>
          </a:prstGeom>
          <a:noFill/>
        </p:spPr>
        <p:txBody>
          <a:bodyPr wrap="square" rtlCol="0">
            <a:spAutoFit/>
          </a:bodyPr>
          <a:lstStyle/>
          <a:p>
            <a:r>
              <a:rPr lang="nl-NL" sz="2800" b="1" dirty="0">
                <a:solidFill>
                  <a:srgbClr val="0070C0"/>
                </a:solidFill>
              </a:rPr>
              <a:t>7,5 jaar actief grondwaterpeilbeheer in het Kleiwegkwartier, sinds november 2018</a:t>
            </a:r>
          </a:p>
        </p:txBody>
      </p:sp>
      <p:sp>
        <p:nvSpPr>
          <p:cNvPr id="9" name="Rechthoek 8">
            <a:extLst>
              <a:ext uri="{FF2B5EF4-FFF2-40B4-BE49-F238E27FC236}">
                <a16:creationId xmlns:a16="http://schemas.microsoft.com/office/drawing/2014/main" id="{9762A6A7-81EC-46D2-819F-F617C6EB3C0C}"/>
              </a:ext>
            </a:extLst>
          </p:cNvPr>
          <p:cNvSpPr/>
          <p:nvPr/>
        </p:nvSpPr>
        <p:spPr>
          <a:xfrm>
            <a:off x="399923" y="1389540"/>
            <a:ext cx="3129896" cy="338554"/>
          </a:xfrm>
          <a:prstGeom prst="rect">
            <a:avLst/>
          </a:prstGeom>
          <a:ln w="12700">
            <a:solidFill>
              <a:schemeClr val="tx1"/>
            </a:solidFill>
          </a:ln>
        </p:spPr>
        <p:txBody>
          <a:bodyPr wrap="square">
            <a:spAutoFit/>
          </a:bodyPr>
          <a:lstStyle/>
          <a:p>
            <a:r>
              <a:rPr lang="nl-NL" sz="1600" b="1" dirty="0">
                <a:solidFill>
                  <a:schemeClr val="accent1">
                    <a:lumMod val="75000"/>
                  </a:schemeClr>
                </a:solidFill>
              </a:rPr>
              <a:t>Initiatiefgroep</a:t>
            </a:r>
            <a:r>
              <a:rPr lang="nl-NL" sz="1600" b="1" dirty="0">
                <a:solidFill>
                  <a:schemeClr val="accent1">
                    <a:lumMod val="50000"/>
                  </a:schemeClr>
                </a:solidFill>
              </a:rPr>
              <a:t> </a:t>
            </a:r>
            <a:r>
              <a:rPr lang="nl-NL" sz="1600" b="1" dirty="0"/>
              <a:t>G</a:t>
            </a:r>
            <a:r>
              <a:rPr lang="nl-NL" sz="1600" b="1" dirty="0">
                <a:solidFill>
                  <a:schemeClr val="accent1">
                    <a:lumMod val="75000"/>
                  </a:schemeClr>
                </a:solidFill>
              </a:rPr>
              <a:t>rondwater</a:t>
            </a:r>
            <a:r>
              <a:rPr lang="nl-NL" sz="1600" b="1" dirty="0">
                <a:solidFill>
                  <a:schemeClr val="accent1">
                    <a:lumMod val="50000"/>
                  </a:schemeClr>
                </a:solidFill>
              </a:rPr>
              <a:t> </a:t>
            </a:r>
            <a:r>
              <a:rPr lang="nl-NL" sz="1600" b="1" dirty="0"/>
              <a:t>O</a:t>
            </a:r>
            <a:r>
              <a:rPr lang="nl-NL" sz="1600" b="1" dirty="0">
                <a:solidFill>
                  <a:schemeClr val="accent1">
                    <a:lumMod val="75000"/>
                  </a:schemeClr>
                </a:solidFill>
              </a:rPr>
              <a:t>p</a:t>
            </a:r>
            <a:r>
              <a:rPr lang="nl-NL" sz="1600" b="1" dirty="0">
                <a:solidFill>
                  <a:schemeClr val="accent1">
                    <a:lumMod val="50000"/>
                  </a:schemeClr>
                </a:solidFill>
              </a:rPr>
              <a:t> </a:t>
            </a:r>
            <a:r>
              <a:rPr lang="nl-NL" sz="1600" b="1" dirty="0"/>
              <a:t>P</a:t>
            </a:r>
            <a:r>
              <a:rPr lang="nl-NL" sz="1600" b="1" dirty="0">
                <a:solidFill>
                  <a:schemeClr val="accent1">
                    <a:lumMod val="75000"/>
                  </a:schemeClr>
                </a:solidFill>
              </a:rPr>
              <a:t>eil</a:t>
            </a:r>
          </a:p>
        </p:txBody>
      </p:sp>
      <p:sp>
        <p:nvSpPr>
          <p:cNvPr id="10" name="Rechthoek 9">
            <a:extLst>
              <a:ext uri="{FF2B5EF4-FFF2-40B4-BE49-F238E27FC236}">
                <a16:creationId xmlns:a16="http://schemas.microsoft.com/office/drawing/2014/main" id="{8FAC078A-2F84-4416-B2E0-513681207E80}"/>
              </a:ext>
            </a:extLst>
          </p:cNvPr>
          <p:cNvSpPr/>
          <p:nvPr/>
        </p:nvSpPr>
        <p:spPr>
          <a:xfrm>
            <a:off x="9040768" y="6403318"/>
            <a:ext cx="2754152" cy="369332"/>
          </a:xfrm>
          <a:prstGeom prst="rect">
            <a:avLst/>
          </a:prstGeom>
        </p:spPr>
        <p:txBody>
          <a:bodyPr wrap="none">
            <a:spAutoFit/>
          </a:bodyPr>
          <a:lstStyle/>
          <a:p>
            <a:r>
              <a:rPr lang="nl-NL" b="1" dirty="0">
                <a:hlinkClick r:id="rId4"/>
              </a:rPr>
              <a:t>www.grondwateroppeil.nl</a:t>
            </a:r>
            <a:r>
              <a:rPr lang="nl-NL" b="1" dirty="0"/>
              <a:t> </a:t>
            </a:r>
            <a:endParaRPr lang="nl-NL" dirty="0"/>
          </a:p>
        </p:txBody>
      </p:sp>
    </p:spTree>
    <p:extLst>
      <p:ext uri="{BB962C8B-B14F-4D97-AF65-F5344CB8AC3E}">
        <p14:creationId xmlns:p14="http://schemas.microsoft.com/office/powerpoint/2010/main" val="831268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7532" y="2833980"/>
            <a:ext cx="10584611" cy="3860118"/>
          </a:xfrm>
        </p:spPr>
        <p:txBody>
          <a:bodyPr>
            <a:normAutofit fontScale="90000"/>
          </a:bodyPr>
          <a:lstStyle/>
          <a:p>
            <a:br>
              <a:rPr lang="nl-NL" sz="2000" b="1" dirty="0">
                <a:latin typeface="+mn-lt"/>
              </a:rPr>
            </a:br>
            <a:r>
              <a:rPr lang="nl-NL" sz="3100" b="1" dirty="0">
                <a:latin typeface="+mn-lt"/>
              </a:rPr>
              <a:t>Opbouwen van een organisatie</a:t>
            </a:r>
            <a:br>
              <a:rPr lang="nl-NL" sz="3100" b="1" dirty="0">
                <a:latin typeface="+mn-lt"/>
              </a:rPr>
            </a:br>
            <a:br>
              <a:rPr lang="nl-NL" sz="2000" b="1" dirty="0">
                <a:latin typeface="+mn-lt"/>
              </a:rPr>
            </a:br>
            <a:r>
              <a:rPr lang="nl-NL" sz="2000" b="1" dirty="0">
                <a:latin typeface="+mn-lt"/>
              </a:rPr>
              <a:t>Er zijn verschillende partijen nodig om van zo’n plan een succes te maken en werk ook hiervan grof naar fijn:</a:t>
            </a:r>
            <a:br>
              <a:rPr lang="nl-NL" sz="2000" b="1" dirty="0">
                <a:latin typeface="+mn-lt"/>
              </a:rPr>
            </a:br>
            <a:br>
              <a:rPr lang="nl-NL" sz="2000" b="1" dirty="0">
                <a:latin typeface="+mn-lt"/>
              </a:rPr>
            </a:br>
            <a:r>
              <a:rPr lang="nl-NL" sz="2000" b="1" dirty="0">
                <a:latin typeface="+mn-lt"/>
              </a:rPr>
              <a:t>1. Organiseer je eigen buurt en je achterban. De buurtapp is een mooi begin.</a:t>
            </a:r>
            <a:br>
              <a:rPr lang="nl-NL" sz="2000" b="1" dirty="0">
                <a:latin typeface="+mn-lt"/>
              </a:rPr>
            </a:br>
            <a:br>
              <a:rPr lang="nl-NL" sz="2000" b="1" dirty="0">
                <a:latin typeface="+mn-lt"/>
              </a:rPr>
            </a:br>
            <a:r>
              <a:rPr lang="nl-NL" sz="2000" b="1" dirty="0">
                <a:latin typeface="+mn-lt"/>
              </a:rPr>
              <a:t>2. Organiseer een bewoners enquête om het draagvlak binnen de buurt te onderbouwen en de gemeente te overtuigen dat er geen bezwaren zijn. (Funderingsbehoud weegt voor bewoners zwaarder dan tuin ophogen.)</a:t>
            </a:r>
            <a:br>
              <a:rPr lang="nl-NL" sz="2000" b="1" dirty="0">
                <a:latin typeface="+mn-lt"/>
              </a:rPr>
            </a:br>
            <a:br>
              <a:rPr lang="nl-NL" sz="2000" b="1" dirty="0">
                <a:latin typeface="+mn-lt"/>
              </a:rPr>
            </a:br>
            <a:r>
              <a:rPr lang="nl-NL" sz="2000" b="1" dirty="0">
                <a:latin typeface="+mn-lt"/>
              </a:rPr>
              <a:t>3. Agendeer de kwestie bij wethouder gemeente en waterschap. En ga inspreken om het initiatief kracht bij te zetten. </a:t>
            </a:r>
            <a:r>
              <a:rPr lang="nl-NL" sz="2000" b="1" u="sng" dirty="0">
                <a:latin typeface="+mn-lt"/>
              </a:rPr>
              <a:t>Een gezicht en het persoonlijke verhaal van bewoners is wat bestuurders overtuigt af te wijken van “Business as </a:t>
            </a:r>
            <a:r>
              <a:rPr lang="nl-NL" sz="2000" b="1" u="sng" dirty="0" err="1">
                <a:latin typeface="+mn-lt"/>
              </a:rPr>
              <a:t>usual</a:t>
            </a:r>
            <a:r>
              <a:rPr lang="nl-NL" sz="2000" b="1" dirty="0">
                <a:latin typeface="+mn-lt"/>
              </a:rPr>
              <a:t>” </a:t>
            </a:r>
            <a:br>
              <a:rPr lang="nl-NL" sz="2000" b="1" dirty="0">
                <a:latin typeface="+mn-lt"/>
              </a:rPr>
            </a:br>
            <a:br>
              <a:rPr lang="nl-NL" sz="2000" b="1" dirty="0">
                <a:latin typeface="+mn-lt"/>
              </a:rPr>
            </a:br>
            <a:r>
              <a:rPr lang="nl-NL" sz="2000" b="1" dirty="0">
                <a:latin typeface="+mn-lt"/>
              </a:rPr>
              <a:t>4. Stel een organisatie voor waarbij zowel waterschap, als gemeente op bestuurlijk niveau betrokken zijn. Vraag bijvoorbeeld de wethouder om zo’n initiatief en neem daar aan deel.</a:t>
            </a:r>
            <a:br>
              <a:rPr lang="nl-NL" sz="2000" b="1" dirty="0">
                <a:latin typeface="+mn-lt"/>
              </a:rPr>
            </a:br>
            <a:br>
              <a:rPr lang="nl-NL" sz="2000" b="1">
                <a:latin typeface="+mn-lt"/>
              </a:rPr>
            </a:br>
            <a:br>
              <a:rPr lang="nl-NL" sz="2700" b="1" dirty="0">
                <a:solidFill>
                  <a:srgbClr val="0070C0"/>
                </a:solidFill>
                <a:latin typeface="+mn-lt"/>
              </a:rPr>
            </a:br>
            <a:endParaRPr lang="nl-NL" sz="3000" b="1" dirty="0">
              <a:latin typeface="+mn-lt"/>
            </a:endParaRPr>
          </a:p>
        </p:txBody>
      </p:sp>
      <p:pic>
        <p:nvPicPr>
          <p:cNvPr id="6" name="Afbeelding 5">
            <a:extLst>
              <a:ext uri="{FF2B5EF4-FFF2-40B4-BE49-F238E27FC236}">
                <a16:creationId xmlns:a16="http://schemas.microsoft.com/office/drawing/2014/main" id="{BD40C01E-66A0-4F76-A27C-99ADB8CADF68}"/>
              </a:ext>
            </a:extLst>
          </p:cNvPr>
          <p:cNvPicPr>
            <a:picLocks noChangeAspect="1"/>
          </p:cNvPicPr>
          <p:nvPr/>
        </p:nvPicPr>
        <p:blipFill>
          <a:blip r:embed="rId3"/>
          <a:stretch>
            <a:fillRect/>
          </a:stretch>
        </p:blipFill>
        <p:spPr>
          <a:xfrm>
            <a:off x="418373" y="248254"/>
            <a:ext cx="3111446" cy="1073650"/>
          </a:xfrm>
          <a:prstGeom prst="rect">
            <a:avLst/>
          </a:prstGeom>
          <a:ln w="19050">
            <a:solidFill>
              <a:schemeClr val="tx1"/>
            </a:solidFill>
          </a:ln>
        </p:spPr>
      </p:pic>
      <p:sp>
        <p:nvSpPr>
          <p:cNvPr id="5" name="Tekstvak 4">
            <a:extLst>
              <a:ext uri="{FF2B5EF4-FFF2-40B4-BE49-F238E27FC236}">
                <a16:creationId xmlns:a16="http://schemas.microsoft.com/office/drawing/2014/main" id="{CA5C6394-412C-46D2-9F39-055867BCE11D}"/>
              </a:ext>
            </a:extLst>
          </p:cNvPr>
          <p:cNvSpPr txBox="1"/>
          <p:nvPr/>
        </p:nvSpPr>
        <p:spPr>
          <a:xfrm>
            <a:off x="4416723" y="650876"/>
            <a:ext cx="6918385" cy="954107"/>
          </a:xfrm>
          <a:prstGeom prst="rect">
            <a:avLst/>
          </a:prstGeom>
          <a:noFill/>
        </p:spPr>
        <p:txBody>
          <a:bodyPr wrap="square" rtlCol="0">
            <a:spAutoFit/>
          </a:bodyPr>
          <a:lstStyle/>
          <a:p>
            <a:r>
              <a:rPr lang="nl-NL" sz="2800" b="1" dirty="0">
                <a:solidFill>
                  <a:srgbClr val="0070C0"/>
                </a:solidFill>
              </a:rPr>
              <a:t>7,5 jaar actief grondwaterpeilbeheer in het Kleiwegkwartier, sinds november 2018</a:t>
            </a:r>
          </a:p>
        </p:txBody>
      </p:sp>
      <p:sp>
        <p:nvSpPr>
          <p:cNvPr id="9" name="Rechthoek 8">
            <a:extLst>
              <a:ext uri="{FF2B5EF4-FFF2-40B4-BE49-F238E27FC236}">
                <a16:creationId xmlns:a16="http://schemas.microsoft.com/office/drawing/2014/main" id="{9762A6A7-81EC-46D2-819F-F617C6EB3C0C}"/>
              </a:ext>
            </a:extLst>
          </p:cNvPr>
          <p:cNvSpPr/>
          <p:nvPr/>
        </p:nvSpPr>
        <p:spPr>
          <a:xfrm>
            <a:off x="399923" y="1389540"/>
            <a:ext cx="3129896" cy="338554"/>
          </a:xfrm>
          <a:prstGeom prst="rect">
            <a:avLst/>
          </a:prstGeom>
          <a:ln w="12700">
            <a:solidFill>
              <a:schemeClr val="tx1"/>
            </a:solidFill>
          </a:ln>
        </p:spPr>
        <p:txBody>
          <a:bodyPr wrap="square">
            <a:spAutoFit/>
          </a:bodyPr>
          <a:lstStyle/>
          <a:p>
            <a:r>
              <a:rPr lang="nl-NL" sz="1600" b="1" dirty="0">
                <a:solidFill>
                  <a:schemeClr val="accent1">
                    <a:lumMod val="75000"/>
                  </a:schemeClr>
                </a:solidFill>
              </a:rPr>
              <a:t>Initiatiefgroep</a:t>
            </a:r>
            <a:r>
              <a:rPr lang="nl-NL" sz="1600" b="1" dirty="0">
                <a:solidFill>
                  <a:schemeClr val="accent1">
                    <a:lumMod val="50000"/>
                  </a:schemeClr>
                </a:solidFill>
              </a:rPr>
              <a:t> </a:t>
            </a:r>
            <a:r>
              <a:rPr lang="nl-NL" sz="1600" b="1" dirty="0"/>
              <a:t>G</a:t>
            </a:r>
            <a:r>
              <a:rPr lang="nl-NL" sz="1600" b="1" dirty="0">
                <a:solidFill>
                  <a:schemeClr val="accent1">
                    <a:lumMod val="75000"/>
                  </a:schemeClr>
                </a:solidFill>
              </a:rPr>
              <a:t>rondwater</a:t>
            </a:r>
            <a:r>
              <a:rPr lang="nl-NL" sz="1600" b="1" dirty="0">
                <a:solidFill>
                  <a:schemeClr val="accent1">
                    <a:lumMod val="50000"/>
                  </a:schemeClr>
                </a:solidFill>
              </a:rPr>
              <a:t> </a:t>
            </a:r>
            <a:r>
              <a:rPr lang="nl-NL" sz="1600" b="1" dirty="0"/>
              <a:t>O</a:t>
            </a:r>
            <a:r>
              <a:rPr lang="nl-NL" sz="1600" b="1" dirty="0">
                <a:solidFill>
                  <a:schemeClr val="accent1">
                    <a:lumMod val="75000"/>
                  </a:schemeClr>
                </a:solidFill>
              </a:rPr>
              <a:t>p</a:t>
            </a:r>
            <a:r>
              <a:rPr lang="nl-NL" sz="1600" b="1" dirty="0">
                <a:solidFill>
                  <a:schemeClr val="accent1">
                    <a:lumMod val="50000"/>
                  </a:schemeClr>
                </a:solidFill>
              </a:rPr>
              <a:t> </a:t>
            </a:r>
            <a:r>
              <a:rPr lang="nl-NL" sz="1600" b="1" dirty="0"/>
              <a:t>P</a:t>
            </a:r>
            <a:r>
              <a:rPr lang="nl-NL" sz="1600" b="1" dirty="0">
                <a:solidFill>
                  <a:schemeClr val="accent1">
                    <a:lumMod val="75000"/>
                  </a:schemeClr>
                </a:solidFill>
              </a:rPr>
              <a:t>eil</a:t>
            </a:r>
          </a:p>
        </p:txBody>
      </p:sp>
      <p:sp>
        <p:nvSpPr>
          <p:cNvPr id="10" name="Rechthoek 9">
            <a:extLst>
              <a:ext uri="{FF2B5EF4-FFF2-40B4-BE49-F238E27FC236}">
                <a16:creationId xmlns:a16="http://schemas.microsoft.com/office/drawing/2014/main" id="{8FAC078A-2F84-4416-B2E0-513681207E80}"/>
              </a:ext>
            </a:extLst>
          </p:cNvPr>
          <p:cNvSpPr/>
          <p:nvPr/>
        </p:nvSpPr>
        <p:spPr>
          <a:xfrm>
            <a:off x="9040768" y="6403318"/>
            <a:ext cx="2754152" cy="369332"/>
          </a:xfrm>
          <a:prstGeom prst="rect">
            <a:avLst/>
          </a:prstGeom>
        </p:spPr>
        <p:txBody>
          <a:bodyPr wrap="none">
            <a:spAutoFit/>
          </a:bodyPr>
          <a:lstStyle/>
          <a:p>
            <a:r>
              <a:rPr lang="nl-NL" b="1" dirty="0">
                <a:hlinkClick r:id="rId4"/>
              </a:rPr>
              <a:t>www.grondwateroppeil.nl</a:t>
            </a:r>
            <a:r>
              <a:rPr lang="nl-NL" b="1" dirty="0"/>
              <a:t> </a:t>
            </a:r>
            <a:endParaRPr lang="nl-NL" dirty="0"/>
          </a:p>
        </p:txBody>
      </p:sp>
    </p:spTree>
    <p:extLst>
      <p:ext uri="{BB962C8B-B14F-4D97-AF65-F5344CB8AC3E}">
        <p14:creationId xmlns:p14="http://schemas.microsoft.com/office/powerpoint/2010/main" val="3489627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3026" y="2666311"/>
            <a:ext cx="10584611" cy="3860118"/>
          </a:xfrm>
        </p:spPr>
        <p:txBody>
          <a:bodyPr>
            <a:normAutofit fontScale="90000"/>
          </a:bodyPr>
          <a:lstStyle/>
          <a:p>
            <a:br>
              <a:rPr lang="nl-NL" sz="2000" b="1" dirty="0">
                <a:latin typeface="+mn-lt"/>
              </a:rPr>
            </a:br>
            <a:r>
              <a:rPr lang="nl-NL" sz="3100" b="1" dirty="0">
                <a:latin typeface="+mn-lt"/>
              </a:rPr>
              <a:t>Opbouwen van een organisatie</a:t>
            </a:r>
            <a:br>
              <a:rPr lang="nl-NL" sz="3100" b="1" dirty="0">
                <a:latin typeface="+mn-lt"/>
              </a:rPr>
            </a:br>
            <a:br>
              <a:rPr lang="nl-NL" sz="2000" b="1" dirty="0">
                <a:latin typeface="+mn-lt"/>
              </a:rPr>
            </a:br>
            <a:r>
              <a:rPr lang="nl-NL" sz="2000" b="1" dirty="0">
                <a:latin typeface="+mn-lt"/>
              </a:rPr>
              <a:t>TIPS:</a:t>
            </a:r>
            <a:br>
              <a:rPr lang="nl-NL" sz="2000" b="1" dirty="0">
                <a:latin typeface="+mn-lt"/>
              </a:rPr>
            </a:br>
            <a:r>
              <a:rPr lang="nl-NL" sz="2000" b="1" dirty="0">
                <a:latin typeface="+mn-lt"/>
              </a:rPr>
              <a:t>· Realiseer je, dat gemeentelijke organisaties die aan de ondergrond werken zoals riolering e.d. uitvoeringsdiensten zijn en geen beleidsdiensten. Veranderingen doorvoeren op die werkvloer zal op weerstand van de werkvloer leiden. Dat is in elke organisatie het geval, niet alleen bij gemeentelijk organisaties.</a:t>
            </a:r>
            <a:br>
              <a:rPr lang="nl-NL" sz="2000" b="1" dirty="0">
                <a:latin typeface="+mn-lt"/>
              </a:rPr>
            </a:br>
            <a:br>
              <a:rPr lang="nl-NL" sz="2000" b="1" dirty="0">
                <a:latin typeface="+mn-lt"/>
              </a:rPr>
            </a:br>
            <a:r>
              <a:rPr lang="nl-NL" sz="2000" b="1" dirty="0">
                <a:latin typeface="+mn-lt"/>
              </a:rPr>
              <a:t>· Vraag enige middelen voor het inhuren van externe deskundigheid. Wij hadden daarvoor 1/4 - 3/4 regeling. Bewoners betalen 1/4 van de kosten en gemeente 3/4.</a:t>
            </a:r>
            <a:br>
              <a:rPr lang="nl-NL" sz="2000" b="1" dirty="0">
                <a:latin typeface="+mn-lt"/>
              </a:rPr>
            </a:br>
            <a:br>
              <a:rPr lang="nl-NL" sz="2000" b="1" dirty="0">
                <a:latin typeface="+mn-lt"/>
              </a:rPr>
            </a:br>
            <a:r>
              <a:rPr lang="nl-NL" sz="2000" b="1" dirty="0">
                <a:latin typeface="+mn-lt"/>
              </a:rPr>
              <a:t>· Houd je doel voor ogen en wijk daar niet vanaf: actief grondwaterpeil beheer op een voldoende niveau.</a:t>
            </a:r>
            <a:br>
              <a:rPr lang="nl-NL" sz="2000" b="1" dirty="0">
                <a:latin typeface="+mn-lt"/>
              </a:rPr>
            </a:br>
            <a:br>
              <a:rPr lang="nl-NL" sz="2000" b="1" dirty="0">
                <a:latin typeface="+mn-lt"/>
              </a:rPr>
            </a:br>
            <a:r>
              <a:rPr lang="nl-NL" sz="2000" b="1" dirty="0">
                <a:latin typeface="+mn-lt"/>
              </a:rPr>
              <a:t>· Wees scherp op de inhoud, maar hou de persoonlijke en werkrelaties goed. Je moet lang samen door. Je moet rekening houden met een termijn van 2 – 4 jaar om zaken voor elkaar te krijgen.</a:t>
            </a:r>
            <a:br>
              <a:rPr lang="nl-NL" sz="2700" b="1" dirty="0">
                <a:latin typeface="+mn-lt"/>
              </a:rPr>
            </a:br>
            <a:br>
              <a:rPr lang="nl-NL" sz="2700" b="1" dirty="0">
                <a:latin typeface="+mn-lt"/>
              </a:rPr>
            </a:br>
            <a:endParaRPr lang="nl-NL" sz="3000" b="1" dirty="0">
              <a:latin typeface="+mn-lt"/>
            </a:endParaRPr>
          </a:p>
        </p:txBody>
      </p:sp>
      <p:pic>
        <p:nvPicPr>
          <p:cNvPr id="6" name="Afbeelding 5">
            <a:extLst>
              <a:ext uri="{FF2B5EF4-FFF2-40B4-BE49-F238E27FC236}">
                <a16:creationId xmlns:a16="http://schemas.microsoft.com/office/drawing/2014/main" id="{BD40C01E-66A0-4F76-A27C-99ADB8CADF68}"/>
              </a:ext>
            </a:extLst>
          </p:cNvPr>
          <p:cNvPicPr>
            <a:picLocks noChangeAspect="1"/>
          </p:cNvPicPr>
          <p:nvPr/>
        </p:nvPicPr>
        <p:blipFill>
          <a:blip r:embed="rId3"/>
          <a:stretch>
            <a:fillRect/>
          </a:stretch>
        </p:blipFill>
        <p:spPr>
          <a:xfrm>
            <a:off x="418373" y="248254"/>
            <a:ext cx="3111446" cy="1073650"/>
          </a:xfrm>
          <a:prstGeom prst="rect">
            <a:avLst/>
          </a:prstGeom>
          <a:ln w="19050">
            <a:solidFill>
              <a:schemeClr val="tx1"/>
            </a:solidFill>
          </a:ln>
        </p:spPr>
      </p:pic>
      <p:sp>
        <p:nvSpPr>
          <p:cNvPr id="5" name="Tekstvak 4">
            <a:extLst>
              <a:ext uri="{FF2B5EF4-FFF2-40B4-BE49-F238E27FC236}">
                <a16:creationId xmlns:a16="http://schemas.microsoft.com/office/drawing/2014/main" id="{CA5C6394-412C-46D2-9F39-055867BCE11D}"/>
              </a:ext>
            </a:extLst>
          </p:cNvPr>
          <p:cNvSpPr txBox="1"/>
          <p:nvPr/>
        </p:nvSpPr>
        <p:spPr>
          <a:xfrm>
            <a:off x="4416723" y="650876"/>
            <a:ext cx="6918385" cy="954107"/>
          </a:xfrm>
          <a:prstGeom prst="rect">
            <a:avLst/>
          </a:prstGeom>
          <a:noFill/>
        </p:spPr>
        <p:txBody>
          <a:bodyPr wrap="square" rtlCol="0">
            <a:spAutoFit/>
          </a:bodyPr>
          <a:lstStyle/>
          <a:p>
            <a:r>
              <a:rPr lang="nl-NL" sz="2800" b="1" dirty="0">
                <a:solidFill>
                  <a:srgbClr val="0070C0"/>
                </a:solidFill>
              </a:rPr>
              <a:t>7,5 jaar actief grondwaterpeilbeheer in het Kleiwegkwartier, sinds november 2018</a:t>
            </a:r>
          </a:p>
        </p:txBody>
      </p:sp>
      <p:sp>
        <p:nvSpPr>
          <p:cNvPr id="9" name="Rechthoek 8">
            <a:extLst>
              <a:ext uri="{FF2B5EF4-FFF2-40B4-BE49-F238E27FC236}">
                <a16:creationId xmlns:a16="http://schemas.microsoft.com/office/drawing/2014/main" id="{9762A6A7-81EC-46D2-819F-F617C6EB3C0C}"/>
              </a:ext>
            </a:extLst>
          </p:cNvPr>
          <p:cNvSpPr/>
          <p:nvPr/>
        </p:nvSpPr>
        <p:spPr>
          <a:xfrm>
            <a:off x="399923" y="1389540"/>
            <a:ext cx="3129896" cy="338554"/>
          </a:xfrm>
          <a:prstGeom prst="rect">
            <a:avLst/>
          </a:prstGeom>
          <a:ln w="12700">
            <a:solidFill>
              <a:schemeClr val="tx1"/>
            </a:solidFill>
          </a:ln>
        </p:spPr>
        <p:txBody>
          <a:bodyPr wrap="square">
            <a:spAutoFit/>
          </a:bodyPr>
          <a:lstStyle/>
          <a:p>
            <a:r>
              <a:rPr lang="nl-NL" sz="1600" b="1" dirty="0">
                <a:solidFill>
                  <a:schemeClr val="accent1">
                    <a:lumMod val="75000"/>
                  </a:schemeClr>
                </a:solidFill>
              </a:rPr>
              <a:t>Initiatiefgroep</a:t>
            </a:r>
            <a:r>
              <a:rPr lang="nl-NL" sz="1600" b="1" dirty="0">
                <a:solidFill>
                  <a:schemeClr val="accent1">
                    <a:lumMod val="50000"/>
                  </a:schemeClr>
                </a:solidFill>
              </a:rPr>
              <a:t> </a:t>
            </a:r>
            <a:r>
              <a:rPr lang="nl-NL" sz="1600" b="1" dirty="0"/>
              <a:t>G</a:t>
            </a:r>
            <a:r>
              <a:rPr lang="nl-NL" sz="1600" b="1" dirty="0">
                <a:solidFill>
                  <a:schemeClr val="accent1">
                    <a:lumMod val="75000"/>
                  </a:schemeClr>
                </a:solidFill>
              </a:rPr>
              <a:t>rondwater</a:t>
            </a:r>
            <a:r>
              <a:rPr lang="nl-NL" sz="1600" b="1" dirty="0">
                <a:solidFill>
                  <a:schemeClr val="accent1">
                    <a:lumMod val="50000"/>
                  </a:schemeClr>
                </a:solidFill>
              </a:rPr>
              <a:t> </a:t>
            </a:r>
            <a:r>
              <a:rPr lang="nl-NL" sz="1600" b="1" dirty="0"/>
              <a:t>O</a:t>
            </a:r>
            <a:r>
              <a:rPr lang="nl-NL" sz="1600" b="1" dirty="0">
                <a:solidFill>
                  <a:schemeClr val="accent1">
                    <a:lumMod val="75000"/>
                  </a:schemeClr>
                </a:solidFill>
              </a:rPr>
              <a:t>p</a:t>
            </a:r>
            <a:r>
              <a:rPr lang="nl-NL" sz="1600" b="1" dirty="0">
                <a:solidFill>
                  <a:schemeClr val="accent1">
                    <a:lumMod val="50000"/>
                  </a:schemeClr>
                </a:solidFill>
              </a:rPr>
              <a:t> </a:t>
            </a:r>
            <a:r>
              <a:rPr lang="nl-NL" sz="1600" b="1" dirty="0"/>
              <a:t>P</a:t>
            </a:r>
            <a:r>
              <a:rPr lang="nl-NL" sz="1600" b="1" dirty="0">
                <a:solidFill>
                  <a:schemeClr val="accent1">
                    <a:lumMod val="75000"/>
                  </a:schemeClr>
                </a:solidFill>
              </a:rPr>
              <a:t>eil</a:t>
            </a:r>
          </a:p>
        </p:txBody>
      </p:sp>
      <p:sp>
        <p:nvSpPr>
          <p:cNvPr id="10" name="Rechthoek 9">
            <a:extLst>
              <a:ext uri="{FF2B5EF4-FFF2-40B4-BE49-F238E27FC236}">
                <a16:creationId xmlns:a16="http://schemas.microsoft.com/office/drawing/2014/main" id="{8FAC078A-2F84-4416-B2E0-513681207E80}"/>
              </a:ext>
            </a:extLst>
          </p:cNvPr>
          <p:cNvSpPr/>
          <p:nvPr/>
        </p:nvSpPr>
        <p:spPr>
          <a:xfrm>
            <a:off x="9040768" y="6403318"/>
            <a:ext cx="2754152" cy="369332"/>
          </a:xfrm>
          <a:prstGeom prst="rect">
            <a:avLst/>
          </a:prstGeom>
        </p:spPr>
        <p:txBody>
          <a:bodyPr wrap="none">
            <a:spAutoFit/>
          </a:bodyPr>
          <a:lstStyle/>
          <a:p>
            <a:r>
              <a:rPr lang="nl-NL" b="1" dirty="0">
                <a:hlinkClick r:id="rId4"/>
              </a:rPr>
              <a:t>www.grondwateroppeil.nl</a:t>
            </a:r>
            <a:r>
              <a:rPr lang="nl-NL" b="1" dirty="0"/>
              <a:t> </a:t>
            </a:r>
            <a:endParaRPr lang="nl-NL" dirty="0"/>
          </a:p>
        </p:txBody>
      </p:sp>
    </p:spTree>
    <p:extLst>
      <p:ext uri="{BB962C8B-B14F-4D97-AF65-F5344CB8AC3E}">
        <p14:creationId xmlns:p14="http://schemas.microsoft.com/office/powerpoint/2010/main" val="255195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807FBA58-C0A3-BA5C-BBAF-D25BA4014BA4}"/>
              </a:ext>
            </a:extLst>
          </p:cNvPr>
          <p:cNvSpPr>
            <a:spLocks noGrp="1"/>
          </p:cNvSpPr>
          <p:nvPr>
            <p:ph type="sldNum" sz="quarter" idx="12"/>
          </p:nvPr>
        </p:nvSpPr>
        <p:spPr/>
        <p:txBody>
          <a:bodyPr/>
          <a:lstStyle/>
          <a:p>
            <a:fld id="{BF732FAA-55F8-4914-A2F8-B2565A8D94B0}" type="slidenum">
              <a:rPr lang="nl-NL" smtClean="0"/>
              <a:t>14</a:t>
            </a:fld>
            <a:endParaRPr lang="nl-NL"/>
          </a:p>
        </p:txBody>
      </p:sp>
      <p:pic>
        <p:nvPicPr>
          <p:cNvPr id="6" name="Afbeelding 5">
            <a:extLst>
              <a:ext uri="{FF2B5EF4-FFF2-40B4-BE49-F238E27FC236}">
                <a16:creationId xmlns:a16="http://schemas.microsoft.com/office/drawing/2014/main" id="{32D7A86C-32CC-99FA-FBB3-C348D3943CBF}"/>
              </a:ext>
            </a:extLst>
          </p:cNvPr>
          <p:cNvPicPr>
            <a:picLocks noChangeAspect="1"/>
          </p:cNvPicPr>
          <p:nvPr/>
        </p:nvPicPr>
        <p:blipFill>
          <a:blip r:embed="rId2"/>
          <a:stretch>
            <a:fillRect/>
          </a:stretch>
        </p:blipFill>
        <p:spPr>
          <a:xfrm>
            <a:off x="823176" y="604443"/>
            <a:ext cx="10530653" cy="5641081"/>
          </a:xfrm>
          <a:prstGeom prst="rect">
            <a:avLst/>
          </a:prstGeom>
        </p:spPr>
      </p:pic>
    </p:spTree>
    <p:extLst>
      <p:ext uri="{BB962C8B-B14F-4D97-AF65-F5344CB8AC3E}">
        <p14:creationId xmlns:p14="http://schemas.microsoft.com/office/powerpoint/2010/main" val="3987330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246FBD-0649-3C57-ED56-FF954148AFAE}"/>
            </a:ext>
          </a:extLst>
        </p:cNvPr>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37B80BF-32F8-1CE9-D371-9FF589533990}"/>
              </a:ext>
            </a:extLst>
          </p:cNvPr>
          <p:cNvSpPr>
            <a:spLocks noGrp="1"/>
          </p:cNvSpPr>
          <p:nvPr>
            <p:ph type="sldNum" sz="quarter" idx="12"/>
          </p:nvPr>
        </p:nvSpPr>
        <p:spPr/>
        <p:txBody>
          <a:bodyPr/>
          <a:lstStyle/>
          <a:p>
            <a:fld id="{BF732FAA-55F8-4914-A2F8-B2565A8D94B0}" type="slidenum">
              <a:rPr lang="nl-NL" smtClean="0"/>
              <a:t>15</a:t>
            </a:fld>
            <a:endParaRPr lang="nl-NL"/>
          </a:p>
        </p:txBody>
      </p:sp>
      <p:pic>
        <p:nvPicPr>
          <p:cNvPr id="7" name="Afbeelding 6">
            <a:extLst>
              <a:ext uri="{FF2B5EF4-FFF2-40B4-BE49-F238E27FC236}">
                <a16:creationId xmlns:a16="http://schemas.microsoft.com/office/drawing/2014/main" id="{D2DAB445-1BF2-60FC-C81A-34E365AC5573}"/>
              </a:ext>
            </a:extLst>
          </p:cNvPr>
          <p:cNvPicPr>
            <a:picLocks noChangeAspect="1"/>
          </p:cNvPicPr>
          <p:nvPr/>
        </p:nvPicPr>
        <p:blipFill>
          <a:blip r:embed="rId2"/>
          <a:srcRect b="33611"/>
          <a:stretch>
            <a:fillRect/>
          </a:stretch>
        </p:blipFill>
        <p:spPr>
          <a:xfrm>
            <a:off x="1065594" y="0"/>
            <a:ext cx="10060812" cy="4552950"/>
          </a:xfrm>
          <a:prstGeom prst="rect">
            <a:avLst/>
          </a:prstGeom>
        </p:spPr>
      </p:pic>
      <p:pic>
        <p:nvPicPr>
          <p:cNvPr id="9" name="Afbeelding 8">
            <a:extLst>
              <a:ext uri="{FF2B5EF4-FFF2-40B4-BE49-F238E27FC236}">
                <a16:creationId xmlns:a16="http://schemas.microsoft.com/office/drawing/2014/main" id="{6F99F31A-614D-964B-FEBB-B3F868873A45}"/>
              </a:ext>
            </a:extLst>
          </p:cNvPr>
          <p:cNvPicPr>
            <a:picLocks noChangeAspect="1"/>
          </p:cNvPicPr>
          <p:nvPr/>
        </p:nvPicPr>
        <p:blipFill>
          <a:blip r:embed="rId3"/>
          <a:stretch>
            <a:fillRect/>
          </a:stretch>
        </p:blipFill>
        <p:spPr>
          <a:xfrm>
            <a:off x="1065594" y="3717781"/>
            <a:ext cx="3581900" cy="2095792"/>
          </a:xfrm>
          <a:prstGeom prst="rect">
            <a:avLst/>
          </a:prstGeom>
        </p:spPr>
      </p:pic>
    </p:spTree>
    <p:extLst>
      <p:ext uri="{BB962C8B-B14F-4D97-AF65-F5344CB8AC3E}">
        <p14:creationId xmlns:p14="http://schemas.microsoft.com/office/powerpoint/2010/main" val="3463600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A61D1503-F4E1-4096-9296-471F377C4CF5}"/>
              </a:ext>
            </a:extLst>
          </p:cNvPr>
          <p:cNvPicPr>
            <a:picLocks noChangeAspect="1"/>
          </p:cNvPicPr>
          <p:nvPr/>
        </p:nvPicPr>
        <p:blipFill>
          <a:blip r:embed="rId3"/>
          <a:stretch>
            <a:fillRect/>
          </a:stretch>
        </p:blipFill>
        <p:spPr>
          <a:xfrm>
            <a:off x="920747" y="434071"/>
            <a:ext cx="2520280" cy="992237"/>
          </a:xfrm>
          <a:prstGeom prst="rect">
            <a:avLst/>
          </a:prstGeom>
          <a:ln w="19050">
            <a:solidFill>
              <a:schemeClr val="tx1"/>
            </a:solidFill>
          </a:ln>
        </p:spPr>
      </p:pic>
      <p:pic>
        <p:nvPicPr>
          <p:cNvPr id="12" name="Afbeelding 11">
            <a:extLst>
              <a:ext uri="{FF2B5EF4-FFF2-40B4-BE49-F238E27FC236}">
                <a16:creationId xmlns:a16="http://schemas.microsoft.com/office/drawing/2014/main" id="{095E717C-82CA-4A06-BDFD-C5B830D569BD}"/>
              </a:ext>
            </a:extLst>
          </p:cNvPr>
          <p:cNvPicPr>
            <a:picLocks noChangeAspect="1"/>
          </p:cNvPicPr>
          <p:nvPr/>
        </p:nvPicPr>
        <p:blipFill>
          <a:blip r:embed="rId4"/>
          <a:stretch>
            <a:fillRect/>
          </a:stretch>
        </p:blipFill>
        <p:spPr>
          <a:xfrm>
            <a:off x="3724421" y="766733"/>
            <a:ext cx="2793863" cy="381734"/>
          </a:xfrm>
          <a:prstGeom prst="rect">
            <a:avLst/>
          </a:prstGeom>
          <a:ln w="12700">
            <a:solidFill>
              <a:schemeClr val="tx1"/>
            </a:solidFill>
          </a:ln>
        </p:spPr>
      </p:pic>
      <p:sp>
        <p:nvSpPr>
          <p:cNvPr id="13" name="Tekstvak 12">
            <a:extLst>
              <a:ext uri="{FF2B5EF4-FFF2-40B4-BE49-F238E27FC236}">
                <a16:creationId xmlns:a16="http://schemas.microsoft.com/office/drawing/2014/main" id="{A673E8D6-7D7B-4F5F-8878-EFBB081C8F6D}"/>
              </a:ext>
            </a:extLst>
          </p:cNvPr>
          <p:cNvSpPr txBox="1"/>
          <p:nvPr/>
        </p:nvSpPr>
        <p:spPr>
          <a:xfrm>
            <a:off x="6801678" y="183695"/>
            <a:ext cx="4599914" cy="1077218"/>
          </a:xfrm>
          <a:prstGeom prst="rect">
            <a:avLst/>
          </a:prstGeom>
          <a:noFill/>
        </p:spPr>
        <p:txBody>
          <a:bodyPr wrap="none" rtlCol="0">
            <a:spAutoFit/>
          </a:bodyPr>
          <a:lstStyle/>
          <a:p>
            <a:r>
              <a:rPr lang="nl-NL" sz="3200" b="1" dirty="0"/>
              <a:t>Graven- en Bloemenbuurt</a:t>
            </a:r>
          </a:p>
          <a:p>
            <a:r>
              <a:rPr lang="nl-NL" sz="3200" b="1" dirty="0"/>
              <a:t>Een overzicht in de tijd</a:t>
            </a:r>
          </a:p>
        </p:txBody>
      </p:sp>
      <p:sp>
        <p:nvSpPr>
          <p:cNvPr id="14" name="Tekstvak 13">
            <a:extLst>
              <a:ext uri="{FF2B5EF4-FFF2-40B4-BE49-F238E27FC236}">
                <a16:creationId xmlns:a16="http://schemas.microsoft.com/office/drawing/2014/main" id="{08F1FD22-3FEE-4817-8989-D2AE82CD2191}"/>
              </a:ext>
            </a:extLst>
          </p:cNvPr>
          <p:cNvSpPr txBox="1"/>
          <p:nvPr/>
        </p:nvSpPr>
        <p:spPr>
          <a:xfrm>
            <a:off x="920747" y="2022724"/>
            <a:ext cx="7383625" cy="4401205"/>
          </a:xfrm>
          <a:prstGeom prst="rect">
            <a:avLst/>
          </a:prstGeom>
          <a:noFill/>
          <a:ln w="12700">
            <a:solidFill>
              <a:schemeClr val="tx1"/>
            </a:solidFill>
          </a:ln>
        </p:spPr>
        <p:txBody>
          <a:bodyPr wrap="square" rtlCol="0">
            <a:spAutoFit/>
          </a:bodyPr>
          <a:lstStyle/>
          <a:p>
            <a:r>
              <a:rPr lang="nl-NL" sz="2000" b="1" dirty="0"/>
              <a:t>2014                 Koningsdag 26 april 2014 ontruiming Margrietstraat </a:t>
            </a:r>
          </a:p>
          <a:p>
            <a:r>
              <a:rPr lang="nl-NL" sz="2000" b="1" dirty="0"/>
              <a:t>2014 - 2016     Goed gefundeerd! </a:t>
            </a:r>
          </a:p>
          <a:p>
            <a:r>
              <a:rPr lang="nl-NL" sz="2000" b="1" dirty="0"/>
              <a:t>2016 - 2017     Rioolvervanging Bloemenbuurt</a:t>
            </a:r>
          </a:p>
          <a:p>
            <a:r>
              <a:rPr lang="nl-NL" sz="2000" b="1" dirty="0"/>
              <a:t>Sept. 2016       Bewoners Bloemenbuurt vragen pomp, persleiding</a:t>
            </a:r>
          </a:p>
          <a:p>
            <a:r>
              <a:rPr lang="nl-NL" sz="2000" b="1" dirty="0"/>
              <a:t>2017 	           Start samenwerking in Hillegersberg</a:t>
            </a:r>
          </a:p>
          <a:p>
            <a:r>
              <a:rPr lang="nl-NL" sz="2000" b="1" dirty="0"/>
              <a:t>2017 	           Discussie met Wethouder en Gemeenteraad, </a:t>
            </a:r>
          </a:p>
          <a:p>
            <a:r>
              <a:rPr lang="nl-NL" sz="2000" b="1" dirty="0"/>
              <a:t>2017                  Start projectgroep Graven- en Bloemenbuurt</a:t>
            </a:r>
          </a:p>
          <a:p>
            <a:r>
              <a:rPr lang="nl-NL" sz="2000" b="1" dirty="0"/>
              <a:t>April 2018        Aanleg pomp en persleiding</a:t>
            </a:r>
          </a:p>
          <a:p>
            <a:r>
              <a:rPr lang="nl-NL" sz="2000" b="1" dirty="0"/>
              <a:t>Nov. 2018         Start experiment Bloemenbuurt</a:t>
            </a:r>
          </a:p>
          <a:p>
            <a:r>
              <a:rPr lang="nl-NL" sz="2000" b="1" dirty="0"/>
              <a:t>2019 	           Start aanpak Kleiweg – Uitweg</a:t>
            </a:r>
          </a:p>
          <a:p>
            <a:pPr marL="457200" indent="-457200">
              <a:buAutoNum type="arabicPlain" startAt="2019"/>
            </a:pPr>
            <a:r>
              <a:rPr lang="nl-NL" sz="2000" b="1" dirty="0"/>
              <a:t> - 2021      Evaluatie pomp Bloemenbuurt</a:t>
            </a:r>
          </a:p>
          <a:p>
            <a:pPr marL="457200" indent="-457200">
              <a:buAutoNum type="arabicPlain" startAt="2020"/>
            </a:pPr>
            <a:r>
              <a:rPr lang="nl-NL" sz="2000" b="1" dirty="0"/>
              <a:t> - 2022      Overleg met probleemlocaties in wijk</a:t>
            </a:r>
          </a:p>
          <a:p>
            <a:r>
              <a:rPr lang="nl-NL" sz="2000" b="1" dirty="0"/>
              <a:t>2022 - 2023      Rioolvervanging Gravenbuurt</a:t>
            </a:r>
          </a:p>
          <a:p>
            <a:r>
              <a:rPr lang="nl-NL" sz="2000" b="1" dirty="0"/>
              <a:t>2025	           Motie preventie funderingen</a:t>
            </a:r>
          </a:p>
        </p:txBody>
      </p:sp>
      <p:pic>
        <p:nvPicPr>
          <p:cNvPr id="15" name="Afbeelding 14" descr="Afbeelding met gras, boom, buiten, klein&#10;&#10;Automatisch gegenereerde beschrijving">
            <a:extLst>
              <a:ext uri="{FF2B5EF4-FFF2-40B4-BE49-F238E27FC236}">
                <a16:creationId xmlns:a16="http://schemas.microsoft.com/office/drawing/2014/main" id="{4315BDD7-8425-436E-8772-7F895554DD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6961381" y="3930178"/>
            <a:ext cx="4812027" cy="2706765"/>
          </a:xfrm>
          <a:prstGeom prst="rect">
            <a:avLst/>
          </a:prstGeom>
          <a:ln w="12700">
            <a:solidFill>
              <a:schemeClr val="tx1"/>
            </a:solidFill>
          </a:ln>
        </p:spPr>
      </p:pic>
    </p:spTree>
    <p:extLst>
      <p:ext uri="{BB962C8B-B14F-4D97-AF65-F5344CB8AC3E}">
        <p14:creationId xmlns:p14="http://schemas.microsoft.com/office/powerpoint/2010/main" val="3316858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04655" y="2415396"/>
            <a:ext cx="5667081" cy="4442604"/>
          </a:xfrm>
        </p:spPr>
        <p:txBody>
          <a:bodyPr>
            <a:normAutofit fontScale="90000"/>
          </a:bodyPr>
          <a:lstStyle/>
          <a:p>
            <a:r>
              <a:rPr lang="nl-NL" sz="2700" b="1" dirty="0">
                <a:latin typeface="+mn-lt"/>
              </a:rPr>
              <a:t>Koningsdag 26 april 2014 ontruiming Margrietstraat – Kleiwegkwartier (Hillegersberg-Zuid) te Rotterdam</a:t>
            </a:r>
            <a:br>
              <a:rPr lang="nl-NL" sz="2700" b="1" dirty="0">
                <a:latin typeface="+mn-lt"/>
              </a:rPr>
            </a:br>
            <a:br>
              <a:rPr lang="nl-NL" sz="2700" b="1" dirty="0">
                <a:latin typeface="+mn-lt"/>
              </a:rPr>
            </a:br>
            <a:r>
              <a:rPr lang="nl-NL" sz="2700" b="1" dirty="0">
                <a:latin typeface="+mn-lt"/>
              </a:rPr>
              <a:t>Vijf gezinnen werden door de gemeente op Koningsdag uit hun huis gezet omdat deze dreigde in te storten. Hun huis zagen ze in het moeras wegzakken terwijl ze 100% of meer (top)hypotheek hadden. Zij hadden geen huis meer en geen geld en stonden op straat.</a:t>
            </a:r>
            <a:br>
              <a:rPr lang="nl-NL" sz="2700" b="1" dirty="0">
                <a:latin typeface="+mn-lt"/>
              </a:rPr>
            </a:br>
            <a:endParaRPr lang="nl-NL" sz="3000" b="1" dirty="0">
              <a:latin typeface="+mn-lt"/>
            </a:endParaRPr>
          </a:p>
        </p:txBody>
      </p:sp>
      <p:pic>
        <p:nvPicPr>
          <p:cNvPr id="6" name="Afbeelding 5">
            <a:extLst>
              <a:ext uri="{FF2B5EF4-FFF2-40B4-BE49-F238E27FC236}">
                <a16:creationId xmlns:a16="http://schemas.microsoft.com/office/drawing/2014/main" id="{BD40C01E-66A0-4F76-A27C-99ADB8CADF68}"/>
              </a:ext>
            </a:extLst>
          </p:cNvPr>
          <p:cNvPicPr>
            <a:picLocks noChangeAspect="1"/>
          </p:cNvPicPr>
          <p:nvPr/>
        </p:nvPicPr>
        <p:blipFill>
          <a:blip r:embed="rId3"/>
          <a:stretch>
            <a:fillRect/>
          </a:stretch>
        </p:blipFill>
        <p:spPr>
          <a:xfrm>
            <a:off x="418373" y="248254"/>
            <a:ext cx="3111446" cy="1073650"/>
          </a:xfrm>
          <a:prstGeom prst="rect">
            <a:avLst/>
          </a:prstGeom>
          <a:ln w="19050">
            <a:solidFill>
              <a:schemeClr val="tx1"/>
            </a:solidFill>
          </a:ln>
        </p:spPr>
      </p:pic>
      <p:sp>
        <p:nvSpPr>
          <p:cNvPr id="5" name="Tekstvak 4">
            <a:extLst>
              <a:ext uri="{FF2B5EF4-FFF2-40B4-BE49-F238E27FC236}">
                <a16:creationId xmlns:a16="http://schemas.microsoft.com/office/drawing/2014/main" id="{CA5C6394-412C-46D2-9F39-055867BCE11D}"/>
              </a:ext>
            </a:extLst>
          </p:cNvPr>
          <p:cNvSpPr txBox="1"/>
          <p:nvPr/>
        </p:nvSpPr>
        <p:spPr>
          <a:xfrm>
            <a:off x="4416723" y="650876"/>
            <a:ext cx="6918385" cy="954107"/>
          </a:xfrm>
          <a:prstGeom prst="rect">
            <a:avLst/>
          </a:prstGeom>
          <a:noFill/>
        </p:spPr>
        <p:txBody>
          <a:bodyPr wrap="square" rtlCol="0">
            <a:spAutoFit/>
          </a:bodyPr>
          <a:lstStyle/>
          <a:p>
            <a:r>
              <a:rPr lang="nl-NL" sz="2800" b="1" dirty="0">
                <a:solidFill>
                  <a:srgbClr val="0070C0"/>
                </a:solidFill>
              </a:rPr>
              <a:t>7,5 jaar actief grondwaterpeilbeheer in het Kleiwegkwartier, </a:t>
            </a:r>
            <a:r>
              <a:rPr lang="nl-NL" sz="2800" b="1" dirty="0">
                <a:solidFill>
                  <a:srgbClr val="0070C0"/>
                </a:solidFill>
                <a:latin typeface="Calibri" panose="020F0502020204030204"/>
              </a:rPr>
              <a:t>sinds november 2018</a:t>
            </a:r>
          </a:p>
        </p:txBody>
      </p:sp>
      <p:sp>
        <p:nvSpPr>
          <p:cNvPr id="9" name="Rechthoek 8">
            <a:extLst>
              <a:ext uri="{FF2B5EF4-FFF2-40B4-BE49-F238E27FC236}">
                <a16:creationId xmlns:a16="http://schemas.microsoft.com/office/drawing/2014/main" id="{9762A6A7-81EC-46D2-819F-F617C6EB3C0C}"/>
              </a:ext>
            </a:extLst>
          </p:cNvPr>
          <p:cNvSpPr/>
          <p:nvPr/>
        </p:nvSpPr>
        <p:spPr>
          <a:xfrm>
            <a:off x="399923" y="1389540"/>
            <a:ext cx="3129896" cy="338554"/>
          </a:xfrm>
          <a:prstGeom prst="rect">
            <a:avLst/>
          </a:prstGeom>
          <a:ln w="12700">
            <a:solidFill>
              <a:schemeClr val="tx1"/>
            </a:solidFill>
          </a:ln>
        </p:spPr>
        <p:txBody>
          <a:bodyPr wrap="square">
            <a:spAutoFit/>
          </a:bodyPr>
          <a:lstStyle/>
          <a:p>
            <a:r>
              <a:rPr lang="nl-NL" sz="1600" b="1" dirty="0">
                <a:solidFill>
                  <a:schemeClr val="accent1">
                    <a:lumMod val="75000"/>
                  </a:schemeClr>
                </a:solidFill>
              </a:rPr>
              <a:t>Initiatiefgroep</a:t>
            </a:r>
            <a:r>
              <a:rPr lang="nl-NL" sz="1600" b="1" dirty="0">
                <a:solidFill>
                  <a:schemeClr val="accent1">
                    <a:lumMod val="50000"/>
                  </a:schemeClr>
                </a:solidFill>
              </a:rPr>
              <a:t> </a:t>
            </a:r>
            <a:r>
              <a:rPr lang="nl-NL" sz="1600" b="1" dirty="0"/>
              <a:t>G</a:t>
            </a:r>
            <a:r>
              <a:rPr lang="nl-NL" sz="1600" b="1" dirty="0">
                <a:solidFill>
                  <a:schemeClr val="accent1">
                    <a:lumMod val="75000"/>
                  </a:schemeClr>
                </a:solidFill>
              </a:rPr>
              <a:t>rondwater</a:t>
            </a:r>
            <a:r>
              <a:rPr lang="nl-NL" sz="1600" b="1" dirty="0">
                <a:solidFill>
                  <a:schemeClr val="accent1">
                    <a:lumMod val="50000"/>
                  </a:schemeClr>
                </a:solidFill>
              </a:rPr>
              <a:t> </a:t>
            </a:r>
            <a:r>
              <a:rPr lang="nl-NL" sz="1600" b="1" dirty="0"/>
              <a:t>O</a:t>
            </a:r>
            <a:r>
              <a:rPr lang="nl-NL" sz="1600" b="1" dirty="0">
                <a:solidFill>
                  <a:schemeClr val="accent1">
                    <a:lumMod val="75000"/>
                  </a:schemeClr>
                </a:solidFill>
              </a:rPr>
              <a:t>p</a:t>
            </a:r>
            <a:r>
              <a:rPr lang="nl-NL" sz="1600" b="1" dirty="0">
                <a:solidFill>
                  <a:schemeClr val="accent1">
                    <a:lumMod val="50000"/>
                  </a:schemeClr>
                </a:solidFill>
              </a:rPr>
              <a:t> </a:t>
            </a:r>
            <a:r>
              <a:rPr lang="nl-NL" sz="1600" b="1" dirty="0"/>
              <a:t>P</a:t>
            </a:r>
            <a:r>
              <a:rPr lang="nl-NL" sz="1600" b="1" dirty="0">
                <a:solidFill>
                  <a:schemeClr val="accent1">
                    <a:lumMod val="75000"/>
                  </a:schemeClr>
                </a:solidFill>
              </a:rPr>
              <a:t>eil</a:t>
            </a:r>
          </a:p>
        </p:txBody>
      </p:sp>
      <p:sp>
        <p:nvSpPr>
          <p:cNvPr id="10" name="Rechthoek 9">
            <a:extLst>
              <a:ext uri="{FF2B5EF4-FFF2-40B4-BE49-F238E27FC236}">
                <a16:creationId xmlns:a16="http://schemas.microsoft.com/office/drawing/2014/main" id="{8FAC078A-2F84-4416-B2E0-513681207E80}"/>
              </a:ext>
            </a:extLst>
          </p:cNvPr>
          <p:cNvSpPr/>
          <p:nvPr/>
        </p:nvSpPr>
        <p:spPr>
          <a:xfrm>
            <a:off x="9040768" y="6403318"/>
            <a:ext cx="2754152" cy="369332"/>
          </a:xfrm>
          <a:prstGeom prst="rect">
            <a:avLst/>
          </a:prstGeom>
        </p:spPr>
        <p:txBody>
          <a:bodyPr wrap="none">
            <a:spAutoFit/>
          </a:bodyPr>
          <a:lstStyle/>
          <a:p>
            <a:r>
              <a:rPr lang="nl-NL" b="1" dirty="0">
                <a:hlinkClick r:id="rId4"/>
              </a:rPr>
              <a:t>www.grondwateroppeil.nl</a:t>
            </a:r>
            <a:r>
              <a:rPr lang="nl-NL" b="1" dirty="0"/>
              <a:t> </a:t>
            </a:r>
            <a:endParaRPr lang="nl-NL" dirty="0"/>
          </a:p>
        </p:txBody>
      </p:sp>
      <p:pic>
        <p:nvPicPr>
          <p:cNvPr id="4" name="Afbeelding 3">
            <a:extLst>
              <a:ext uri="{FF2B5EF4-FFF2-40B4-BE49-F238E27FC236}">
                <a16:creationId xmlns:a16="http://schemas.microsoft.com/office/drawing/2014/main" id="{A4640EF0-0338-2939-6EA9-037AFCE22E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6710" y="2415397"/>
            <a:ext cx="4598187" cy="3695368"/>
          </a:xfrm>
          <a:prstGeom prst="rect">
            <a:avLst/>
          </a:prstGeom>
          <a:ln w="19050">
            <a:solidFill>
              <a:schemeClr val="tx1"/>
            </a:solidFill>
          </a:ln>
        </p:spPr>
      </p:pic>
    </p:spTree>
    <p:extLst>
      <p:ext uri="{BB962C8B-B14F-4D97-AF65-F5344CB8AC3E}">
        <p14:creationId xmlns:p14="http://schemas.microsoft.com/office/powerpoint/2010/main" val="28036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6929" y="2216990"/>
            <a:ext cx="10248180" cy="4641010"/>
          </a:xfrm>
        </p:spPr>
        <p:txBody>
          <a:bodyPr>
            <a:normAutofit/>
          </a:bodyPr>
          <a:lstStyle/>
          <a:p>
            <a:r>
              <a:rPr lang="nl-NL" sz="2700" b="1" dirty="0">
                <a:latin typeface="+mn-lt"/>
              </a:rPr>
              <a:t>Samenwerkende Bewonersorganisaties Hillegersberg</a:t>
            </a:r>
            <a:br>
              <a:rPr lang="nl-NL" sz="2700" b="1" dirty="0">
                <a:latin typeface="+mn-lt"/>
              </a:rPr>
            </a:br>
            <a:br>
              <a:rPr lang="nl-NL" sz="2700" b="1" dirty="0">
                <a:latin typeface="+mn-lt"/>
              </a:rPr>
            </a:br>
            <a:r>
              <a:rPr lang="nl-NL" sz="2000" b="1" dirty="0">
                <a:latin typeface="+mn-lt"/>
              </a:rPr>
              <a:t>In 2011 waren bewoners in Oud-Hillegersberg zich gaan afvragen wat het effect van enkele bouwwerken zou zijn op het grondwater en hun funderingen. Oud-Hillegersberg ligt op een donk (zandheuvel) tussen het lager gelegen omliggende veengebied. Door dit hoogteverschil is er een groot risico op afstroming van grondwater en droogstand. In 2015 sloot GOP aan bij dit bewonersoverleg met de gemeente. En in 2017 sloot ook het Statenlaankwartier (een andere buurt in het Kleiwegkwartier) zich aan bij dit overleg en ontstond de SBH (Samenwerkende Bewonersorganisaties Hillegersberg). Middels deze samenwerking probeerde de bewoners hun krachten te bundelen en kennis te delen.</a:t>
            </a:r>
            <a:br>
              <a:rPr lang="nl-NL" sz="2000" b="1" dirty="0">
                <a:latin typeface="+mn-lt"/>
              </a:rPr>
            </a:br>
            <a:br>
              <a:rPr lang="nl-NL" sz="2700" b="1" dirty="0">
                <a:latin typeface="+mn-lt"/>
              </a:rPr>
            </a:br>
            <a:endParaRPr lang="nl-NL" sz="3000" b="1" dirty="0">
              <a:latin typeface="+mn-lt"/>
            </a:endParaRPr>
          </a:p>
        </p:txBody>
      </p:sp>
      <p:pic>
        <p:nvPicPr>
          <p:cNvPr id="6" name="Afbeelding 5">
            <a:extLst>
              <a:ext uri="{FF2B5EF4-FFF2-40B4-BE49-F238E27FC236}">
                <a16:creationId xmlns:a16="http://schemas.microsoft.com/office/drawing/2014/main" id="{BD40C01E-66A0-4F76-A27C-99ADB8CADF68}"/>
              </a:ext>
            </a:extLst>
          </p:cNvPr>
          <p:cNvPicPr>
            <a:picLocks noChangeAspect="1"/>
          </p:cNvPicPr>
          <p:nvPr/>
        </p:nvPicPr>
        <p:blipFill>
          <a:blip r:embed="rId3"/>
          <a:stretch>
            <a:fillRect/>
          </a:stretch>
        </p:blipFill>
        <p:spPr>
          <a:xfrm>
            <a:off x="418373" y="248254"/>
            <a:ext cx="3111446" cy="1073650"/>
          </a:xfrm>
          <a:prstGeom prst="rect">
            <a:avLst/>
          </a:prstGeom>
          <a:ln w="19050">
            <a:solidFill>
              <a:schemeClr val="tx1"/>
            </a:solidFill>
          </a:ln>
        </p:spPr>
      </p:pic>
      <p:sp>
        <p:nvSpPr>
          <p:cNvPr id="5" name="Tekstvak 4">
            <a:extLst>
              <a:ext uri="{FF2B5EF4-FFF2-40B4-BE49-F238E27FC236}">
                <a16:creationId xmlns:a16="http://schemas.microsoft.com/office/drawing/2014/main" id="{CA5C6394-412C-46D2-9F39-055867BCE11D}"/>
              </a:ext>
            </a:extLst>
          </p:cNvPr>
          <p:cNvSpPr txBox="1"/>
          <p:nvPr/>
        </p:nvSpPr>
        <p:spPr>
          <a:xfrm>
            <a:off x="4416723" y="650876"/>
            <a:ext cx="6918385" cy="954107"/>
          </a:xfrm>
          <a:prstGeom prst="rect">
            <a:avLst/>
          </a:prstGeom>
          <a:noFill/>
        </p:spPr>
        <p:txBody>
          <a:bodyPr wrap="square" rtlCol="0">
            <a:spAutoFit/>
          </a:bodyPr>
          <a:lstStyle/>
          <a:p>
            <a:r>
              <a:rPr lang="nl-NL" sz="2800" b="1" dirty="0">
                <a:solidFill>
                  <a:srgbClr val="0070C0"/>
                </a:solidFill>
              </a:rPr>
              <a:t>7,5 jaar actief grondwaterpeilbeheer in het Kleiwegkwartier, sinds november 2018</a:t>
            </a:r>
          </a:p>
        </p:txBody>
      </p:sp>
      <p:sp>
        <p:nvSpPr>
          <p:cNvPr id="9" name="Rechthoek 8">
            <a:extLst>
              <a:ext uri="{FF2B5EF4-FFF2-40B4-BE49-F238E27FC236}">
                <a16:creationId xmlns:a16="http://schemas.microsoft.com/office/drawing/2014/main" id="{9762A6A7-81EC-46D2-819F-F617C6EB3C0C}"/>
              </a:ext>
            </a:extLst>
          </p:cNvPr>
          <p:cNvSpPr/>
          <p:nvPr/>
        </p:nvSpPr>
        <p:spPr>
          <a:xfrm>
            <a:off x="399923" y="1389540"/>
            <a:ext cx="3129896" cy="338554"/>
          </a:xfrm>
          <a:prstGeom prst="rect">
            <a:avLst/>
          </a:prstGeom>
          <a:ln w="12700">
            <a:solidFill>
              <a:schemeClr val="tx1"/>
            </a:solidFill>
          </a:ln>
        </p:spPr>
        <p:txBody>
          <a:bodyPr wrap="square">
            <a:spAutoFit/>
          </a:bodyPr>
          <a:lstStyle/>
          <a:p>
            <a:r>
              <a:rPr lang="nl-NL" sz="1600" b="1" dirty="0">
                <a:solidFill>
                  <a:schemeClr val="accent1">
                    <a:lumMod val="75000"/>
                  </a:schemeClr>
                </a:solidFill>
              </a:rPr>
              <a:t>Initiatiefgroep</a:t>
            </a:r>
            <a:r>
              <a:rPr lang="nl-NL" sz="1600" b="1" dirty="0">
                <a:solidFill>
                  <a:schemeClr val="accent1">
                    <a:lumMod val="50000"/>
                  </a:schemeClr>
                </a:solidFill>
              </a:rPr>
              <a:t> </a:t>
            </a:r>
            <a:r>
              <a:rPr lang="nl-NL" sz="1600" b="1" dirty="0"/>
              <a:t>G</a:t>
            </a:r>
            <a:r>
              <a:rPr lang="nl-NL" sz="1600" b="1" dirty="0">
                <a:solidFill>
                  <a:schemeClr val="accent1">
                    <a:lumMod val="75000"/>
                  </a:schemeClr>
                </a:solidFill>
              </a:rPr>
              <a:t>rondwater</a:t>
            </a:r>
            <a:r>
              <a:rPr lang="nl-NL" sz="1600" b="1" dirty="0">
                <a:solidFill>
                  <a:schemeClr val="accent1">
                    <a:lumMod val="50000"/>
                  </a:schemeClr>
                </a:solidFill>
              </a:rPr>
              <a:t> </a:t>
            </a:r>
            <a:r>
              <a:rPr lang="nl-NL" sz="1600" b="1" dirty="0"/>
              <a:t>O</a:t>
            </a:r>
            <a:r>
              <a:rPr lang="nl-NL" sz="1600" b="1" dirty="0">
                <a:solidFill>
                  <a:schemeClr val="accent1">
                    <a:lumMod val="75000"/>
                  </a:schemeClr>
                </a:solidFill>
              </a:rPr>
              <a:t>p</a:t>
            </a:r>
            <a:r>
              <a:rPr lang="nl-NL" sz="1600" b="1" dirty="0">
                <a:solidFill>
                  <a:schemeClr val="accent1">
                    <a:lumMod val="50000"/>
                  </a:schemeClr>
                </a:solidFill>
              </a:rPr>
              <a:t> </a:t>
            </a:r>
            <a:r>
              <a:rPr lang="nl-NL" sz="1600" b="1" dirty="0"/>
              <a:t>P</a:t>
            </a:r>
            <a:r>
              <a:rPr lang="nl-NL" sz="1600" b="1" dirty="0">
                <a:solidFill>
                  <a:schemeClr val="accent1">
                    <a:lumMod val="75000"/>
                  </a:schemeClr>
                </a:solidFill>
              </a:rPr>
              <a:t>eil</a:t>
            </a:r>
          </a:p>
        </p:txBody>
      </p:sp>
      <p:sp>
        <p:nvSpPr>
          <p:cNvPr id="10" name="Rechthoek 9">
            <a:extLst>
              <a:ext uri="{FF2B5EF4-FFF2-40B4-BE49-F238E27FC236}">
                <a16:creationId xmlns:a16="http://schemas.microsoft.com/office/drawing/2014/main" id="{8FAC078A-2F84-4416-B2E0-513681207E80}"/>
              </a:ext>
            </a:extLst>
          </p:cNvPr>
          <p:cNvSpPr/>
          <p:nvPr/>
        </p:nvSpPr>
        <p:spPr>
          <a:xfrm>
            <a:off x="9040768" y="6403318"/>
            <a:ext cx="2754152" cy="369332"/>
          </a:xfrm>
          <a:prstGeom prst="rect">
            <a:avLst/>
          </a:prstGeom>
        </p:spPr>
        <p:txBody>
          <a:bodyPr wrap="none">
            <a:spAutoFit/>
          </a:bodyPr>
          <a:lstStyle/>
          <a:p>
            <a:r>
              <a:rPr lang="nl-NL" b="1" dirty="0">
                <a:hlinkClick r:id="rId4"/>
              </a:rPr>
              <a:t>www.grondwateroppeil.nl</a:t>
            </a:r>
            <a:r>
              <a:rPr lang="nl-NL" b="1" dirty="0"/>
              <a:t> </a:t>
            </a:r>
            <a:endParaRPr lang="nl-NL" dirty="0"/>
          </a:p>
        </p:txBody>
      </p:sp>
    </p:spTree>
    <p:extLst>
      <p:ext uri="{BB962C8B-B14F-4D97-AF65-F5344CB8AC3E}">
        <p14:creationId xmlns:p14="http://schemas.microsoft.com/office/powerpoint/2010/main" val="3770191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3B99949-F510-4D2F-BDC0-501D9582C506}"/>
              </a:ext>
            </a:extLst>
          </p:cNvPr>
          <p:cNvPicPr>
            <a:picLocks noChangeAspect="1"/>
          </p:cNvPicPr>
          <p:nvPr/>
        </p:nvPicPr>
        <p:blipFill rotWithShape="1">
          <a:blip r:embed="rId2" cstate="print"/>
          <a:srcRect t="1324" r="5302" b="-1"/>
          <a:stretch/>
        </p:blipFill>
        <p:spPr>
          <a:xfrm>
            <a:off x="534775" y="646382"/>
            <a:ext cx="3209544" cy="4675969"/>
          </a:xfrm>
          <a:prstGeom prst="rect">
            <a:avLst/>
          </a:prstGeom>
        </p:spPr>
      </p:pic>
      <p:pic>
        <p:nvPicPr>
          <p:cNvPr id="4" name="Afbeelding 3">
            <a:extLst>
              <a:ext uri="{FF2B5EF4-FFF2-40B4-BE49-F238E27FC236}">
                <a16:creationId xmlns:a16="http://schemas.microsoft.com/office/drawing/2014/main" id="{3E879909-778F-4F39-9C37-D32897853DE3}"/>
              </a:ext>
            </a:extLst>
          </p:cNvPr>
          <p:cNvPicPr/>
          <p:nvPr/>
        </p:nvPicPr>
        <p:blipFill>
          <a:blip r:embed="rId3">
            <a:extLst>
              <a:ext uri="{28A0092B-C50C-407E-A947-70E740481C1C}">
                <a14:useLocalDpi xmlns:a14="http://schemas.microsoft.com/office/drawing/2010/main" val="0"/>
              </a:ext>
            </a:extLst>
          </a:blip>
          <a:stretch>
            <a:fillRect/>
          </a:stretch>
        </p:blipFill>
        <p:spPr>
          <a:xfrm>
            <a:off x="4319813" y="646382"/>
            <a:ext cx="3364301" cy="4675969"/>
          </a:xfrm>
          <a:prstGeom prst="rect">
            <a:avLst/>
          </a:prstGeom>
        </p:spPr>
      </p:pic>
      <p:pic>
        <p:nvPicPr>
          <p:cNvPr id="6" name="Afbeelding 5">
            <a:extLst>
              <a:ext uri="{FF2B5EF4-FFF2-40B4-BE49-F238E27FC236}">
                <a16:creationId xmlns:a16="http://schemas.microsoft.com/office/drawing/2014/main" id="{0725B22C-C40A-4064-9047-1AA500807077}"/>
              </a:ext>
            </a:extLst>
          </p:cNvPr>
          <p:cNvPicPr/>
          <p:nvPr/>
        </p:nvPicPr>
        <p:blipFill rotWithShape="1">
          <a:blip r:embed="rId4">
            <a:extLst>
              <a:ext uri="{28A0092B-C50C-407E-A947-70E740481C1C}">
                <a14:useLocalDpi xmlns:a14="http://schemas.microsoft.com/office/drawing/2010/main" val="0"/>
              </a:ext>
            </a:extLst>
          </a:blip>
          <a:srcRect l="792" t="4694" r="2442" b="3302"/>
          <a:stretch/>
        </p:blipFill>
        <p:spPr>
          <a:xfrm>
            <a:off x="7438907" y="2646887"/>
            <a:ext cx="4218317" cy="3381555"/>
          </a:xfrm>
          <a:prstGeom prst="rect">
            <a:avLst/>
          </a:prstGeom>
        </p:spPr>
      </p:pic>
      <p:sp>
        <p:nvSpPr>
          <p:cNvPr id="7" name="Rechthoek 6">
            <a:extLst>
              <a:ext uri="{FF2B5EF4-FFF2-40B4-BE49-F238E27FC236}">
                <a16:creationId xmlns:a16="http://schemas.microsoft.com/office/drawing/2014/main" id="{8EB73787-5E83-4547-9B74-FFB661BE6E0E}"/>
              </a:ext>
            </a:extLst>
          </p:cNvPr>
          <p:cNvSpPr/>
          <p:nvPr/>
        </p:nvSpPr>
        <p:spPr>
          <a:xfrm>
            <a:off x="346704" y="6096179"/>
            <a:ext cx="11310520" cy="584775"/>
          </a:xfrm>
          <a:prstGeom prst="rect">
            <a:avLst/>
          </a:prstGeom>
        </p:spPr>
        <p:txBody>
          <a:bodyPr wrap="square">
            <a:spAutoFit/>
          </a:bodyPr>
          <a:lstStyle/>
          <a:p>
            <a:r>
              <a:rPr lang="nl-NL" sz="3200" b="1" dirty="0"/>
              <a:t> Hillegersberg samenwerking voor  duurzaam grondwaterbeheer</a:t>
            </a:r>
            <a:endParaRPr lang="nl-NL" sz="3200" dirty="0"/>
          </a:p>
        </p:txBody>
      </p:sp>
      <p:sp>
        <p:nvSpPr>
          <p:cNvPr id="2" name="Tekstvak 1">
            <a:extLst>
              <a:ext uri="{FF2B5EF4-FFF2-40B4-BE49-F238E27FC236}">
                <a16:creationId xmlns:a16="http://schemas.microsoft.com/office/drawing/2014/main" id="{38B1D07F-92EB-7103-4385-79D382F617BC}"/>
              </a:ext>
            </a:extLst>
          </p:cNvPr>
          <p:cNvSpPr txBox="1"/>
          <p:nvPr/>
        </p:nvSpPr>
        <p:spPr>
          <a:xfrm>
            <a:off x="7924801" y="632696"/>
            <a:ext cx="3732424" cy="1569660"/>
          </a:xfrm>
          <a:prstGeom prst="rect">
            <a:avLst/>
          </a:prstGeom>
          <a:noFill/>
        </p:spPr>
        <p:txBody>
          <a:bodyPr wrap="square" rtlCol="0">
            <a:spAutoFit/>
          </a:bodyPr>
          <a:lstStyle/>
          <a:p>
            <a:r>
              <a:rPr lang="nl-NL" sz="2400" b="1" dirty="0">
                <a:latin typeface="+mn-lt"/>
              </a:rPr>
              <a:t>Vanaf 2017 Samenwerkende Bewonersgroepen Hillegersberg</a:t>
            </a:r>
            <a:endParaRPr lang="nl-NL" sz="2400" dirty="0"/>
          </a:p>
        </p:txBody>
      </p:sp>
    </p:spTree>
    <p:extLst>
      <p:ext uri="{BB962C8B-B14F-4D97-AF65-F5344CB8AC3E}">
        <p14:creationId xmlns:p14="http://schemas.microsoft.com/office/powerpoint/2010/main" val="4108477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04181" y="2260121"/>
            <a:ext cx="10690739" cy="4597879"/>
          </a:xfrm>
        </p:spPr>
        <p:txBody>
          <a:bodyPr>
            <a:normAutofit fontScale="90000"/>
          </a:bodyPr>
          <a:lstStyle/>
          <a:p>
            <a:r>
              <a:rPr lang="nl-NL" sz="3000" b="1" dirty="0">
                <a:latin typeface="+mn-lt"/>
              </a:rPr>
              <a:t>Grondwaterbescherming</a:t>
            </a:r>
            <a:br>
              <a:rPr lang="nl-NL" sz="2700" b="1" dirty="0">
                <a:latin typeface="+mn-lt"/>
              </a:rPr>
            </a:br>
            <a:br>
              <a:rPr lang="nl-NL" sz="2700" b="1" dirty="0">
                <a:latin typeface="+mn-lt"/>
              </a:rPr>
            </a:br>
            <a:r>
              <a:rPr lang="nl-NL" sz="3000" b="1" dirty="0">
                <a:latin typeface="+mn-lt"/>
              </a:rPr>
              <a:t>Het realiseren van een stabiel freatisch grondwaterpeil, op voldoende hoogte, is vanuit doelmatigheid iets waar je niet lang over hoeft na te denken. Met een gemaal (pomp) te realiseren, dat is een kleine investering en tegen lage beheerkosten. Daarmee voorkom je funderingsherstel van honderden woningen. De baten zijn een factor 1000 tot 5000 keer hoger.</a:t>
            </a:r>
            <a:br>
              <a:rPr lang="nl-NL" sz="3000" b="1" dirty="0">
                <a:latin typeface="+mn-lt"/>
              </a:rPr>
            </a:br>
            <a:br>
              <a:rPr lang="nl-NL" sz="3000" b="1" dirty="0">
                <a:latin typeface="+mn-lt"/>
              </a:rPr>
            </a:br>
            <a:r>
              <a:rPr lang="nl-NL" sz="3000" b="1" dirty="0">
                <a:latin typeface="+mn-lt"/>
              </a:rPr>
              <a:t>In het Kleiwegkwartier worden 2000 woningen hiermee beschermd tegen </a:t>
            </a:r>
            <a:r>
              <a:rPr lang="nl-NL" sz="3000" b="1" dirty="0" err="1">
                <a:latin typeface="+mn-lt"/>
              </a:rPr>
              <a:t>paalrot</a:t>
            </a:r>
            <a:br>
              <a:rPr lang="nl-NL" sz="3000" b="1" dirty="0">
                <a:solidFill>
                  <a:srgbClr val="0070C0"/>
                </a:solidFill>
                <a:latin typeface="+mn-lt"/>
              </a:rPr>
            </a:br>
            <a:endParaRPr lang="nl-NL" sz="3000" b="1" dirty="0">
              <a:latin typeface="+mn-lt"/>
            </a:endParaRPr>
          </a:p>
        </p:txBody>
      </p:sp>
      <p:pic>
        <p:nvPicPr>
          <p:cNvPr id="6" name="Afbeelding 5">
            <a:extLst>
              <a:ext uri="{FF2B5EF4-FFF2-40B4-BE49-F238E27FC236}">
                <a16:creationId xmlns:a16="http://schemas.microsoft.com/office/drawing/2014/main" id="{BD40C01E-66A0-4F76-A27C-99ADB8CADF68}"/>
              </a:ext>
            </a:extLst>
          </p:cNvPr>
          <p:cNvPicPr>
            <a:picLocks noChangeAspect="1"/>
          </p:cNvPicPr>
          <p:nvPr/>
        </p:nvPicPr>
        <p:blipFill>
          <a:blip r:embed="rId3"/>
          <a:stretch>
            <a:fillRect/>
          </a:stretch>
        </p:blipFill>
        <p:spPr>
          <a:xfrm>
            <a:off x="418373" y="248254"/>
            <a:ext cx="3111446" cy="1073650"/>
          </a:xfrm>
          <a:prstGeom prst="rect">
            <a:avLst/>
          </a:prstGeom>
          <a:ln w="19050">
            <a:solidFill>
              <a:schemeClr val="tx1"/>
            </a:solidFill>
          </a:ln>
        </p:spPr>
      </p:pic>
      <p:sp>
        <p:nvSpPr>
          <p:cNvPr id="5" name="Tekstvak 4">
            <a:extLst>
              <a:ext uri="{FF2B5EF4-FFF2-40B4-BE49-F238E27FC236}">
                <a16:creationId xmlns:a16="http://schemas.microsoft.com/office/drawing/2014/main" id="{CA5C6394-412C-46D2-9F39-055867BCE11D}"/>
              </a:ext>
            </a:extLst>
          </p:cNvPr>
          <p:cNvSpPr txBox="1"/>
          <p:nvPr/>
        </p:nvSpPr>
        <p:spPr>
          <a:xfrm>
            <a:off x="4416723" y="650876"/>
            <a:ext cx="6918385" cy="954107"/>
          </a:xfrm>
          <a:prstGeom prst="rect">
            <a:avLst/>
          </a:prstGeom>
          <a:noFill/>
        </p:spPr>
        <p:txBody>
          <a:bodyPr wrap="square" rtlCol="0">
            <a:spAutoFit/>
          </a:bodyPr>
          <a:lstStyle/>
          <a:p>
            <a:r>
              <a:rPr lang="nl-NL" sz="2800" b="1" dirty="0">
                <a:solidFill>
                  <a:srgbClr val="0070C0"/>
                </a:solidFill>
              </a:rPr>
              <a:t>7,5 jaar actief grondwaterpeilbeheer in het Kleiwegkwartier </a:t>
            </a:r>
            <a:r>
              <a:rPr lang="nl-NL" sz="2800" b="1" dirty="0">
                <a:solidFill>
                  <a:srgbClr val="0070C0"/>
                </a:solidFill>
                <a:latin typeface="Calibri" panose="020F0502020204030204"/>
              </a:rPr>
              <a:t>sinds november 2018</a:t>
            </a:r>
          </a:p>
        </p:txBody>
      </p:sp>
      <p:sp>
        <p:nvSpPr>
          <p:cNvPr id="9" name="Rechthoek 8">
            <a:extLst>
              <a:ext uri="{FF2B5EF4-FFF2-40B4-BE49-F238E27FC236}">
                <a16:creationId xmlns:a16="http://schemas.microsoft.com/office/drawing/2014/main" id="{9762A6A7-81EC-46D2-819F-F617C6EB3C0C}"/>
              </a:ext>
            </a:extLst>
          </p:cNvPr>
          <p:cNvSpPr/>
          <p:nvPr/>
        </p:nvSpPr>
        <p:spPr>
          <a:xfrm>
            <a:off x="399923" y="1389540"/>
            <a:ext cx="3129896" cy="338554"/>
          </a:xfrm>
          <a:prstGeom prst="rect">
            <a:avLst/>
          </a:prstGeom>
          <a:ln w="12700">
            <a:solidFill>
              <a:schemeClr val="tx1"/>
            </a:solidFill>
          </a:ln>
        </p:spPr>
        <p:txBody>
          <a:bodyPr wrap="square">
            <a:spAutoFit/>
          </a:bodyPr>
          <a:lstStyle/>
          <a:p>
            <a:r>
              <a:rPr lang="nl-NL" sz="1600" b="1" dirty="0">
                <a:solidFill>
                  <a:schemeClr val="accent1">
                    <a:lumMod val="75000"/>
                  </a:schemeClr>
                </a:solidFill>
              </a:rPr>
              <a:t>Initiatiefgroep</a:t>
            </a:r>
            <a:r>
              <a:rPr lang="nl-NL" sz="1600" b="1" dirty="0">
                <a:solidFill>
                  <a:schemeClr val="accent1">
                    <a:lumMod val="50000"/>
                  </a:schemeClr>
                </a:solidFill>
              </a:rPr>
              <a:t> </a:t>
            </a:r>
            <a:r>
              <a:rPr lang="nl-NL" sz="1600" b="1" dirty="0"/>
              <a:t>G</a:t>
            </a:r>
            <a:r>
              <a:rPr lang="nl-NL" sz="1600" b="1" dirty="0">
                <a:solidFill>
                  <a:schemeClr val="accent1">
                    <a:lumMod val="75000"/>
                  </a:schemeClr>
                </a:solidFill>
              </a:rPr>
              <a:t>rondwater</a:t>
            </a:r>
            <a:r>
              <a:rPr lang="nl-NL" sz="1600" b="1" dirty="0">
                <a:solidFill>
                  <a:schemeClr val="accent1">
                    <a:lumMod val="50000"/>
                  </a:schemeClr>
                </a:solidFill>
              </a:rPr>
              <a:t> </a:t>
            </a:r>
            <a:r>
              <a:rPr lang="nl-NL" sz="1600" b="1" dirty="0"/>
              <a:t>O</a:t>
            </a:r>
            <a:r>
              <a:rPr lang="nl-NL" sz="1600" b="1" dirty="0">
                <a:solidFill>
                  <a:schemeClr val="accent1">
                    <a:lumMod val="75000"/>
                  </a:schemeClr>
                </a:solidFill>
              </a:rPr>
              <a:t>p</a:t>
            </a:r>
            <a:r>
              <a:rPr lang="nl-NL" sz="1600" b="1" dirty="0">
                <a:solidFill>
                  <a:schemeClr val="accent1">
                    <a:lumMod val="50000"/>
                  </a:schemeClr>
                </a:solidFill>
              </a:rPr>
              <a:t> </a:t>
            </a:r>
            <a:r>
              <a:rPr lang="nl-NL" sz="1600" b="1" dirty="0"/>
              <a:t>P</a:t>
            </a:r>
            <a:r>
              <a:rPr lang="nl-NL" sz="1600" b="1" dirty="0">
                <a:solidFill>
                  <a:schemeClr val="accent1">
                    <a:lumMod val="75000"/>
                  </a:schemeClr>
                </a:solidFill>
              </a:rPr>
              <a:t>eil</a:t>
            </a:r>
          </a:p>
        </p:txBody>
      </p:sp>
      <p:sp>
        <p:nvSpPr>
          <p:cNvPr id="10" name="Rechthoek 9">
            <a:extLst>
              <a:ext uri="{FF2B5EF4-FFF2-40B4-BE49-F238E27FC236}">
                <a16:creationId xmlns:a16="http://schemas.microsoft.com/office/drawing/2014/main" id="{8FAC078A-2F84-4416-B2E0-513681207E80}"/>
              </a:ext>
            </a:extLst>
          </p:cNvPr>
          <p:cNvSpPr/>
          <p:nvPr/>
        </p:nvSpPr>
        <p:spPr>
          <a:xfrm>
            <a:off x="9040768" y="6403318"/>
            <a:ext cx="2754152" cy="369332"/>
          </a:xfrm>
          <a:prstGeom prst="rect">
            <a:avLst/>
          </a:prstGeom>
        </p:spPr>
        <p:txBody>
          <a:bodyPr wrap="none">
            <a:spAutoFit/>
          </a:bodyPr>
          <a:lstStyle/>
          <a:p>
            <a:r>
              <a:rPr lang="nl-NL" b="1" dirty="0">
                <a:hlinkClick r:id="rId4"/>
              </a:rPr>
              <a:t>www.grondwateroppeil.nl</a:t>
            </a:r>
            <a:r>
              <a:rPr lang="nl-NL" b="1" dirty="0"/>
              <a:t> </a:t>
            </a:r>
            <a:endParaRPr lang="nl-NL" dirty="0"/>
          </a:p>
        </p:txBody>
      </p:sp>
    </p:spTree>
    <p:extLst>
      <p:ext uri="{BB962C8B-B14F-4D97-AF65-F5344CB8AC3E}">
        <p14:creationId xmlns:p14="http://schemas.microsoft.com/office/powerpoint/2010/main" val="359677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04181" y="2260121"/>
            <a:ext cx="10690739" cy="4597879"/>
          </a:xfrm>
        </p:spPr>
        <p:txBody>
          <a:bodyPr>
            <a:normAutofit/>
          </a:bodyPr>
          <a:lstStyle/>
          <a:p>
            <a:r>
              <a:rPr lang="nl-NL" sz="2700" b="1" dirty="0">
                <a:latin typeface="+mn-lt"/>
              </a:rPr>
              <a:t>Als de houten palen weer voldoende onder water staan dan stopt de schimmelaantasting geheel. Zonder zuurstof kunnen de schimmels niet leven. Net als bij archeologische vondsten blijven de houten palen voor honderden jaren goed bewaard als ze weer geheel onder water staan.</a:t>
            </a:r>
            <a:br>
              <a:rPr lang="nl-NL" sz="2700" b="1" dirty="0">
                <a:latin typeface="+mn-lt"/>
              </a:rPr>
            </a:br>
            <a:br>
              <a:rPr lang="nl-NL" sz="2700" b="1" dirty="0">
                <a:latin typeface="+mn-lt"/>
              </a:rPr>
            </a:br>
            <a:r>
              <a:rPr lang="nl-NL" sz="2700" b="1" dirty="0">
                <a:latin typeface="+mn-lt"/>
              </a:rPr>
              <a:t>Huiseigenaren die tijdens de funderingsonderzoek van </a:t>
            </a:r>
            <a:r>
              <a:rPr lang="nl-NL" sz="2700" b="1" dirty="0">
                <a:solidFill>
                  <a:srgbClr val="FF0000"/>
                </a:solidFill>
                <a:latin typeface="+mn-lt"/>
              </a:rPr>
              <a:t>Goed Gefundeerd in 2015 en 2016 een handhavingsperiode van 0 - 5 jaar kregen (u dient direct iets aan uw fundering te gaan doen) </a:t>
            </a:r>
            <a:r>
              <a:rPr lang="nl-NL" sz="2700" b="1" dirty="0">
                <a:latin typeface="+mn-lt"/>
              </a:rPr>
              <a:t>krijgen in de laatste jaren voor </a:t>
            </a:r>
            <a:r>
              <a:rPr lang="nl-NL" sz="2700" b="1" dirty="0">
                <a:solidFill>
                  <a:srgbClr val="0070C0"/>
                </a:solidFill>
                <a:latin typeface="+mn-lt"/>
              </a:rPr>
              <a:t>dezelfde huizen </a:t>
            </a:r>
            <a:r>
              <a:rPr lang="nl-NL" sz="2700" b="1" dirty="0">
                <a:latin typeface="+mn-lt"/>
              </a:rPr>
              <a:t>een </a:t>
            </a:r>
            <a:r>
              <a:rPr lang="nl-NL" sz="2700" b="1" dirty="0">
                <a:solidFill>
                  <a:srgbClr val="00B050"/>
                </a:solidFill>
                <a:latin typeface="+mn-lt"/>
              </a:rPr>
              <a:t>handhavingstermijn van 25 jaar (uw fundering is goed, de maximale termijn)!!!</a:t>
            </a:r>
            <a:br>
              <a:rPr lang="nl-NL" sz="2700" b="1" dirty="0">
                <a:latin typeface="+mn-lt"/>
              </a:rPr>
            </a:br>
            <a:endParaRPr lang="nl-NL" sz="3000" b="1" dirty="0">
              <a:latin typeface="+mn-lt"/>
            </a:endParaRPr>
          </a:p>
        </p:txBody>
      </p:sp>
      <p:pic>
        <p:nvPicPr>
          <p:cNvPr id="6" name="Afbeelding 5">
            <a:extLst>
              <a:ext uri="{FF2B5EF4-FFF2-40B4-BE49-F238E27FC236}">
                <a16:creationId xmlns:a16="http://schemas.microsoft.com/office/drawing/2014/main" id="{BD40C01E-66A0-4F76-A27C-99ADB8CADF68}"/>
              </a:ext>
            </a:extLst>
          </p:cNvPr>
          <p:cNvPicPr>
            <a:picLocks noChangeAspect="1"/>
          </p:cNvPicPr>
          <p:nvPr/>
        </p:nvPicPr>
        <p:blipFill>
          <a:blip r:embed="rId3"/>
          <a:stretch>
            <a:fillRect/>
          </a:stretch>
        </p:blipFill>
        <p:spPr>
          <a:xfrm>
            <a:off x="418373" y="248254"/>
            <a:ext cx="3111446" cy="1073650"/>
          </a:xfrm>
          <a:prstGeom prst="rect">
            <a:avLst/>
          </a:prstGeom>
          <a:ln w="19050">
            <a:solidFill>
              <a:schemeClr val="tx1"/>
            </a:solidFill>
          </a:ln>
        </p:spPr>
      </p:pic>
      <p:sp>
        <p:nvSpPr>
          <p:cNvPr id="5" name="Tekstvak 4">
            <a:extLst>
              <a:ext uri="{FF2B5EF4-FFF2-40B4-BE49-F238E27FC236}">
                <a16:creationId xmlns:a16="http://schemas.microsoft.com/office/drawing/2014/main" id="{CA5C6394-412C-46D2-9F39-055867BCE11D}"/>
              </a:ext>
            </a:extLst>
          </p:cNvPr>
          <p:cNvSpPr txBox="1"/>
          <p:nvPr/>
        </p:nvSpPr>
        <p:spPr>
          <a:xfrm>
            <a:off x="4416723" y="650876"/>
            <a:ext cx="6918385" cy="954107"/>
          </a:xfrm>
          <a:prstGeom prst="rect">
            <a:avLst/>
          </a:prstGeom>
          <a:noFill/>
        </p:spPr>
        <p:txBody>
          <a:bodyPr wrap="square" rtlCol="0">
            <a:spAutoFit/>
          </a:bodyPr>
          <a:lstStyle/>
          <a:p>
            <a:r>
              <a:rPr lang="nl-NL" sz="2800" b="1" dirty="0">
                <a:solidFill>
                  <a:srgbClr val="0070C0"/>
                </a:solidFill>
              </a:rPr>
              <a:t>7,5 jaar actief grondwaterpeilbeheer in het Kleiwegkwartier, </a:t>
            </a:r>
            <a:r>
              <a:rPr lang="nl-NL" sz="2800" b="1" dirty="0">
                <a:solidFill>
                  <a:srgbClr val="0070C0"/>
                </a:solidFill>
                <a:latin typeface="Calibri" panose="020F0502020204030204"/>
              </a:rPr>
              <a:t>sinds november 2018</a:t>
            </a:r>
          </a:p>
        </p:txBody>
      </p:sp>
      <p:sp>
        <p:nvSpPr>
          <p:cNvPr id="9" name="Rechthoek 8">
            <a:extLst>
              <a:ext uri="{FF2B5EF4-FFF2-40B4-BE49-F238E27FC236}">
                <a16:creationId xmlns:a16="http://schemas.microsoft.com/office/drawing/2014/main" id="{9762A6A7-81EC-46D2-819F-F617C6EB3C0C}"/>
              </a:ext>
            </a:extLst>
          </p:cNvPr>
          <p:cNvSpPr/>
          <p:nvPr/>
        </p:nvSpPr>
        <p:spPr>
          <a:xfrm>
            <a:off x="399923" y="1389540"/>
            <a:ext cx="3129896" cy="338554"/>
          </a:xfrm>
          <a:prstGeom prst="rect">
            <a:avLst/>
          </a:prstGeom>
          <a:ln w="12700">
            <a:solidFill>
              <a:schemeClr val="tx1"/>
            </a:solidFill>
          </a:ln>
        </p:spPr>
        <p:txBody>
          <a:bodyPr wrap="square">
            <a:spAutoFit/>
          </a:bodyPr>
          <a:lstStyle/>
          <a:p>
            <a:r>
              <a:rPr lang="nl-NL" sz="1600" b="1" dirty="0">
                <a:solidFill>
                  <a:schemeClr val="accent1">
                    <a:lumMod val="75000"/>
                  </a:schemeClr>
                </a:solidFill>
              </a:rPr>
              <a:t>Initiatiefgroep</a:t>
            </a:r>
            <a:r>
              <a:rPr lang="nl-NL" sz="1600" b="1" dirty="0">
                <a:solidFill>
                  <a:schemeClr val="accent1">
                    <a:lumMod val="50000"/>
                  </a:schemeClr>
                </a:solidFill>
              </a:rPr>
              <a:t> </a:t>
            </a:r>
            <a:r>
              <a:rPr lang="nl-NL" sz="1600" b="1" dirty="0"/>
              <a:t>G</a:t>
            </a:r>
            <a:r>
              <a:rPr lang="nl-NL" sz="1600" b="1" dirty="0">
                <a:solidFill>
                  <a:schemeClr val="accent1">
                    <a:lumMod val="75000"/>
                  </a:schemeClr>
                </a:solidFill>
              </a:rPr>
              <a:t>rondwater</a:t>
            </a:r>
            <a:r>
              <a:rPr lang="nl-NL" sz="1600" b="1" dirty="0">
                <a:solidFill>
                  <a:schemeClr val="accent1">
                    <a:lumMod val="50000"/>
                  </a:schemeClr>
                </a:solidFill>
              </a:rPr>
              <a:t> </a:t>
            </a:r>
            <a:r>
              <a:rPr lang="nl-NL" sz="1600" b="1" dirty="0"/>
              <a:t>O</a:t>
            </a:r>
            <a:r>
              <a:rPr lang="nl-NL" sz="1600" b="1" dirty="0">
                <a:solidFill>
                  <a:schemeClr val="accent1">
                    <a:lumMod val="75000"/>
                  </a:schemeClr>
                </a:solidFill>
              </a:rPr>
              <a:t>p</a:t>
            </a:r>
            <a:r>
              <a:rPr lang="nl-NL" sz="1600" b="1" dirty="0">
                <a:solidFill>
                  <a:schemeClr val="accent1">
                    <a:lumMod val="50000"/>
                  </a:schemeClr>
                </a:solidFill>
              </a:rPr>
              <a:t> </a:t>
            </a:r>
            <a:r>
              <a:rPr lang="nl-NL" sz="1600" b="1" dirty="0"/>
              <a:t>P</a:t>
            </a:r>
            <a:r>
              <a:rPr lang="nl-NL" sz="1600" b="1" dirty="0">
                <a:solidFill>
                  <a:schemeClr val="accent1">
                    <a:lumMod val="75000"/>
                  </a:schemeClr>
                </a:solidFill>
              </a:rPr>
              <a:t>eil</a:t>
            </a:r>
          </a:p>
        </p:txBody>
      </p:sp>
      <p:sp>
        <p:nvSpPr>
          <p:cNvPr id="10" name="Rechthoek 9">
            <a:extLst>
              <a:ext uri="{FF2B5EF4-FFF2-40B4-BE49-F238E27FC236}">
                <a16:creationId xmlns:a16="http://schemas.microsoft.com/office/drawing/2014/main" id="{8FAC078A-2F84-4416-B2E0-513681207E80}"/>
              </a:ext>
            </a:extLst>
          </p:cNvPr>
          <p:cNvSpPr/>
          <p:nvPr/>
        </p:nvSpPr>
        <p:spPr>
          <a:xfrm>
            <a:off x="9040768" y="6403318"/>
            <a:ext cx="2754152" cy="369332"/>
          </a:xfrm>
          <a:prstGeom prst="rect">
            <a:avLst/>
          </a:prstGeom>
        </p:spPr>
        <p:txBody>
          <a:bodyPr wrap="none">
            <a:spAutoFit/>
          </a:bodyPr>
          <a:lstStyle/>
          <a:p>
            <a:r>
              <a:rPr lang="nl-NL" b="1" dirty="0">
                <a:hlinkClick r:id="rId4"/>
              </a:rPr>
              <a:t>www.grondwateroppeil.nl</a:t>
            </a:r>
            <a:r>
              <a:rPr lang="nl-NL" b="1" dirty="0"/>
              <a:t> </a:t>
            </a:r>
            <a:endParaRPr lang="nl-NL" dirty="0"/>
          </a:p>
        </p:txBody>
      </p:sp>
    </p:spTree>
    <p:extLst>
      <p:ext uri="{BB962C8B-B14F-4D97-AF65-F5344CB8AC3E}">
        <p14:creationId xmlns:p14="http://schemas.microsoft.com/office/powerpoint/2010/main" val="2803673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04181" y="2260121"/>
            <a:ext cx="10690739" cy="4597879"/>
          </a:xfrm>
        </p:spPr>
        <p:txBody>
          <a:bodyPr>
            <a:noAutofit/>
          </a:bodyPr>
          <a:lstStyle/>
          <a:p>
            <a:r>
              <a:rPr lang="nl-NL" sz="2400" b="1" dirty="0">
                <a:latin typeface="+mn-lt"/>
              </a:rPr>
              <a:t>De opgave is om verschillende redenen ingewikkeld:</a:t>
            </a:r>
            <a:br>
              <a:rPr lang="nl-NL" sz="2400" b="1" dirty="0">
                <a:latin typeface="+mn-lt"/>
              </a:rPr>
            </a:br>
            <a:br>
              <a:rPr lang="nl-NL" sz="2400" b="1" dirty="0">
                <a:latin typeface="+mn-lt"/>
              </a:rPr>
            </a:br>
            <a:r>
              <a:rPr lang="nl-NL" sz="1800" b="1" dirty="0">
                <a:latin typeface="+mn-lt"/>
              </a:rPr>
              <a:t>· Er zijn twee overheden betrokken: Waterschap en Gemeente</a:t>
            </a:r>
            <a:br>
              <a:rPr lang="nl-NL" sz="1800" b="1" dirty="0">
                <a:latin typeface="+mn-lt"/>
              </a:rPr>
            </a:br>
            <a:br>
              <a:rPr lang="nl-NL" sz="1800" b="1" dirty="0">
                <a:latin typeface="+mn-lt"/>
              </a:rPr>
            </a:br>
            <a:r>
              <a:rPr lang="nl-NL" sz="1800" b="1" dirty="0">
                <a:latin typeface="+mn-lt"/>
              </a:rPr>
              <a:t>· De gemeentelijke dienst die aan rioolvernieuwing werkt is een uitvoerende dienst </a:t>
            </a:r>
            <a:br>
              <a:rPr lang="nl-NL" sz="1800" b="1" dirty="0">
                <a:latin typeface="+mn-lt"/>
              </a:rPr>
            </a:br>
            <a:br>
              <a:rPr lang="nl-NL" sz="1800" b="1" dirty="0">
                <a:latin typeface="+mn-lt"/>
              </a:rPr>
            </a:br>
            <a:r>
              <a:rPr lang="nl-NL" sz="1800" b="1" dirty="0"/>
              <a:t>· N</a:t>
            </a:r>
            <a:r>
              <a:rPr lang="nl-NL" sz="1800" b="1" dirty="0">
                <a:latin typeface="+mn-lt"/>
              </a:rPr>
              <a:t>a de recente bezuinigingsronden geen eigen deskundigheid meer bij gemeente. </a:t>
            </a:r>
            <a:br>
              <a:rPr lang="nl-NL" sz="1800" b="1" dirty="0">
                <a:latin typeface="+mn-lt"/>
              </a:rPr>
            </a:br>
            <a:br>
              <a:rPr lang="nl-NL" sz="1800" b="1" dirty="0">
                <a:latin typeface="+mn-lt"/>
              </a:rPr>
            </a:br>
            <a:r>
              <a:rPr lang="nl-NL" sz="1800" b="1" dirty="0">
                <a:latin typeface="+mn-lt"/>
              </a:rPr>
              <a:t>· De gemeentelijke dienst die verantwoordelijk is voor grondwater (Klimaat) gaat niet over de kwaliteit van de woningen (dienst Volkshuisvesting).</a:t>
            </a:r>
            <a:br>
              <a:rPr lang="nl-NL" sz="1800" b="1" dirty="0">
                <a:latin typeface="+mn-lt"/>
              </a:rPr>
            </a:br>
            <a:br>
              <a:rPr lang="nl-NL" sz="1800" b="1" dirty="0">
                <a:latin typeface="+mn-lt"/>
              </a:rPr>
            </a:br>
            <a:r>
              <a:rPr lang="nl-NL" sz="1800" b="1" dirty="0">
                <a:latin typeface="+mn-lt"/>
              </a:rPr>
              <a:t>· Juridisch is elke grondeigenaar verantwoordelijk voor het grondwaterpeil op haar eigen perceel. </a:t>
            </a:r>
            <a:br>
              <a:rPr lang="nl-NL" sz="1800" b="1" dirty="0">
                <a:latin typeface="+mn-lt"/>
              </a:rPr>
            </a:br>
            <a:br>
              <a:rPr lang="nl-NL" sz="1800" b="1" dirty="0">
                <a:latin typeface="+mn-lt"/>
              </a:rPr>
            </a:br>
            <a:endParaRPr lang="nl-NL" sz="1800" b="1" dirty="0">
              <a:latin typeface="+mn-lt"/>
            </a:endParaRPr>
          </a:p>
        </p:txBody>
      </p:sp>
      <p:pic>
        <p:nvPicPr>
          <p:cNvPr id="6" name="Afbeelding 5">
            <a:extLst>
              <a:ext uri="{FF2B5EF4-FFF2-40B4-BE49-F238E27FC236}">
                <a16:creationId xmlns:a16="http://schemas.microsoft.com/office/drawing/2014/main" id="{BD40C01E-66A0-4F76-A27C-99ADB8CADF68}"/>
              </a:ext>
            </a:extLst>
          </p:cNvPr>
          <p:cNvPicPr>
            <a:picLocks noChangeAspect="1"/>
          </p:cNvPicPr>
          <p:nvPr/>
        </p:nvPicPr>
        <p:blipFill>
          <a:blip r:embed="rId3"/>
          <a:stretch>
            <a:fillRect/>
          </a:stretch>
        </p:blipFill>
        <p:spPr>
          <a:xfrm>
            <a:off x="418373" y="248254"/>
            <a:ext cx="3111446" cy="1073650"/>
          </a:xfrm>
          <a:prstGeom prst="rect">
            <a:avLst/>
          </a:prstGeom>
          <a:ln w="19050">
            <a:solidFill>
              <a:schemeClr val="tx1"/>
            </a:solidFill>
          </a:ln>
        </p:spPr>
      </p:pic>
      <p:sp>
        <p:nvSpPr>
          <p:cNvPr id="5" name="Tekstvak 4">
            <a:extLst>
              <a:ext uri="{FF2B5EF4-FFF2-40B4-BE49-F238E27FC236}">
                <a16:creationId xmlns:a16="http://schemas.microsoft.com/office/drawing/2014/main" id="{CA5C6394-412C-46D2-9F39-055867BCE11D}"/>
              </a:ext>
            </a:extLst>
          </p:cNvPr>
          <p:cNvSpPr txBox="1"/>
          <p:nvPr/>
        </p:nvSpPr>
        <p:spPr>
          <a:xfrm>
            <a:off x="4416723" y="650876"/>
            <a:ext cx="6918385" cy="523220"/>
          </a:xfrm>
          <a:prstGeom prst="rect">
            <a:avLst/>
          </a:prstGeom>
          <a:noFill/>
        </p:spPr>
        <p:txBody>
          <a:bodyPr wrap="square" rtlCol="0">
            <a:spAutoFit/>
          </a:bodyPr>
          <a:lstStyle/>
          <a:p>
            <a:r>
              <a:rPr lang="nl-NL" sz="2800" b="1" dirty="0">
                <a:solidFill>
                  <a:srgbClr val="0070C0"/>
                </a:solidFill>
              </a:rPr>
              <a:t>Bewonersparticipatie</a:t>
            </a:r>
            <a:endParaRPr lang="nl-NL" sz="2800" b="1" dirty="0">
              <a:solidFill>
                <a:srgbClr val="0070C0"/>
              </a:solidFill>
              <a:latin typeface="Calibri" panose="020F0502020204030204"/>
            </a:endParaRPr>
          </a:p>
        </p:txBody>
      </p:sp>
      <p:sp>
        <p:nvSpPr>
          <p:cNvPr id="9" name="Rechthoek 8">
            <a:extLst>
              <a:ext uri="{FF2B5EF4-FFF2-40B4-BE49-F238E27FC236}">
                <a16:creationId xmlns:a16="http://schemas.microsoft.com/office/drawing/2014/main" id="{9762A6A7-81EC-46D2-819F-F617C6EB3C0C}"/>
              </a:ext>
            </a:extLst>
          </p:cNvPr>
          <p:cNvSpPr/>
          <p:nvPr/>
        </p:nvSpPr>
        <p:spPr>
          <a:xfrm>
            <a:off x="399923" y="1389540"/>
            <a:ext cx="3129896" cy="338554"/>
          </a:xfrm>
          <a:prstGeom prst="rect">
            <a:avLst/>
          </a:prstGeom>
          <a:ln w="12700">
            <a:solidFill>
              <a:schemeClr val="tx1"/>
            </a:solidFill>
          </a:ln>
        </p:spPr>
        <p:txBody>
          <a:bodyPr wrap="square">
            <a:spAutoFit/>
          </a:bodyPr>
          <a:lstStyle/>
          <a:p>
            <a:r>
              <a:rPr lang="nl-NL" sz="1600" b="1" dirty="0">
                <a:solidFill>
                  <a:schemeClr val="accent1">
                    <a:lumMod val="75000"/>
                  </a:schemeClr>
                </a:solidFill>
              </a:rPr>
              <a:t>Initiatiefgroep</a:t>
            </a:r>
            <a:r>
              <a:rPr lang="nl-NL" sz="1600" b="1" dirty="0">
                <a:solidFill>
                  <a:schemeClr val="accent1">
                    <a:lumMod val="50000"/>
                  </a:schemeClr>
                </a:solidFill>
              </a:rPr>
              <a:t> </a:t>
            </a:r>
            <a:r>
              <a:rPr lang="nl-NL" sz="1600" b="1" dirty="0"/>
              <a:t>G</a:t>
            </a:r>
            <a:r>
              <a:rPr lang="nl-NL" sz="1600" b="1" dirty="0">
                <a:solidFill>
                  <a:schemeClr val="accent1">
                    <a:lumMod val="75000"/>
                  </a:schemeClr>
                </a:solidFill>
              </a:rPr>
              <a:t>rondwater</a:t>
            </a:r>
            <a:r>
              <a:rPr lang="nl-NL" sz="1600" b="1" dirty="0">
                <a:solidFill>
                  <a:schemeClr val="accent1">
                    <a:lumMod val="50000"/>
                  </a:schemeClr>
                </a:solidFill>
              </a:rPr>
              <a:t> </a:t>
            </a:r>
            <a:r>
              <a:rPr lang="nl-NL" sz="1600" b="1" dirty="0"/>
              <a:t>O</a:t>
            </a:r>
            <a:r>
              <a:rPr lang="nl-NL" sz="1600" b="1" dirty="0">
                <a:solidFill>
                  <a:schemeClr val="accent1">
                    <a:lumMod val="75000"/>
                  </a:schemeClr>
                </a:solidFill>
              </a:rPr>
              <a:t>p</a:t>
            </a:r>
            <a:r>
              <a:rPr lang="nl-NL" sz="1600" b="1" dirty="0">
                <a:solidFill>
                  <a:schemeClr val="accent1">
                    <a:lumMod val="50000"/>
                  </a:schemeClr>
                </a:solidFill>
              </a:rPr>
              <a:t> </a:t>
            </a:r>
            <a:r>
              <a:rPr lang="nl-NL" sz="1600" b="1" dirty="0"/>
              <a:t>P</a:t>
            </a:r>
            <a:r>
              <a:rPr lang="nl-NL" sz="1600" b="1" dirty="0">
                <a:solidFill>
                  <a:schemeClr val="accent1">
                    <a:lumMod val="75000"/>
                  </a:schemeClr>
                </a:solidFill>
              </a:rPr>
              <a:t>eil</a:t>
            </a:r>
          </a:p>
        </p:txBody>
      </p:sp>
      <p:sp>
        <p:nvSpPr>
          <p:cNvPr id="10" name="Rechthoek 9">
            <a:extLst>
              <a:ext uri="{FF2B5EF4-FFF2-40B4-BE49-F238E27FC236}">
                <a16:creationId xmlns:a16="http://schemas.microsoft.com/office/drawing/2014/main" id="{8FAC078A-2F84-4416-B2E0-513681207E80}"/>
              </a:ext>
            </a:extLst>
          </p:cNvPr>
          <p:cNvSpPr/>
          <p:nvPr/>
        </p:nvSpPr>
        <p:spPr>
          <a:xfrm>
            <a:off x="9040768" y="6403318"/>
            <a:ext cx="2754152" cy="369332"/>
          </a:xfrm>
          <a:prstGeom prst="rect">
            <a:avLst/>
          </a:prstGeom>
        </p:spPr>
        <p:txBody>
          <a:bodyPr wrap="none">
            <a:spAutoFit/>
          </a:bodyPr>
          <a:lstStyle/>
          <a:p>
            <a:r>
              <a:rPr lang="nl-NL" b="1" dirty="0">
                <a:hlinkClick r:id="rId4"/>
              </a:rPr>
              <a:t>www.grondwateroppeil.nl</a:t>
            </a:r>
            <a:r>
              <a:rPr lang="nl-NL" b="1" dirty="0"/>
              <a:t> </a:t>
            </a:r>
            <a:endParaRPr lang="nl-NL" dirty="0"/>
          </a:p>
        </p:txBody>
      </p:sp>
    </p:spTree>
    <p:extLst>
      <p:ext uri="{BB962C8B-B14F-4D97-AF65-F5344CB8AC3E}">
        <p14:creationId xmlns:p14="http://schemas.microsoft.com/office/powerpoint/2010/main" val="2849632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04181" y="2260121"/>
            <a:ext cx="10690739" cy="4597879"/>
          </a:xfrm>
        </p:spPr>
        <p:txBody>
          <a:bodyPr>
            <a:noAutofit/>
          </a:bodyPr>
          <a:lstStyle/>
          <a:p>
            <a:r>
              <a:rPr lang="nl-NL" sz="2400" b="1" dirty="0">
                <a:latin typeface="+mn-lt"/>
              </a:rPr>
              <a:t>De opgave is om verschillende redenen ingewikkeld:</a:t>
            </a:r>
            <a:br>
              <a:rPr lang="nl-NL" sz="2400" b="1" dirty="0">
                <a:latin typeface="+mn-lt"/>
              </a:rPr>
            </a:br>
            <a:br>
              <a:rPr lang="nl-NL" sz="2400" b="1" dirty="0">
                <a:latin typeface="+mn-lt"/>
              </a:rPr>
            </a:br>
            <a:r>
              <a:rPr lang="nl-NL" sz="1800" b="1" dirty="0">
                <a:latin typeface="+mn-lt"/>
              </a:rPr>
              <a:t>· Burgerparticipatie wordt door de betrokken dienst ingezet om de uitvoering soepel te laten verlopen. Participatie van bewoners over beleid, of de kwaliteit van de uitvoering is geen onderdeel van de bedrijfscultuur. </a:t>
            </a:r>
            <a:br>
              <a:rPr lang="nl-NL" sz="1800" b="1" dirty="0">
                <a:latin typeface="+mn-lt"/>
              </a:rPr>
            </a:br>
            <a:br>
              <a:rPr lang="nl-NL" sz="1800" b="1" dirty="0">
                <a:latin typeface="+mn-lt"/>
              </a:rPr>
            </a:br>
            <a:r>
              <a:rPr lang="nl-NL" sz="1800" b="1" dirty="0">
                <a:latin typeface="+mn-lt"/>
              </a:rPr>
              <a:t>· Grondwater is een onzichtbaar fenomeen. Weinig “gewone “mensen en dus ook onze achterban is zich bewust van de grote effecten die de stand van het grondwater heeft op hun doorgaans economisch</a:t>
            </a:r>
            <a:br>
              <a:rPr lang="nl-NL" sz="1800" b="1" dirty="0">
                <a:latin typeface="+mn-lt"/>
              </a:rPr>
            </a:br>
            <a:r>
              <a:rPr lang="nl-NL" sz="1800" b="1" dirty="0">
                <a:latin typeface="+mn-lt"/>
              </a:rPr>
              <a:t>grootste bezit: de eigen woning.</a:t>
            </a:r>
            <a:br>
              <a:rPr lang="nl-NL" sz="1800" b="1" dirty="0">
                <a:latin typeface="+mn-lt"/>
              </a:rPr>
            </a:br>
            <a:br>
              <a:rPr lang="nl-NL" sz="1800" b="1" dirty="0">
                <a:latin typeface="+mn-lt"/>
              </a:rPr>
            </a:br>
            <a:r>
              <a:rPr lang="nl-NL" sz="1800" b="1" dirty="0">
                <a:latin typeface="+mn-lt"/>
              </a:rPr>
              <a:t>· </a:t>
            </a:r>
            <a:r>
              <a:rPr lang="nl-NL" sz="1800" b="1" dirty="0">
                <a:solidFill>
                  <a:srgbClr val="FF0000"/>
                </a:solidFill>
                <a:latin typeface="+mn-lt"/>
              </a:rPr>
              <a:t>De gemeente gaat uit van haar eigen deskundigheid en ziet inbreng van bewoners snel als “protest of bezwaar”. Dat is de automatische piloot. </a:t>
            </a:r>
            <a:r>
              <a:rPr lang="nl-NL" sz="1800" b="1" dirty="0">
                <a:latin typeface="+mn-lt"/>
              </a:rPr>
              <a:t>Hierdoor worden partijen uit elkaar gespeeld. Het is zaak steeds aan te geven aan een gezamenlijk belang te werken. Voor grondwaterherstel hebben gemeente, Hoogheemraadschap en bewoners een gelijk belang! </a:t>
            </a:r>
            <a:br>
              <a:rPr lang="nl-NL" sz="1800" b="1" dirty="0">
                <a:latin typeface="+mn-lt"/>
              </a:rPr>
            </a:br>
            <a:br>
              <a:rPr lang="nl-NL" sz="1800" b="1" dirty="0">
                <a:latin typeface="+mn-lt"/>
              </a:rPr>
            </a:br>
            <a:br>
              <a:rPr lang="nl-NL" sz="1800" b="1" dirty="0">
                <a:latin typeface="+mn-lt"/>
              </a:rPr>
            </a:br>
            <a:endParaRPr lang="nl-NL" sz="1800" b="1" dirty="0">
              <a:latin typeface="+mn-lt"/>
            </a:endParaRPr>
          </a:p>
        </p:txBody>
      </p:sp>
      <p:pic>
        <p:nvPicPr>
          <p:cNvPr id="6" name="Afbeelding 5">
            <a:extLst>
              <a:ext uri="{FF2B5EF4-FFF2-40B4-BE49-F238E27FC236}">
                <a16:creationId xmlns:a16="http://schemas.microsoft.com/office/drawing/2014/main" id="{BD40C01E-66A0-4F76-A27C-99ADB8CADF68}"/>
              </a:ext>
            </a:extLst>
          </p:cNvPr>
          <p:cNvPicPr>
            <a:picLocks noChangeAspect="1"/>
          </p:cNvPicPr>
          <p:nvPr/>
        </p:nvPicPr>
        <p:blipFill>
          <a:blip r:embed="rId3"/>
          <a:stretch>
            <a:fillRect/>
          </a:stretch>
        </p:blipFill>
        <p:spPr>
          <a:xfrm>
            <a:off x="418373" y="248254"/>
            <a:ext cx="3111446" cy="1073650"/>
          </a:xfrm>
          <a:prstGeom prst="rect">
            <a:avLst/>
          </a:prstGeom>
          <a:ln w="19050">
            <a:solidFill>
              <a:schemeClr val="tx1"/>
            </a:solidFill>
          </a:ln>
        </p:spPr>
      </p:pic>
      <p:sp>
        <p:nvSpPr>
          <p:cNvPr id="5" name="Tekstvak 4">
            <a:extLst>
              <a:ext uri="{FF2B5EF4-FFF2-40B4-BE49-F238E27FC236}">
                <a16:creationId xmlns:a16="http://schemas.microsoft.com/office/drawing/2014/main" id="{CA5C6394-412C-46D2-9F39-055867BCE11D}"/>
              </a:ext>
            </a:extLst>
          </p:cNvPr>
          <p:cNvSpPr txBox="1"/>
          <p:nvPr/>
        </p:nvSpPr>
        <p:spPr>
          <a:xfrm>
            <a:off x="4416723" y="650876"/>
            <a:ext cx="6918385" cy="523220"/>
          </a:xfrm>
          <a:prstGeom prst="rect">
            <a:avLst/>
          </a:prstGeom>
          <a:noFill/>
        </p:spPr>
        <p:txBody>
          <a:bodyPr wrap="square" rtlCol="0">
            <a:spAutoFit/>
          </a:bodyPr>
          <a:lstStyle/>
          <a:p>
            <a:r>
              <a:rPr lang="nl-NL" sz="2800" b="1" dirty="0">
                <a:solidFill>
                  <a:srgbClr val="0070C0"/>
                </a:solidFill>
              </a:rPr>
              <a:t>Bewonersparticipatie</a:t>
            </a:r>
            <a:endParaRPr lang="nl-NL" sz="2800" b="1" dirty="0">
              <a:solidFill>
                <a:srgbClr val="0070C0"/>
              </a:solidFill>
              <a:latin typeface="Calibri" panose="020F0502020204030204"/>
            </a:endParaRPr>
          </a:p>
        </p:txBody>
      </p:sp>
      <p:sp>
        <p:nvSpPr>
          <p:cNvPr id="9" name="Rechthoek 8">
            <a:extLst>
              <a:ext uri="{FF2B5EF4-FFF2-40B4-BE49-F238E27FC236}">
                <a16:creationId xmlns:a16="http://schemas.microsoft.com/office/drawing/2014/main" id="{9762A6A7-81EC-46D2-819F-F617C6EB3C0C}"/>
              </a:ext>
            </a:extLst>
          </p:cNvPr>
          <p:cNvSpPr/>
          <p:nvPr/>
        </p:nvSpPr>
        <p:spPr>
          <a:xfrm>
            <a:off x="399923" y="1389540"/>
            <a:ext cx="3129896" cy="338554"/>
          </a:xfrm>
          <a:prstGeom prst="rect">
            <a:avLst/>
          </a:prstGeom>
          <a:ln w="12700">
            <a:solidFill>
              <a:schemeClr val="tx1"/>
            </a:solidFill>
          </a:ln>
        </p:spPr>
        <p:txBody>
          <a:bodyPr wrap="square">
            <a:spAutoFit/>
          </a:bodyPr>
          <a:lstStyle/>
          <a:p>
            <a:r>
              <a:rPr lang="nl-NL" sz="1600" b="1" dirty="0">
                <a:solidFill>
                  <a:schemeClr val="accent1">
                    <a:lumMod val="75000"/>
                  </a:schemeClr>
                </a:solidFill>
              </a:rPr>
              <a:t>Initiatiefgroep</a:t>
            </a:r>
            <a:r>
              <a:rPr lang="nl-NL" sz="1600" b="1" dirty="0">
                <a:solidFill>
                  <a:schemeClr val="accent1">
                    <a:lumMod val="50000"/>
                  </a:schemeClr>
                </a:solidFill>
              </a:rPr>
              <a:t> </a:t>
            </a:r>
            <a:r>
              <a:rPr lang="nl-NL" sz="1600" b="1" dirty="0"/>
              <a:t>G</a:t>
            </a:r>
            <a:r>
              <a:rPr lang="nl-NL" sz="1600" b="1" dirty="0">
                <a:solidFill>
                  <a:schemeClr val="accent1">
                    <a:lumMod val="75000"/>
                  </a:schemeClr>
                </a:solidFill>
              </a:rPr>
              <a:t>rondwater</a:t>
            </a:r>
            <a:r>
              <a:rPr lang="nl-NL" sz="1600" b="1" dirty="0">
                <a:solidFill>
                  <a:schemeClr val="accent1">
                    <a:lumMod val="50000"/>
                  </a:schemeClr>
                </a:solidFill>
              </a:rPr>
              <a:t> </a:t>
            </a:r>
            <a:r>
              <a:rPr lang="nl-NL" sz="1600" b="1" dirty="0"/>
              <a:t>O</a:t>
            </a:r>
            <a:r>
              <a:rPr lang="nl-NL" sz="1600" b="1" dirty="0">
                <a:solidFill>
                  <a:schemeClr val="accent1">
                    <a:lumMod val="75000"/>
                  </a:schemeClr>
                </a:solidFill>
              </a:rPr>
              <a:t>p</a:t>
            </a:r>
            <a:r>
              <a:rPr lang="nl-NL" sz="1600" b="1" dirty="0">
                <a:solidFill>
                  <a:schemeClr val="accent1">
                    <a:lumMod val="50000"/>
                  </a:schemeClr>
                </a:solidFill>
              </a:rPr>
              <a:t> </a:t>
            </a:r>
            <a:r>
              <a:rPr lang="nl-NL" sz="1600" b="1" dirty="0"/>
              <a:t>P</a:t>
            </a:r>
            <a:r>
              <a:rPr lang="nl-NL" sz="1600" b="1" dirty="0">
                <a:solidFill>
                  <a:schemeClr val="accent1">
                    <a:lumMod val="75000"/>
                  </a:schemeClr>
                </a:solidFill>
              </a:rPr>
              <a:t>eil</a:t>
            </a:r>
          </a:p>
        </p:txBody>
      </p:sp>
      <p:sp>
        <p:nvSpPr>
          <p:cNvPr id="10" name="Rechthoek 9">
            <a:extLst>
              <a:ext uri="{FF2B5EF4-FFF2-40B4-BE49-F238E27FC236}">
                <a16:creationId xmlns:a16="http://schemas.microsoft.com/office/drawing/2014/main" id="{8FAC078A-2F84-4416-B2E0-513681207E80}"/>
              </a:ext>
            </a:extLst>
          </p:cNvPr>
          <p:cNvSpPr/>
          <p:nvPr/>
        </p:nvSpPr>
        <p:spPr>
          <a:xfrm>
            <a:off x="9040768" y="6403318"/>
            <a:ext cx="2754152" cy="369332"/>
          </a:xfrm>
          <a:prstGeom prst="rect">
            <a:avLst/>
          </a:prstGeom>
        </p:spPr>
        <p:txBody>
          <a:bodyPr wrap="none">
            <a:spAutoFit/>
          </a:bodyPr>
          <a:lstStyle/>
          <a:p>
            <a:r>
              <a:rPr lang="nl-NL" b="1" dirty="0">
                <a:hlinkClick r:id="rId4"/>
              </a:rPr>
              <a:t>www.grondwateroppeil.nl</a:t>
            </a:r>
            <a:r>
              <a:rPr lang="nl-NL" b="1" dirty="0"/>
              <a:t> </a:t>
            </a:r>
            <a:endParaRPr lang="nl-NL" dirty="0"/>
          </a:p>
        </p:txBody>
      </p:sp>
    </p:spTree>
    <p:extLst>
      <p:ext uri="{BB962C8B-B14F-4D97-AF65-F5344CB8AC3E}">
        <p14:creationId xmlns:p14="http://schemas.microsoft.com/office/powerpoint/2010/main" val="1937247751"/>
      </p:ext>
    </p:extLst>
  </p:cSld>
  <p:clrMapOvr>
    <a:masterClrMapping/>
  </p:clrMapOvr>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6184</TotalTime>
  <Words>1962</Words>
  <Application>Microsoft Office PowerPoint</Application>
  <PresentationFormat>Breedbeeld</PresentationFormat>
  <Paragraphs>112</Paragraphs>
  <Slides>15</Slides>
  <Notes>12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1_Kantoorthema</vt:lpstr>
      <vt:lpstr>     Rotterdam, de Bloemenbuurt Is gebouwd op palen Een fijne buurt, die valt niet om Dat komt door het bemalen!                                                                                 </vt:lpstr>
      <vt:lpstr>PowerPoint-presentatie</vt:lpstr>
      <vt:lpstr>Koningsdag 26 april 2014 ontruiming Margrietstraat – Kleiwegkwartier (Hillegersberg-Zuid) te Rotterdam  Vijf gezinnen werden door de gemeente op Koningsdag uit hun huis gezet omdat deze dreigde in te storten. Hun huis zagen ze in het moeras wegzakken terwijl ze 100% of meer (top)hypotheek hadden. Zij hadden geen huis meer en geen geld en stonden op straat. </vt:lpstr>
      <vt:lpstr>Samenwerkende Bewonersorganisaties Hillegersberg  In 2011 waren bewoners in Oud-Hillegersberg zich gaan afvragen wat het effect van enkele bouwwerken zou zijn op het grondwater en hun funderingen. Oud-Hillegersberg ligt op een donk (zandheuvel) tussen het lager gelegen omliggende veengebied. Door dit hoogteverschil is er een groot risico op afstroming van grondwater en droogstand. In 2015 sloot GOP aan bij dit bewonersoverleg met de gemeente. En in 2017 sloot ook het Statenlaankwartier (een andere buurt in het Kleiwegkwartier) zich aan bij dit overleg en ontstond de SBH (Samenwerkende Bewonersorganisaties Hillegersberg). Middels deze samenwerking probeerde de bewoners hun krachten te bundelen en kennis te delen.  </vt:lpstr>
      <vt:lpstr>PowerPoint-presentatie</vt:lpstr>
      <vt:lpstr>Grondwaterbescherming  Het realiseren van een stabiel freatisch grondwaterpeil, op voldoende hoogte, is vanuit doelmatigheid iets waar je niet lang over hoeft na te denken. Met een gemaal (pomp) te realiseren, dat is een kleine investering en tegen lage beheerkosten. Daarmee voorkom je funderingsherstel van honderden woningen. De baten zijn een factor 1000 tot 5000 keer hoger.  In het Kleiwegkwartier worden 2000 woningen hiermee beschermd tegen paalrot </vt:lpstr>
      <vt:lpstr>Als de houten palen weer voldoende onder water staan dan stopt de schimmelaantasting geheel. Zonder zuurstof kunnen de schimmels niet leven. Net als bij archeologische vondsten blijven de houten palen voor honderden jaren goed bewaard als ze weer geheel onder water staan.  Huiseigenaren die tijdens de funderingsonderzoek van Goed Gefundeerd in 2015 en 2016 een handhavingsperiode van 0 - 5 jaar kregen (u dient direct iets aan uw fundering te gaan doen) krijgen in de laatste jaren voor dezelfde huizen een handhavingstermijn van 25 jaar (uw fundering is goed, de maximale termijn)!!! </vt:lpstr>
      <vt:lpstr>De opgave is om verschillende redenen ingewikkeld:  · Er zijn twee overheden betrokken: Waterschap en Gemeente  · De gemeentelijke dienst die aan rioolvernieuwing werkt is een uitvoerende dienst   · Na de recente bezuinigingsronden geen eigen deskundigheid meer bij gemeente.   · De gemeentelijke dienst die verantwoordelijk is voor grondwater (Klimaat) gaat niet over de kwaliteit van de woningen (dienst Volkshuisvesting).  · Juridisch is elke grondeigenaar verantwoordelijk voor het grondwaterpeil op haar eigen perceel.   </vt:lpstr>
      <vt:lpstr>De opgave is om verschillende redenen ingewikkeld:  · Burgerparticipatie wordt door de betrokken dienst ingezet om de uitvoering soepel te laten verlopen. Participatie van bewoners over beleid, of de kwaliteit van de uitvoering is geen onderdeel van de bedrijfscultuur.   · Grondwater is een onzichtbaar fenomeen. Weinig “gewone “mensen en dus ook onze achterban is zich bewust van de grote effecten die de stand van het grondwater heeft op hun doorgaans economisch grootste bezit: de eigen woning.  · De gemeente gaat uit van haar eigen deskundigheid en ziet inbreng van bewoners snel als “protest of bezwaar”. Dat is de automatische piloot. Hierdoor worden partijen uit elkaar gespeeld. Het is zaak steeds aan te geven aan een gezamenlijk belang te werken. Voor grondwaterherstel hebben gemeente, Hoogheemraadschap en bewoners een gelijk belang!    </vt:lpstr>
      <vt:lpstr>Een plan  Onze les is dat het helpt als jezelf een plan maakt en onze tweede les is dat het goed is om te leren van de ervaring van anderen. En onze derde les is dat er zoveel op je afkomt, dat het opbouwen en bijhouden van een eigen archief nuttig is. Wij delen hier ons plan. Maar we geven wel een winstwaarschuwing vooraf.  Ook als je alles voor elkaar hebt, blijft het ingewikkeld en een groot uithoudingsvermogen vragen om resultaten te boeken, niet boos te worden en het gevoel van onmacht de baas te blijven. Een eigen plan helpt maar is geen garantie voor succes, daar is meer voor nodig.  Er zijn 2 hoofdonderdelen: · Opbouwen van kennis  · Opbouwen van een organisatie die ervoor kan zorgen dan er maatregelen genomen worden.</vt:lpstr>
      <vt:lpstr>Opbouwen van kennis Aanleiding om in beweging te komen zijn vaak incidenten wijzend op funderingsproblemen. Er komen scheuren in bouwmuren, deuren gaan klemmen e.d. Voor bebouwing met die klachten is herstel van het grondwaterpeil te laat. Maar voor veel andere woningen waarin de fundering het (nog) niet begeven heeft kan het heel zinvol zijn om actief grondwaterpeilbeheer te realiseren.  Bewoners hebben detailinzicht over plaatselijke verstoringen of invloeden omdat ze door de wijk rondlopen. Het is belangrijk om die te verzamelen en te delen met de gemeente/ met een mooi woord heeft dat “Citizen Science”  Er is (nog) weinig kennis en aandacht voor grondwater binnen gemeenten. Er is een afdeling rioolbeheer, groenbeheer, enz. Maar geen afdeling grondwaterbeheer, dat hangt tussen verschillende afdelingen in en blijft daardoor onder de radar. Tussen aandragen van kennis helpt. </vt:lpstr>
      <vt:lpstr> Opbouwen van een organisatie  Er zijn verschillende partijen nodig om van zo’n plan een succes te maken en werk ook hiervan grof naar fijn:  1. Organiseer je eigen buurt en je achterban. De buurtapp is een mooi begin.  2. Organiseer een bewoners enquête om het draagvlak binnen de buurt te onderbouwen en de gemeente te overtuigen dat er geen bezwaren zijn. (Funderingsbehoud weegt voor bewoners zwaarder dan tuin ophogen.)  3. Agendeer de kwestie bij wethouder gemeente en waterschap. En ga inspreken om het initiatief kracht bij te zetten. Een gezicht en het persoonlijke verhaal van bewoners is wat bestuurders overtuigt af te wijken van “Business as usual”   4. Stel een organisatie voor waarbij zowel waterschap, als gemeente op bestuurlijk niveau betrokken zijn. Vraag bijvoorbeeld de wethouder om zo’n initiatief en neem daar aan deel.   </vt:lpstr>
      <vt:lpstr> Opbouwen van een organisatie  TIPS: · Realiseer je, dat gemeentelijke organisaties die aan de ondergrond werken zoals riolering e.d. uitvoeringsdiensten zijn en geen beleidsdiensten. Veranderingen doorvoeren op die werkvloer zal op weerstand van de werkvloer leiden. Dat is in elke organisatie het geval, niet alleen bij gemeentelijk organisaties.  · Vraag enige middelen voor het inhuren van externe deskundigheid. Wij hadden daarvoor 1/4 - 3/4 regeling. Bewoners betalen 1/4 van de kosten en gemeente 3/4.  · Houd je doel voor ogen en wijk daar niet vanaf: actief grondwaterpeil beheer op een voldoende niveau.  · Wees scherp op de inhoud, maar hou de persoonlijke en werkrelaties goed. Je moet lang samen door. Je moet rekening houden met een termijn van 2 – 4 jaar om zaken voor elkaar te krijgen.  </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Remco Bruinsma</cp:lastModifiedBy>
  <cp:revision>118</cp:revision>
  <cp:lastPrinted>2022-03-16T15:14:07Z</cp:lastPrinted>
  <dcterms:created xsi:type="dcterms:W3CDTF">2019-04-24T19:22:09Z</dcterms:created>
  <dcterms:modified xsi:type="dcterms:W3CDTF">2026-04-13T18:38:39Z</dcterms:modified>
</cp:coreProperties>
</file>