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2"/>
  </p:notesMasterIdLst>
  <p:sldIdLst>
    <p:sldId id="4071" r:id="rId5"/>
    <p:sldId id="4199" r:id="rId6"/>
    <p:sldId id="4337" r:id="rId7"/>
    <p:sldId id="4339" r:id="rId8"/>
    <p:sldId id="4338" r:id="rId9"/>
    <p:sldId id="4340" r:id="rId10"/>
    <p:sldId id="4341" r:id="rId11"/>
    <p:sldId id="4342" r:id="rId12"/>
    <p:sldId id="4343" r:id="rId13"/>
    <p:sldId id="850" r:id="rId14"/>
    <p:sldId id="4197" r:id="rId15"/>
    <p:sldId id="4041" r:id="rId16"/>
    <p:sldId id="4056" r:id="rId17"/>
    <p:sldId id="4057" r:id="rId18"/>
    <p:sldId id="3950" r:id="rId19"/>
    <p:sldId id="852" r:id="rId20"/>
    <p:sldId id="4006" r:id="rId21"/>
    <p:sldId id="855" r:id="rId22"/>
    <p:sldId id="854" r:id="rId23"/>
    <p:sldId id="4062" r:id="rId24"/>
    <p:sldId id="1036" r:id="rId25"/>
    <p:sldId id="4344" r:id="rId26"/>
    <p:sldId id="935" r:id="rId27"/>
    <p:sldId id="4051" r:id="rId28"/>
    <p:sldId id="3843" r:id="rId29"/>
    <p:sldId id="4345" r:id="rId30"/>
    <p:sldId id="4209" r:id="rId31"/>
    <p:sldId id="4207" r:id="rId32"/>
    <p:sldId id="4206" r:id="rId33"/>
    <p:sldId id="4208" r:id="rId34"/>
    <p:sldId id="4205" r:id="rId35"/>
    <p:sldId id="4346" r:id="rId36"/>
    <p:sldId id="985" r:id="rId37"/>
    <p:sldId id="4052" r:id="rId38"/>
    <p:sldId id="4193" r:id="rId39"/>
    <p:sldId id="4213" r:id="rId40"/>
    <p:sldId id="4200" r:id="rId41"/>
  </p:sldIdLst>
  <p:sldSz cx="12192000" cy="6858000"/>
  <p:notesSz cx="10021888" cy="68897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6C2D15C-0D07-B3FB-1DCD-EF2B7D861310}" name="Siebering, D. (Dirk)" initials="SD(" userId="S::D.Siebering@overijssel.nl::5e660466-858f-4d03-ba8e-f04eef007461" providerId="AD"/>
  <p188:author id="{6B21DCF3-339E-170D-5184-78A0BCC268B3}" name="Ferry van der Kwaak" initials="Fv" userId="S::ferry@clanofross.nl::71c19234-6b26-46ad-a5b1-962b7a5cb1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ck" initials="D" lastIdx="5" clrIdx="0">
    <p:extLst>
      <p:ext uri="{19B8F6BF-5375-455C-9EA6-DF929625EA0E}">
        <p15:presenceInfo xmlns:p15="http://schemas.microsoft.com/office/powerpoint/2012/main" userId="Di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3C"/>
    <a:srgbClr val="28CC8B"/>
    <a:srgbClr val="17A4EA"/>
    <a:srgbClr val="3EB7F2"/>
    <a:srgbClr val="3B4552"/>
    <a:srgbClr val="E8E9EE"/>
    <a:srgbClr val="FFFFFF"/>
    <a:srgbClr val="BFBFBF"/>
    <a:srgbClr val="FFCC69"/>
    <a:srgbClr val="FEEB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929507-E70C-4E7B-9FD8-3C5B05754599}" v="24" dt="2026-01-20T21:37:54.23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134" y="12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42818" cy="344488"/>
          </a:xfrm>
          <a:prstGeom prst="rect">
            <a:avLst/>
          </a:prstGeom>
        </p:spPr>
        <p:txBody>
          <a:bodyPr vert="horz" lIns="96634" tIns="48317" rIns="96634" bIns="48317" rtlCol="0"/>
          <a:lstStyle>
            <a:lvl1pPr algn="l">
              <a:defRPr sz="1300"/>
            </a:lvl1pPr>
          </a:lstStyle>
          <a:p>
            <a:endParaRPr lang="nl-NL"/>
          </a:p>
        </p:txBody>
      </p:sp>
      <p:sp>
        <p:nvSpPr>
          <p:cNvPr id="3" name="Tijdelijke aanduiding voor datum 2"/>
          <p:cNvSpPr>
            <a:spLocks noGrp="1"/>
          </p:cNvSpPr>
          <p:nvPr>
            <p:ph type="dt" idx="1"/>
          </p:nvPr>
        </p:nvSpPr>
        <p:spPr>
          <a:xfrm>
            <a:off x="5676751" y="0"/>
            <a:ext cx="4342818" cy="344488"/>
          </a:xfrm>
          <a:prstGeom prst="rect">
            <a:avLst/>
          </a:prstGeom>
        </p:spPr>
        <p:txBody>
          <a:bodyPr vert="horz" lIns="96634" tIns="48317" rIns="96634" bIns="48317" rtlCol="0"/>
          <a:lstStyle>
            <a:lvl1pPr algn="r">
              <a:defRPr sz="1300"/>
            </a:lvl1pPr>
          </a:lstStyle>
          <a:p>
            <a:fld id="{C3A64B17-DC1D-4DCF-943E-BBCE4057F30A}" type="datetimeFigureOut">
              <a:rPr lang="nl-NL" smtClean="0"/>
              <a:t>15-4-2026</a:t>
            </a:fld>
            <a:endParaRPr lang="nl-NL"/>
          </a:p>
        </p:txBody>
      </p:sp>
      <p:sp>
        <p:nvSpPr>
          <p:cNvPr id="4" name="Tijdelijke aanduiding voor dia-afbeelding 3"/>
          <p:cNvSpPr>
            <a:spLocks noGrp="1" noRot="1" noChangeAspect="1"/>
          </p:cNvSpPr>
          <p:nvPr>
            <p:ph type="sldImg" idx="2"/>
          </p:nvPr>
        </p:nvSpPr>
        <p:spPr>
          <a:xfrm>
            <a:off x="2713038" y="515938"/>
            <a:ext cx="4595812" cy="2584450"/>
          </a:xfrm>
          <a:prstGeom prst="rect">
            <a:avLst/>
          </a:prstGeom>
          <a:noFill/>
          <a:ln w="12700">
            <a:solidFill>
              <a:prstClr val="black"/>
            </a:solidFill>
          </a:ln>
        </p:spPr>
        <p:txBody>
          <a:bodyPr vert="horz" lIns="96634" tIns="48317" rIns="96634" bIns="48317" rtlCol="0" anchor="ctr"/>
          <a:lstStyle/>
          <a:p>
            <a:endParaRPr lang="nl-NL"/>
          </a:p>
        </p:txBody>
      </p:sp>
      <p:sp>
        <p:nvSpPr>
          <p:cNvPr id="5" name="Tijdelijke aanduiding voor notities 4"/>
          <p:cNvSpPr>
            <a:spLocks noGrp="1"/>
          </p:cNvSpPr>
          <p:nvPr>
            <p:ph type="body" sz="quarter" idx="3"/>
          </p:nvPr>
        </p:nvSpPr>
        <p:spPr>
          <a:xfrm>
            <a:off x="1002189" y="3272631"/>
            <a:ext cx="8017510" cy="3100388"/>
          </a:xfrm>
          <a:prstGeom prst="rect">
            <a:avLst/>
          </a:prstGeom>
        </p:spPr>
        <p:txBody>
          <a:bodyPr vert="horz" lIns="96634" tIns="48317" rIns="96634" bIns="48317"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6544067"/>
            <a:ext cx="4342818" cy="344488"/>
          </a:xfrm>
          <a:prstGeom prst="rect">
            <a:avLst/>
          </a:prstGeom>
        </p:spPr>
        <p:txBody>
          <a:bodyPr vert="horz" lIns="96634" tIns="48317" rIns="96634" bIns="48317"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5676751" y="6544067"/>
            <a:ext cx="4342818" cy="344488"/>
          </a:xfrm>
          <a:prstGeom prst="rect">
            <a:avLst/>
          </a:prstGeom>
        </p:spPr>
        <p:txBody>
          <a:bodyPr vert="horz" lIns="96634" tIns="48317" rIns="96634" bIns="48317" rtlCol="0" anchor="b"/>
          <a:lstStyle>
            <a:lvl1pPr algn="r">
              <a:defRPr sz="1300"/>
            </a:lvl1pPr>
          </a:lstStyle>
          <a:p>
            <a:fld id="{A34261BF-C300-4FD4-B4BC-CBC120B2BFB5}" type="slidenum">
              <a:rPr lang="nl-NL" smtClean="0"/>
              <a:t>‹nr.›</a:t>
            </a:fld>
            <a:endParaRPr lang="nl-NL"/>
          </a:p>
        </p:txBody>
      </p:sp>
    </p:spTree>
    <p:extLst>
      <p:ext uri="{BB962C8B-B14F-4D97-AF65-F5344CB8AC3E}">
        <p14:creationId xmlns:p14="http://schemas.microsoft.com/office/powerpoint/2010/main" val="4233351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85E46-8A2B-EB91-7672-D92F979BC30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C515F4-7EC5-5A39-8928-EAAF7449702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86B52CF-5692-75F2-1C01-A4AEDD576D88}"/>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220F27B4-7372-C341-7B15-0A44C427BD1D}"/>
              </a:ext>
            </a:extLst>
          </p:cNvPr>
          <p:cNvSpPr>
            <a:spLocks noGrp="1"/>
          </p:cNvSpPr>
          <p:nvPr>
            <p:ph type="sldNum" sz="quarter" idx="5"/>
          </p:nvPr>
        </p:nvSpPr>
        <p:spPr/>
        <p:txBody>
          <a:bodyPr/>
          <a:lstStyle/>
          <a:p>
            <a:fld id="{A34261BF-C300-4FD4-B4BC-CBC120B2BFB5}" type="slidenum">
              <a:rPr lang="nl-NL" smtClean="0"/>
              <a:t>1</a:t>
            </a:fld>
            <a:endParaRPr lang="nl-NL"/>
          </a:p>
        </p:txBody>
      </p:sp>
    </p:spTree>
    <p:extLst>
      <p:ext uri="{BB962C8B-B14F-4D97-AF65-F5344CB8AC3E}">
        <p14:creationId xmlns:p14="http://schemas.microsoft.com/office/powerpoint/2010/main" val="4165802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10</a:t>
            </a:fld>
            <a:endParaRPr lang="nl-NL"/>
          </a:p>
        </p:txBody>
      </p:sp>
    </p:spTree>
    <p:extLst>
      <p:ext uri="{BB962C8B-B14F-4D97-AF65-F5344CB8AC3E}">
        <p14:creationId xmlns:p14="http://schemas.microsoft.com/office/powerpoint/2010/main" val="875194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540A8-971C-4076-7E12-DD184F23E3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A71C5CB-9231-F314-DA39-609EAF1D6DAA}"/>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356B646-52BF-90E2-3841-0B825C594F6F}"/>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8341D246-2788-A0D1-4251-1EED5E21DD4B}"/>
              </a:ext>
            </a:extLst>
          </p:cNvPr>
          <p:cNvSpPr>
            <a:spLocks noGrp="1"/>
          </p:cNvSpPr>
          <p:nvPr>
            <p:ph type="sldNum" sz="quarter" idx="5"/>
          </p:nvPr>
        </p:nvSpPr>
        <p:spPr/>
        <p:txBody>
          <a:bodyPr/>
          <a:lstStyle/>
          <a:p>
            <a:fld id="{A34261BF-C300-4FD4-B4BC-CBC120B2BFB5}" type="slidenum">
              <a:rPr lang="nl-NL" smtClean="0"/>
              <a:t>11</a:t>
            </a:fld>
            <a:endParaRPr lang="nl-NL"/>
          </a:p>
        </p:txBody>
      </p:sp>
    </p:spTree>
    <p:extLst>
      <p:ext uri="{BB962C8B-B14F-4D97-AF65-F5344CB8AC3E}">
        <p14:creationId xmlns:p14="http://schemas.microsoft.com/office/powerpoint/2010/main" val="3787905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9C0AA-0D17-D287-1A2A-0996FF917CB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664E66C-956B-79A8-291B-DFE2A71B6D9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7C095493-A0BC-8A5A-2DFD-1D15305E81D9}"/>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5DB135BB-4087-BB88-23D0-B37C389786A2}"/>
              </a:ext>
            </a:extLst>
          </p:cNvPr>
          <p:cNvSpPr>
            <a:spLocks noGrp="1"/>
          </p:cNvSpPr>
          <p:nvPr>
            <p:ph type="sldNum" sz="quarter" idx="5"/>
          </p:nvPr>
        </p:nvSpPr>
        <p:spPr/>
        <p:txBody>
          <a:bodyPr/>
          <a:lstStyle/>
          <a:p>
            <a:fld id="{A34261BF-C300-4FD4-B4BC-CBC120B2BFB5}" type="slidenum">
              <a:rPr lang="nl-NL" smtClean="0"/>
              <a:t>12</a:t>
            </a:fld>
            <a:endParaRPr lang="nl-NL"/>
          </a:p>
        </p:txBody>
      </p:sp>
    </p:spTree>
    <p:extLst>
      <p:ext uri="{BB962C8B-B14F-4D97-AF65-F5344CB8AC3E}">
        <p14:creationId xmlns:p14="http://schemas.microsoft.com/office/powerpoint/2010/main" val="1840015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1F6B8-F0CA-F5E9-69CF-F41C8E3EF52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111F18B-7019-0764-765A-F57096AF0B9C}"/>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1CE61B5-810C-D991-14EC-9A816FB1ED53}"/>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37171B58-F914-0E7D-EFEA-6669126190A7}"/>
              </a:ext>
            </a:extLst>
          </p:cNvPr>
          <p:cNvSpPr>
            <a:spLocks noGrp="1"/>
          </p:cNvSpPr>
          <p:nvPr>
            <p:ph type="sldNum" sz="quarter" idx="5"/>
          </p:nvPr>
        </p:nvSpPr>
        <p:spPr/>
        <p:txBody>
          <a:bodyPr/>
          <a:lstStyle/>
          <a:p>
            <a:fld id="{A34261BF-C300-4FD4-B4BC-CBC120B2BFB5}" type="slidenum">
              <a:rPr lang="nl-NL" smtClean="0"/>
              <a:t>13</a:t>
            </a:fld>
            <a:endParaRPr lang="nl-NL"/>
          </a:p>
        </p:txBody>
      </p:sp>
    </p:spTree>
    <p:extLst>
      <p:ext uri="{BB962C8B-B14F-4D97-AF65-F5344CB8AC3E}">
        <p14:creationId xmlns:p14="http://schemas.microsoft.com/office/powerpoint/2010/main" val="4828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8E9B8-D5BE-0E64-4079-436C4A959A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F79044-2256-A018-42B4-236DFA3194B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8E7027A0-E258-BBB9-472A-E9E2C83BBAC0}"/>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FE33F89D-571D-7F75-9AD9-45EA3C3FE4C1}"/>
              </a:ext>
            </a:extLst>
          </p:cNvPr>
          <p:cNvSpPr>
            <a:spLocks noGrp="1"/>
          </p:cNvSpPr>
          <p:nvPr>
            <p:ph type="sldNum" sz="quarter" idx="5"/>
          </p:nvPr>
        </p:nvSpPr>
        <p:spPr/>
        <p:txBody>
          <a:bodyPr/>
          <a:lstStyle/>
          <a:p>
            <a:fld id="{A34261BF-C300-4FD4-B4BC-CBC120B2BFB5}" type="slidenum">
              <a:rPr lang="nl-NL" smtClean="0"/>
              <a:t>14</a:t>
            </a:fld>
            <a:endParaRPr lang="nl-NL"/>
          </a:p>
        </p:txBody>
      </p:sp>
    </p:spTree>
    <p:extLst>
      <p:ext uri="{BB962C8B-B14F-4D97-AF65-F5344CB8AC3E}">
        <p14:creationId xmlns:p14="http://schemas.microsoft.com/office/powerpoint/2010/main" val="1944151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15</a:t>
            </a:fld>
            <a:endParaRPr lang="nl-NL"/>
          </a:p>
        </p:txBody>
      </p:sp>
    </p:spTree>
    <p:extLst>
      <p:ext uri="{BB962C8B-B14F-4D97-AF65-F5344CB8AC3E}">
        <p14:creationId xmlns:p14="http://schemas.microsoft.com/office/powerpoint/2010/main" val="2316614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17</a:t>
            </a:fld>
            <a:endParaRPr lang="nl-NL"/>
          </a:p>
        </p:txBody>
      </p:sp>
    </p:spTree>
    <p:extLst>
      <p:ext uri="{BB962C8B-B14F-4D97-AF65-F5344CB8AC3E}">
        <p14:creationId xmlns:p14="http://schemas.microsoft.com/office/powerpoint/2010/main" val="132408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endParaRPr lang="en-NL"/>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18</a:t>
            </a:fld>
            <a:endParaRPr lang="nl-NL"/>
          </a:p>
        </p:txBody>
      </p:sp>
    </p:spTree>
    <p:extLst>
      <p:ext uri="{BB962C8B-B14F-4D97-AF65-F5344CB8AC3E}">
        <p14:creationId xmlns:p14="http://schemas.microsoft.com/office/powerpoint/2010/main" val="1911287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C5990-3966-B01E-FB48-441C1D276DF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113477B-3DEC-A5D4-0A4E-C925B1CBE783}"/>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5B0AF696-646E-A58B-6A2C-76CC092E77D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E6F17F6-95C6-0564-3EF2-522B6FFEF8C4}"/>
              </a:ext>
            </a:extLst>
          </p:cNvPr>
          <p:cNvSpPr>
            <a:spLocks noGrp="1"/>
          </p:cNvSpPr>
          <p:nvPr>
            <p:ph type="sldNum" sz="quarter" idx="5"/>
          </p:nvPr>
        </p:nvSpPr>
        <p:spPr/>
        <p:txBody>
          <a:bodyPr/>
          <a:lstStyle/>
          <a:p>
            <a:fld id="{A34261BF-C300-4FD4-B4BC-CBC120B2BFB5}" type="slidenum">
              <a:rPr lang="nl-NL" smtClean="0"/>
              <a:t>20</a:t>
            </a:fld>
            <a:endParaRPr lang="nl-NL"/>
          </a:p>
        </p:txBody>
      </p:sp>
    </p:spTree>
    <p:extLst>
      <p:ext uri="{BB962C8B-B14F-4D97-AF65-F5344CB8AC3E}">
        <p14:creationId xmlns:p14="http://schemas.microsoft.com/office/powerpoint/2010/main" val="2126077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758B2-1BE0-C077-174C-528B46830F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76EB67-A3E1-73C8-6488-151A69B3789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C6A06A5-2E89-0C6A-3B48-6D3B7885C0A8}"/>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D7FF56B1-9FEC-AE3C-B8E2-C33E48C2432A}"/>
              </a:ext>
            </a:extLst>
          </p:cNvPr>
          <p:cNvSpPr>
            <a:spLocks noGrp="1"/>
          </p:cNvSpPr>
          <p:nvPr>
            <p:ph type="sldNum" sz="quarter" idx="5"/>
          </p:nvPr>
        </p:nvSpPr>
        <p:spPr/>
        <p:txBody>
          <a:bodyPr/>
          <a:lstStyle/>
          <a:p>
            <a:fld id="{A34261BF-C300-4FD4-B4BC-CBC120B2BFB5}" type="slidenum">
              <a:rPr lang="nl-NL" smtClean="0"/>
              <a:t>22</a:t>
            </a:fld>
            <a:endParaRPr lang="nl-NL"/>
          </a:p>
        </p:txBody>
      </p:sp>
    </p:spTree>
    <p:extLst>
      <p:ext uri="{BB962C8B-B14F-4D97-AF65-F5344CB8AC3E}">
        <p14:creationId xmlns:p14="http://schemas.microsoft.com/office/powerpoint/2010/main" val="1810902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5E4B9-87B3-7F28-7C84-DD5F482BBF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92D2BA5-5D43-AEC4-01AE-892DA5265CE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C587207-C5D6-6E0C-662D-79BA4EEEB29D}"/>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63DDCFAD-7AF2-AC38-18E4-905C09CB8585}"/>
              </a:ext>
            </a:extLst>
          </p:cNvPr>
          <p:cNvSpPr>
            <a:spLocks noGrp="1"/>
          </p:cNvSpPr>
          <p:nvPr>
            <p:ph type="sldNum" sz="quarter" idx="5"/>
          </p:nvPr>
        </p:nvSpPr>
        <p:spPr/>
        <p:txBody>
          <a:bodyPr/>
          <a:lstStyle/>
          <a:p>
            <a:fld id="{A34261BF-C300-4FD4-B4BC-CBC120B2BFB5}" type="slidenum">
              <a:rPr lang="nl-NL" smtClean="0"/>
              <a:t>2</a:t>
            </a:fld>
            <a:endParaRPr lang="nl-NL"/>
          </a:p>
        </p:txBody>
      </p:sp>
    </p:spTree>
    <p:extLst>
      <p:ext uri="{BB962C8B-B14F-4D97-AF65-F5344CB8AC3E}">
        <p14:creationId xmlns:p14="http://schemas.microsoft.com/office/powerpoint/2010/main" val="81953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B4552"/>
                </a:solidFill>
                <a:effectLst/>
                <a:latin typeface="Open Sans" panose="020B0606030504020204" pitchFamily="34" charset="0"/>
              </a:rPr>
              <a:t>De </a:t>
            </a:r>
            <a:r>
              <a:rPr lang="nl-NL" b="0" i="0" err="1">
                <a:solidFill>
                  <a:srgbClr val="3B4552"/>
                </a:solidFill>
                <a:effectLst/>
                <a:latin typeface="Open Sans" panose="020B0606030504020204" pitchFamily="34" charset="0"/>
              </a:rPr>
              <a:t>FunderScan</a:t>
            </a:r>
            <a:r>
              <a:rPr lang="nl-NL" b="0" i="0">
                <a:solidFill>
                  <a:srgbClr val="3B4552"/>
                </a:solidFill>
                <a:effectLst/>
                <a:latin typeface="Open Sans" panose="020B0606030504020204" pitchFamily="34" charset="0"/>
              </a:rPr>
              <a:t> is een </a:t>
            </a:r>
            <a:r>
              <a:rPr lang="nl-NL" b="0" i="0" err="1">
                <a:solidFill>
                  <a:srgbClr val="3B4552"/>
                </a:solidFill>
                <a:effectLst/>
                <a:latin typeface="Open Sans" panose="020B0606030504020204" pitchFamily="34" charset="0"/>
              </a:rPr>
              <a:t>Quickscan</a:t>
            </a:r>
            <a:r>
              <a:rPr lang="nl-NL" b="0" i="0">
                <a:solidFill>
                  <a:srgbClr val="3B4552"/>
                </a:solidFill>
                <a:effectLst/>
                <a:latin typeface="Open Sans" panose="020B0606030504020204" pitchFamily="34" charset="0"/>
              </a:rPr>
              <a:t> methodiek gebaseerd op de KCAF-richtlijn funderingen onder gebouwen, ontworpen voor een snelle en effectieve vaststelling van funderings</a:t>
            </a:r>
            <a:r>
              <a:rPr lang="nl-NL" b="1" i="0">
                <a:solidFill>
                  <a:srgbClr val="3B4552"/>
                </a:solidFill>
                <a:effectLst/>
                <a:latin typeface="Open Sans" panose="020B0606030504020204" pitchFamily="34" charset="0"/>
              </a:rPr>
              <a:t>risico’s</a:t>
            </a:r>
            <a:r>
              <a:rPr lang="nl-NL" b="0" i="0">
                <a:solidFill>
                  <a:srgbClr val="3B4552"/>
                </a:solidFill>
                <a:effectLst/>
                <a:latin typeface="Open Sans" panose="020B0606030504020204" pitchFamily="34" charset="0"/>
              </a:rPr>
              <a:t> / problemen.</a:t>
            </a:r>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23</a:t>
            </a:fld>
            <a:endParaRPr lang="nl-NL"/>
          </a:p>
        </p:txBody>
      </p:sp>
    </p:spTree>
    <p:extLst>
      <p:ext uri="{BB962C8B-B14F-4D97-AF65-F5344CB8AC3E}">
        <p14:creationId xmlns:p14="http://schemas.microsoft.com/office/powerpoint/2010/main" val="372565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189E4-D3AB-DD2E-EE11-C3ED784F84C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6BC91E-9B77-F778-A578-91F3C091996D}"/>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7D0BD91-99C2-7F73-2813-1759CC6CC79F}"/>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B2C56492-AC22-D63E-9687-30104DA2ECC3}"/>
              </a:ext>
            </a:extLst>
          </p:cNvPr>
          <p:cNvSpPr>
            <a:spLocks noGrp="1"/>
          </p:cNvSpPr>
          <p:nvPr>
            <p:ph type="sldNum" sz="quarter" idx="5"/>
          </p:nvPr>
        </p:nvSpPr>
        <p:spPr/>
        <p:txBody>
          <a:bodyPr/>
          <a:lstStyle/>
          <a:p>
            <a:fld id="{A34261BF-C300-4FD4-B4BC-CBC120B2BFB5}" type="slidenum">
              <a:rPr lang="nl-NL" smtClean="0"/>
              <a:t>24</a:t>
            </a:fld>
            <a:endParaRPr lang="nl-NL"/>
          </a:p>
        </p:txBody>
      </p:sp>
    </p:spTree>
    <p:extLst>
      <p:ext uri="{BB962C8B-B14F-4D97-AF65-F5344CB8AC3E}">
        <p14:creationId xmlns:p14="http://schemas.microsoft.com/office/powerpoint/2010/main" val="3513426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txBody>
          <a:bodyPr/>
          <a:lstStyle/>
          <a:p>
            <a:endParaRPr lang="nl-NL"/>
          </a:p>
        </p:txBody>
      </p:sp>
      <p:sp>
        <p:nvSpPr>
          <p:cNvPr id="3" name="Tijdelijke aanduiding voor notities 2"/>
          <p:cNvSpPr>
            <a:spLocks noGrp="1"/>
          </p:cNvSpPr>
          <p:nvPr>
            <p:ph type="body" idx="1"/>
          </p:nvPr>
        </p:nvSpPr>
        <p:spPr/>
        <p:txBody>
          <a:bodyPr/>
          <a:lstStyle/>
          <a:p>
            <a:r>
              <a:rPr lang="nl-NL"/>
              <a:t>Dit gebeurt op basis van een gevelopname van scheuren, scheefstandsmetingen en eventueel pandzakkingsgegevens. Deze methodiek maakt gebruik van uitwendige, gemakkelijk te verkrijgen metingen als indicatoren voor funderingsproblemen. Daarnaast kan bij de QuickScan gebruik worden gemaakt van de applicatie </a:t>
            </a:r>
            <a:r>
              <a:rPr lang="nl-NL" err="1"/>
              <a:t>FunderMaps</a:t>
            </a:r>
            <a:r>
              <a:rPr lang="nl-NL"/>
              <a:t>, waarin diverse algemene en eventueel pand-specifieke (archief)gegevens zijn opgenomen</a:t>
            </a:r>
          </a:p>
          <a:p>
            <a:endParaRPr lang="nl-NL"/>
          </a:p>
          <a:p>
            <a:r>
              <a:rPr lang="nl-NL"/>
              <a:t>Archiefonderzoek (optioneel): Een vastgesteld uitgangspunt of aanname voor het funderingstype is bepalend bij de beoordeling. </a:t>
            </a:r>
          </a:p>
        </p:txBody>
      </p:sp>
      <p:sp>
        <p:nvSpPr>
          <p:cNvPr id="4" name="Tijdelijke aanduiding voor dianummer 3"/>
          <p:cNvSpPr>
            <a:spLocks noGrp="1"/>
          </p:cNvSpPr>
          <p:nvPr>
            <p:ph type="sldNum" sz="quarter" idx="5"/>
          </p:nvPr>
        </p:nvSpPr>
        <p:spPr/>
        <p:txBody>
          <a:bodyPr/>
          <a:lstStyle/>
          <a:p>
            <a:fld id="{A34261BF-C300-4FD4-B4BC-CBC120B2BFB5}" type="slidenum">
              <a:rPr lang="nl-NL" smtClean="0"/>
              <a:t>25</a:t>
            </a:fld>
            <a:endParaRPr lang="nl-NL"/>
          </a:p>
        </p:txBody>
      </p:sp>
    </p:spTree>
    <p:extLst>
      <p:ext uri="{BB962C8B-B14F-4D97-AF65-F5344CB8AC3E}">
        <p14:creationId xmlns:p14="http://schemas.microsoft.com/office/powerpoint/2010/main" val="2535924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64A2A-AE5A-5499-8717-E518F5175D1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3BE04D3-B407-2578-3611-232424D26216}"/>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5F5EAF70-02BF-6771-29E3-247956F0FAA8}"/>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98CB4DB6-1281-F207-B64C-9925F8560FBA}"/>
              </a:ext>
            </a:extLst>
          </p:cNvPr>
          <p:cNvSpPr>
            <a:spLocks noGrp="1"/>
          </p:cNvSpPr>
          <p:nvPr>
            <p:ph type="sldNum" sz="quarter" idx="5"/>
          </p:nvPr>
        </p:nvSpPr>
        <p:spPr/>
        <p:txBody>
          <a:bodyPr/>
          <a:lstStyle/>
          <a:p>
            <a:fld id="{A34261BF-C300-4FD4-B4BC-CBC120B2BFB5}" type="slidenum">
              <a:rPr lang="nl-NL" smtClean="0"/>
              <a:t>26</a:t>
            </a:fld>
            <a:endParaRPr lang="nl-NL"/>
          </a:p>
        </p:txBody>
      </p:sp>
    </p:spTree>
    <p:extLst>
      <p:ext uri="{BB962C8B-B14F-4D97-AF65-F5344CB8AC3E}">
        <p14:creationId xmlns:p14="http://schemas.microsoft.com/office/powerpoint/2010/main" val="1296864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398BB-9C4D-E96A-7D24-974E41D11A9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E39FF1F-EBCE-5E55-35FE-81E31CAF71B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7D3B420-F425-BC72-5CC8-C1DBF7A150F7}"/>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A0AB8173-F476-7830-2013-EF92A2CFAE95}"/>
              </a:ext>
            </a:extLst>
          </p:cNvPr>
          <p:cNvSpPr>
            <a:spLocks noGrp="1"/>
          </p:cNvSpPr>
          <p:nvPr>
            <p:ph type="sldNum" sz="quarter" idx="5"/>
          </p:nvPr>
        </p:nvSpPr>
        <p:spPr/>
        <p:txBody>
          <a:bodyPr/>
          <a:lstStyle/>
          <a:p>
            <a:fld id="{A34261BF-C300-4FD4-B4BC-CBC120B2BFB5}" type="slidenum">
              <a:rPr lang="nl-NL" smtClean="0"/>
              <a:t>27</a:t>
            </a:fld>
            <a:endParaRPr lang="nl-NL"/>
          </a:p>
        </p:txBody>
      </p:sp>
    </p:spTree>
    <p:extLst>
      <p:ext uri="{BB962C8B-B14F-4D97-AF65-F5344CB8AC3E}">
        <p14:creationId xmlns:p14="http://schemas.microsoft.com/office/powerpoint/2010/main" val="2396052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4BEA-7FB9-773B-EAE0-A9EBA9BA9C2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9A79A1C-E2C1-91C7-DD1B-17F02BA29F14}"/>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65D079FE-CCD4-9650-20DF-745485C55551}"/>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95A50795-E1E5-F148-72F3-5A42419947DD}"/>
              </a:ext>
            </a:extLst>
          </p:cNvPr>
          <p:cNvSpPr>
            <a:spLocks noGrp="1"/>
          </p:cNvSpPr>
          <p:nvPr>
            <p:ph type="sldNum" sz="quarter" idx="5"/>
          </p:nvPr>
        </p:nvSpPr>
        <p:spPr/>
        <p:txBody>
          <a:bodyPr/>
          <a:lstStyle/>
          <a:p>
            <a:fld id="{A34261BF-C300-4FD4-B4BC-CBC120B2BFB5}" type="slidenum">
              <a:rPr lang="nl-NL" smtClean="0"/>
              <a:t>28</a:t>
            </a:fld>
            <a:endParaRPr lang="nl-NL"/>
          </a:p>
        </p:txBody>
      </p:sp>
    </p:spTree>
    <p:extLst>
      <p:ext uri="{BB962C8B-B14F-4D97-AF65-F5344CB8AC3E}">
        <p14:creationId xmlns:p14="http://schemas.microsoft.com/office/powerpoint/2010/main" val="1023782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69CA-B713-7750-F7C7-D28B8E4B9F8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C9B33A1-77B0-EFE7-5E6E-1FD6928ECC91}"/>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5AF5E60E-2BA6-F8B4-2264-EB10FA2052B6}"/>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08C9D127-6141-7522-A48C-549C426D3EB7}"/>
              </a:ext>
            </a:extLst>
          </p:cNvPr>
          <p:cNvSpPr>
            <a:spLocks noGrp="1"/>
          </p:cNvSpPr>
          <p:nvPr>
            <p:ph type="sldNum" sz="quarter" idx="5"/>
          </p:nvPr>
        </p:nvSpPr>
        <p:spPr/>
        <p:txBody>
          <a:bodyPr/>
          <a:lstStyle/>
          <a:p>
            <a:fld id="{A34261BF-C300-4FD4-B4BC-CBC120B2BFB5}" type="slidenum">
              <a:rPr lang="nl-NL" smtClean="0"/>
              <a:t>29</a:t>
            </a:fld>
            <a:endParaRPr lang="nl-NL"/>
          </a:p>
        </p:txBody>
      </p:sp>
    </p:spTree>
    <p:extLst>
      <p:ext uri="{BB962C8B-B14F-4D97-AF65-F5344CB8AC3E}">
        <p14:creationId xmlns:p14="http://schemas.microsoft.com/office/powerpoint/2010/main" val="761298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DC589-C367-CA1D-B5C4-3C5E12F5B5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B2F71C-DDFD-9222-6ECE-441F2EE73ECD}"/>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46CC4E1-707F-14DB-6608-43ECC84AFF1B}"/>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73B98F3B-871F-03FB-62C3-4EE27FBDB6D6}"/>
              </a:ext>
            </a:extLst>
          </p:cNvPr>
          <p:cNvSpPr>
            <a:spLocks noGrp="1"/>
          </p:cNvSpPr>
          <p:nvPr>
            <p:ph type="sldNum" sz="quarter" idx="5"/>
          </p:nvPr>
        </p:nvSpPr>
        <p:spPr/>
        <p:txBody>
          <a:bodyPr/>
          <a:lstStyle/>
          <a:p>
            <a:fld id="{A34261BF-C300-4FD4-B4BC-CBC120B2BFB5}" type="slidenum">
              <a:rPr lang="nl-NL" smtClean="0"/>
              <a:t>30</a:t>
            </a:fld>
            <a:endParaRPr lang="nl-NL"/>
          </a:p>
        </p:txBody>
      </p:sp>
    </p:spTree>
    <p:extLst>
      <p:ext uri="{BB962C8B-B14F-4D97-AF65-F5344CB8AC3E}">
        <p14:creationId xmlns:p14="http://schemas.microsoft.com/office/powerpoint/2010/main" val="428321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A4C5D-0E36-F587-95A9-D14F867F2E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F05F34-8588-6E66-811E-040824894E80}"/>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109C4B7-CEC7-7F81-CEE9-57E184D8A1DB}"/>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4D2095EC-A61D-286E-22D9-FF2D8A4A94E8}"/>
              </a:ext>
            </a:extLst>
          </p:cNvPr>
          <p:cNvSpPr>
            <a:spLocks noGrp="1"/>
          </p:cNvSpPr>
          <p:nvPr>
            <p:ph type="sldNum" sz="quarter" idx="5"/>
          </p:nvPr>
        </p:nvSpPr>
        <p:spPr/>
        <p:txBody>
          <a:bodyPr/>
          <a:lstStyle/>
          <a:p>
            <a:fld id="{A34261BF-C300-4FD4-B4BC-CBC120B2BFB5}" type="slidenum">
              <a:rPr lang="nl-NL" smtClean="0"/>
              <a:t>31</a:t>
            </a:fld>
            <a:endParaRPr lang="nl-NL"/>
          </a:p>
        </p:txBody>
      </p:sp>
    </p:spTree>
    <p:extLst>
      <p:ext uri="{BB962C8B-B14F-4D97-AF65-F5344CB8AC3E}">
        <p14:creationId xmlns:p14="http://schemas.microsoft.com/office/powerpoint/2010/main" val="1965798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4EEE3-1647-4FE5-BD45-C702539275F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3B3BE1-25D8-1DCF-BE4B-F4CD04976791}"/>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B6EB8E2-53CA-8EAD-BD17-46A67E9F419E}"/>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15B2F9B5-8E39-C842-0ED6-FDFC755BD47A}"/>
              </a:ext>
            </a:extLst>
          </p:cNvPr>
          <p:cNvSpPr>
            <a:spLocks noGrp="1"/>
          </p:cNvSpPr>
          <p:nvPr>
            <p:ph type="sldNum" sz="quarter" idx="5"/>
          </p:nvPr>
        </p:nvSpPr>
        <p:spPr/>
        <p:txBody>
          <a:bodyPr/>
          <a:lstStyle/>
          <a:p>
            <a:fld id="{A34261BF-C300-4FD4-B4BC-CBC120B2BFB5}" type="slidenum">
              <a:rPr lang="nl-NL" smtClean="0"/>
              <a:t>32</a:t>
            </a:fld>
            <a:endParaRPr lang="nl-NL"/>
          </a:p>
        </p:txBody>
      </p:sp>
    </p:spTree>
    <p:extLst>
      <p:ext uri="{BB962C8B-B14F-4D97-AF65-F5344CB8AC3E}">
        <p14:creationId xmlns:p14="http://schemas.microsoft.com/office/powerpoint/2010/main" val="1984176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E0186-0E5E-D81E-45F1-8C2EEE59097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64F9263-736D-6F2B-6661-104BF05649E8}"/>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EBA40C07-E31D-5B9F-E7B6-C7C2DDB5AE3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221C0F79-5078-D7C2-98FA-881D447147A8}"/>
              </a:ext>
            </a:extLst>
          </p:cNvPr>
          <p:cNvSpPr>
            <a:spLocks noGrp="1"/>
          </p:cNvSpPr>
          <p:nvPr>
            <p:ph type="sldNum" sz="quarter" idx="5"/>
          </p:nvPr>
        </p:nvSpPr>
        <p:spPr/>
        <p:txBody>
          <a:bodyPr/>
          <a:lstStyle/>
          <a:p>
            <a:fld id="{A34261BF-C300-4FD4-B4BC-CBC120B2BFB5}" type="slidenum">
              <a:rPr lang="nl-NL" smtClean="0"/>
              <a:t>3</a:t>
            </a:fld>
            <a:endParaRPr lang="nl-NL"/>
          </a:p>
        </p:txBody>
      </p:sp>
    </p:spTree>
    <p:extLst>
      <p:ext uri="{BB962C8B-B14F-4D97-AF65-F5344CB8AC3E}">
        <p14:creationId xmlns:p14="http://schemas.microsoft.com/office/powerpoint/2010/main" val="1823145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3C7CF-9108-398F-0A6D-00755443B8F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016141E-CBBF-04C1-6AE3-6C9B7FF4B462}"/>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FF44C85F-B4C0-74EC-CE2D-DD2018DFAFFB}"/>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61E49C6B-834F-F996-EBA5-190CA55B90E9}"/>
              </a:ext>
            </a:extLst>
          </p:cNvPr>
          <p:cNvSpPr>
            <a:spLocks noGrp="1"/>
          </p:cNvSpPr>
          <p:nvPr>
            <p:ph type="sldNum" sz="quarter" idx="5"/>
          </p:nvPr>
        </p:nvSpPr>
        <p:spPr/>
        <p:txBody>
          <a:bodyPr/>
          <a:lstStyle/>
          <a:p>
            <a:fld id="{A34261BF-C300-4FD4-B4BC-CBC120B2BFB5}" type="slidenum">
              <a:rPr lang="nl-NL" smtClean="0"/>
              <a:t>34</a:t>
            </a:fld>
            <a:endParaRPr lang="nl-NL"/>
          </a:p>
        </p:txBody>
      </p:sp>
    </p:spTree>
    <p:extLst>
      <p:ext uri="{BB962C8B-B14F-4D97-AF65-F5344CB8AC3E}">
        <p14:creationId xmlns:p14="http://schemas.microsoft.com/office/powerpoint/2010/main" val="1423120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4DE87-F190-A42B-0B78-44C23F1DC4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006FCAC-503D-6EFA-37E5-12F2C6FA95AB}"/>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B8E590C2-6EA4-42E2-DEC9-7A53761F650E}"/>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50A974BF-0BFC-892E-1AF8-3B0D42E7A71D}"/>
              </a:ext>
            </a:extLst>
          </p:cNvPr>
          <p:cNvSpPr>
            <a:spLocks noGrp="1"/>
          </p:cNvSpPr>
          <p:nvPr>
            <p:ph type="sldNum" sz="quarter" idx="5"/>
          </p:nvPr>
        </p:nvSpPr>
        <p:spPr/>
        <p:txBody>
          <a:bodyPr/>
          <a:lstStyle/>
          <a:p>
            <a:fld id="{A34261BF-C300-4FD4-B4BC-CBC120B2BFB5}" type="slidenum">
              <a:rPr lang="nl-NL" smtClean="0"/>
              <a:t>35</a:t>
            </a:fld>
            <a:endParaRPr lang="nl-NL"/>
          </a:p>
        </p:txBody>
      </p:sp>
    </p:spTree>
    <p:extLst>
      <p:ext uri="{BB962C8B-B14F-4D97-AF65-F5344CB8AC3E}">
        <p14:creationId xmlns:p14="http://schemas.microsoft.com/office/powerpoint/2010/main" val="1371459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68DB7-7B84-B50A-88D7-FF890564D6A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C40AA6-6D09-06CA-4B2E-FC0CAF74934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0A6B397-E731-637B-7F3E-95A5CA20845C}"/>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F5DA1EB7-CB90-B7C7-DE9D-60EC743EF971}"/>
              </a:ext>
            </a:extLst>
          </p:cNvPr>
          <p:cNvSpPr>
            <a:spLocks noGrp="1"/>
          </p:cNvSpPr>
          <p:nvPr>
            <p:ph type="sldNum" sz="quarter" idx="5"/>
          </p:nvPr>
        </p:nvSpPr>
        <p:spPr/>
        <p:txBody>
          <a:bodyPr/>
          <a:lstStyle/>
          <a:p>
            <a:fld id="{A34261BF-C300-4FD4-B4BC-CBC120B2BFB5}" type="slidenum">
              <a:rPr lang="nl-NL" smtClean="0"/>
              <a:t>37</a:t>
            </a:fld>
            <a:endParaRPr lang="nl-NL"/>
          </a:p>
        </p:txBody>
      </p:sp>
    </p:spTree>
    <p:extLst>
      <p:ext uri="{BB962C8B-B14F-4D97-AF65-F5344CB8AC3E}">
        <p14:creationId xmlns:p14="http://schemas.microsoft.com/office/powerpoint/2010/main" val="3767302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F2951-1304-4F9B-7742-B66D0D5DF90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60A8CFB-1525-4ED1-C77A-5F181C6E72B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20317035-DDCB-BB2D-DD1E-7C1253D1680C}"/>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5C1D9DF2-09E8-A8B8-0EA3-90733D7A6AB9}"/>
              </a:ext>
            </a:extLst>
          </p:cNvPr>
          <p:cNvSpPr>
            <a:spLocks noGrp="1"/>
          </p:cNvSpPr>
          <p:nvPr>
            <p:ph type="sldNum" sz="quarter" idx="5"/>
          </p:nvPr>
        </p:nvSpPr>
        <p:spPr/>
        <p:txBody>
          <a:bodyPr/>
          <a:lstStyle/>
          <a:p>
            <a:fld id="{A34261BF-C300-4FD4-B4BC-CBC120B2BFB5}" type="slidenum">
              <a:rPr lang="nl-NL" smtClean="0"/>
              <a:t>4</a:t>
            </a:fld>
            <a:endParaRPr lang="nl-NL"/>
          </a:p>
        </p:txBody>
      </p:sp>
    </p:spTree>
    <p:extLst>
      <p:ext uri="{BB962C8B-B14F-4D97-AF65-F5344CB8AC3E}">
        <p14:creationId xmlns:p14="http://schemas.microsoft.com/office/powerpoint/2010/main" val="3308129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C659A-520F-A5D0-E398-B29BA55861C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A36A0BE-D53B-061F-DC7B-943F6E1CF6F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30E52078-C873-E0C2-F4A2-16B044D7E166}"/>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68E2D721-9497-4415-BD27-54AF8F54BD0A}"/>
              </a:ext>
            </a:extLst>
          </p:cNvPr>
          <p:cNvSpPr>
            <a:spLocks noGrp="1"/>
          </p:cNvSpPr>
          <p:nvPr>
            <p:ph type="sldNum" sz="quarter" idx="5"/>
          </p:nvPr>
        </p:nvSpPr>
        <p:spPr/>
        <p:txBody>
          <a:bodyPr/>
          <a:lstStyle/>
          <a:p>
            <a:fld id="{A34261BF-C300-4FD4-B4BC-CBC120B2BFB5}" type="slidenum">
              <a:rPr lang="nl-NL" smtClean="0"/>
              <a:t>5</a:t>
            </a:fld>
            <a:endParaRPr lang="nl-NL"/>
          </a:p>
        </p:txBody>
      </p:sp>
    </p:spTree>
    <p:extLst>
      <p:ext uri="{BB962C8B-B14F-4D97-AF65-F5344CB8AC3E}">
        <p14:creationId xmlns:p14="http://schemas.microsoft.com/office/powerpoint/2010/main" val="204861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709B-4113-D349-D223-FF0AD72EABA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7B54FB1-5DE5-466A-F3DC-DA78DDA1FB2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C535310B-42A7-087F-0DC6-1488A5E62294}"/>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4F49F1A5-E6FA-85D4-171B-F482C33CD1B3}"/>
              </a:ext>
            </a:extLst>
          </p:cNvPr>
          <p:cNvSpPr>
            <a:spLocks noGrp="1"/>
          </p:cNvSpPr>
          <p:nvPr>
            <p:ph type="sldNum" sz="quarter" idx="5"/>
          </p:nvPr>
        </p:nvSpPr>
        <p:spPr/>
        <p:txBody>
          <a:bodyPr/>
          <a:lstStyle/>
          <a:p>
            <a:fld id="{A34261BF-C300-4FD4-B4BC-CBC120B2BFB5}" type="slidenum">
              <a:rPr lang="nl-NL" smtClean="0"/>
              <a:t>6</a:t>
            </a:fld>
            <a:endParaRPr lang="nl-NL"/>
          </a:p>
        </p:txBody>
      </p:sp>
    </p:spTree>
    <p:extLst>
      <p:ext uri="{BB962C8B-B14F-4D97-AF65-F5344CB8AC3E}">
        <p14:creationId xmlns:p14="http://schemas.microsoft.com/office/powerpoint/2010/main" val="140009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712FB-40E7-C49A-E9BB-C44789269F1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2E5308E-193B-44F4-F917-7E332EA5C539}"/>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A9631693-0190-EA65-F315-1B0AD8ECBCF7}"/>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841EFE04-FD7F-4AA6-599E-40B71B592B04}"/>
              </a:ext>
            </a:extLst>
          </p:cNvPr>
          <p:cNvSpPr>
            <a:spLocks noGrp="1"/>
          </p:cNvSpPr>
          <p:nvPr>
            <p:ph type="sldNum" sz="quarter" idx="5"/>
          </p:nvPr>
        </p:nvSpPr>
        <p:spPr/>
        <p:txBody>
          <a:bodyPr/>
          <a:lstStyle/>
          <a:p>
            <a:fld id="{A34261BF-C300-4FD4-B4BC-CBC120B2BFB5}" type="slidenum">
              <a:rPr lang="nl-NL" smtClean="0"/>
              <a:t>7</a:t>
            </a:fld>
            <a:endParaRPr lang="nl-NL"/>
          </a:p>
        </p:txBody>
      </p:sp>
    </p:spTree>
    <p:extLst>
      <p:ext uri="{BB962C8B-B14F-4D97-AF65-F5344CB8AC3E}">
        <p14:creationId xmlns:p14="http://schemas.microsoft.com/office/powerpoint/2010/main" val="5480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72727-FF80-0355-2C70-FEC87B333E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2E35CA-E84C-541F-5289-3F542990469F}"/>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DFA793E5-5D17-BCDF-2AB8-D16D06757E5D}"/>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6955B9FF-8CE2-1C19-3374-781CC1E9A198}"/>
              </a:ext>
            </a:extLst>
          </p:cNvPr>
          <p:cNvSpPr>
            <a:spLocks noGrp="1"/>
          </p:cNvSpPr>
          <p:nvPr>
            <p:ph type="sldNum" sz="quarter" idx="5"/>
          </p:nvPr>
        </p:nvSpPr>
        <p:spPr/>
        <p:txBody>
          <a:bodyPr/>
          <a:lstStyle/>
          <a:p>
            <a:fld id="{A34261BF-C300-4FD4-B4BC-CBC120B2BFB5}" type="slidenum">
              <a:rPr lang="nl-NL" smtClean="0"/>
              <a:t>8</a:t>
            </a:fld>
            <a:endParaRPr lang="nl-NL"/>
          </a:p>
        </p:txBody>
      </p:sp>
    </p:spTree>
    <p:extLst>
      <p:ext uri="{BB962C8B-B14F-4D97-AF65-F5344CB8AC3E}">
        <p14:creationId xmlns:p14="http://schemas.microsoft.com/office/powerpoint/2010/main" val="180171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0E71C-3756-C3CB-ECDD-92736CC960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4C87E79-20E9-43ED-3F4E-78D9AE6BBF78}"/>
              </a:ext>
            </a:extLst>
          </p:cNvPr>
          <p:cNvSpPr>
            <a:spLocks noGrp="1" noRot="1" noChangeAspect="1"/>
          </p:cNvSpPr>
          <p:nvPr>
            <p:ph type="sldImg"/>
          </p:nvPr>
        </p:nvSpPr>
        <p:spPr/>
        <p:txBody>
          <a:bodyPr/>
          <a:lstStyle/>
          <a:p>
            <a:endParaRPr lang="nl-NL"/>
          </a:p>
        </p:txBody>
      </p:sp>
      <p:sp>
        <p:nvSpPr>
          <p:cNvPr id="3" name="Tijdelijke aanduiding voor notities 2">
            <a:extLst>
              <a:ext uri="{FF2B5EF4-FFF2-40B4-BE49-F238E27FC236}">
                <a16:creationId xmlns:a16="http://schemas.microsoft.com/office/drawing/2014/main" id="{C831D1F1-CB03-EEBC-EC68-C472F63BE793}"/>
              </a:ext>
            </a:extLst>
          </p:cNvPr>
          <p:cNvSpPr>
            <a:spLocks noGrp="1"/>
          </p:cNvSpPr>
          <p:nvPr>
            <p:ph type="body" idx="1"/>
          </p:nvPr>
        </p:nvSpPr>
        <p:spPr/>
        <p:txBody>
          <a:bodyPr/>
          <a:lstStyle/>
          <a:p>
            <a:endParaRPr lang="en-NL"/>
          </a:p>
        </p:txBody>
      </p:sp>
      <p:sp>
        <p:nvSpPr>
          <p:cNvPr id="4" name="Tijdelijke aanduiding voor dianummer 3">
            <a:extLst>
              <a:ext uri="{FF2B5EF4-FFF2-40B4-BE49-F238E27FC236}">
                <a16:creationId xmlns:a16="http://schemas.microsoft.com/office/drawing/2014/main" id="{EA1917D2-E0C0-865D-DD9D-1C536A750BC5}"/>
              </a:ext>
            </a:extLst>
          </p:cNvPr>
          <p:cNvSpPr>
            <a:spLocks noGrp="1"/>
          </p:cNvSpPr>
          <p:nvPr>
            <p:ph type="sldNum" sz="quarter" idx="5"/>
          </p:nvPr>
        </p:nvSpPr>
        <p:spPr/>
        <p:txBody>
          <a:bodyPr/>
          <a:lstStyle/>
          <a:p>
            <a:fld id="{A34261BF-C300-4FD4-B4BC-CBC120B2BFB5}" type="slidenum">
              <a:rPr lang="nl-NL" smtClean="0"/>
              <a:t>9</a:t>
            </a:fld>
            <a:endParaRPr lang="nl-NL"/>
          </a:p>
        </p:txBody>
      </p:sp>
    </p:spTree>
    <p:extLst>
      <p:ext uri="{BB962C8B-B14F-4D97-AF65-F5344CB8AC3E}">
        <p14:creationId xmlns:p14="http://schemas.microsoft.com/office/powerpoint/2010/main" val="8333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911424" y="330226"/>
            <a:ext cx="10363200" cy="794519"/>
          </a:xfrm>
          <a:prstGeom prst="rect">
            <a:avLst/>
          </a:prstGeom>
        </p:spPr>
        <p:txBody>
          <a:bodyPr/>
          <a:lstStyle>
            <a:lvl1pPr>
              <a:defRPr sz="4400"/>
            </a:lvl1pPr>
          </a:lstStyle>
          <a:p>
            <a:r>
              <a:rPr lang="en-US" sz="3000" b="1" err="1">
                <a:solidFill>
                  <a:srgbClr val="2D3540"/>
                </a:solidFill>
              </a:rPr>
              <a:t>Titel</a:t>
            </a:r>
            <a:r>
              <a:rPr lang="en-US" sz="3000" b="1">
                <a:solidFill>
                  <a:srgbClr val="2D3540"/>
                </a:solidFill>
              </a:rPr>
              <a:t> </a:t>
            </a:r>
            <a:r>
              <a:rPr lang="en-US" sz="3000" b="1">
                <a:solidFill>
                  <a:srgbClr val="139DEB"/>
                </a:solidFill>
              </a:rPr>
              <a:t>en </a:t>
            </a:r>
            <a:r>
              <a:rPr lang="en-US" sz="3000" b="1" err="1">
                <a:solidFill>
                  <a:srgbClr val="139DEB"/>
                </a:solidFill>
              </a:rPr>
              <a:t>tekst</a:t>
            </a:r>
            <a:r>
              <a:rPr lang="en-US" sz="3000" b="1"/>
              <a:t> </a:t>
            </a:r>
            <a:r>
              <a:rPr lang="en-US" sz="3000" b="1">
                <a:solidFill>
                  <a:srgbClr val="139DEB"/>
                </a:solidFill>
              </a:rPr>
              <a:t>Calibri</a:t>
            </a:r>
            <a:endParaRPr lang="nl-NL"/>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a:p>
        </p:txBody>
      </p:sp>
    </p:spTree>
    <p:extLst>
      <p:ext uri="{BB962C8B-B14F-4D97-AF65-F5344CB8AC3E}">
        <p14:creationId xmlns:p14="http://schemas.microsoft.com/office/powerpoint/2010/main" val="4092200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9345F4F-D5D7-4602-B315-1B65BA408D2A}" type="datetime1">
              <a:rPr lang="nl-NL" smtClean="0"/>
              <a:t>15-4-2026</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94A05431-CE65-47D5-8807-C9283C234BF9}" type="slidenum">
              <a:rPr lang="nl-NL" smtClean="0"/>
              <a:t>‹nr.›</a:t>
            </a:fld>
            <a:endParaRPr lang="nl-NL"/>
          </a:p>
        </p:txBody>
      </p:sp>
    </p:spTree>
    <p:extLst>
      <p:ext uri="{BB962C8B-B14F-4D97-AF65-F5344CB8AC3E}">
        <p14:creationId xmlns:p14="http://schemas.microsoft.com/office/powerpoint/2010/main" val="655977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42E8B6C-3892-40BF-B8C8-E7EF187799F3}" type="datetime1">
              <a:rPr lang="nl-NL" smtClean="0"/>
              <a:t>15-4-2026</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94A05431-CE65-47D5-8807-C9283C234BF9}" type="slidenum">
              <a:rPr lang="nl-NL" smtClean="0"/>
              <a:t>‹nr.›</a:t>
            </a:fld>
            <a:endParaRPr lang="nl-NL"/>
          </a:p>
        </p:txBody>
      </p:sp>
    </p:spTree>
    <p:extLst>
      <p:ext uri="{BB962C8B-B14F-4D97-AF65-F5344CB8AC3E}">
        <p14:creationId xmlns:p14="http://schemas.microsoft.com/office/powerpoint/2010/main" val="1747676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Afbeelding 17" descr="Afbeelding met schets, lijntekening, ontwerp&#10;&#10;Automatisch gegenereerde beschrijving">
            <a:extLst>
              <a:ext uri="{FF2B5EF4-FFF2-40B4-BE49-F238E27FC236}">
                <a16:creationId xmlns:a16="http://schemas.microsoft.com/office/drawing/2014/main" id="{2D11D40A-FCE1-7995-D571-7AAA6F44577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0" y="0"/>
            <a:ext cx="7744968" cy="6808317"/>
          </a:xfrm>
          <a:prstGeom prst="rect">
            <a:avLst/>
          </a:prstGeom>
        </p:spPr>
      </p:pic>
      <p:sp>
        <p:nvSpPr>
          <p:cNvPr id="3" name="Tijdelijke aanduiding voor tekst 2"/>
          <p:cNvSpPr>
            <a:spLocks noGrp="1"/>
          </p:cNvSpPr>
          <p:nvPr>
            <p:ph type="body" idx="1"/>
          </p:nvPr>
        </p:nvSpPr>
        <p:spPr>
          <a:xfrm>
            <a:off x="609600" y="1252978"/>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42F5E2-5E18-451F-B479-445D1530473F}" type="datetime1">
              <a:rPr lang="nl-NL" smtClean="0"/>
              <a:t>15-4-2026</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A05431-CE65-47D5-8807-C9283C234BF9}" type="slidenum">
              <a:rPr lang="nl-NL" smtClean="0"/>
              <a:t>‹nr.›</a:t>
            </a:fld>
            <a:endParaRPr lang="nl-NL"/>
          </a:p>
        </p:txBody>
      </p:sp>
      <p:sp>
        <p:nvSpPr>
          <p:cNvPr id="9" name="Title Placeholder 8"/>
          <p:cNvSpPr>
            <a:spLocks noGrp="1"/>
          </p:cNvSpPr>
          <p:nvPr>
            <p:ph type="title"/>
          </p:nvPr>
        </p:nvSpPr>
        <p:spPr>
          <a:xfrm>
            <a:off x="119372" y="409094"/>
            <a:ext cx="10972800" cy="361688"/>
          </a:xfrm>
          <a:prstGeom prst="rect">
            <a:avLst/>
          </a:prstGeom>
        </p:spPr>
        <p:txBody>
          <a:bodyPr vert="horz" lIns="91440" tIns="45720" rIns="91440" bIns="45720" rtlCol="0" anchor="ctr">
            <a:normAutofit/>
          </a:bodyPr>
          <a:lstStyle/>
          <a:p>
            <a:r>
              <a:rPr lang="nl-NL" sz="2800" b="1">
                <a:solidFill>
                  <a:srgbClr val="28CC8B"/>
                </a:solidFill>
                <a:latin typeface="+mn-lt"/>
                <a:cs typeface="Calibri Light" panose="020F0302020204030204" pitchFamily="34" charset="0"/>
              </a:rPr>
              <a:t>XXXXXX</a:t>
            </a:r>
            <a:r>
              <a:rPr lang="nl-NL" sz="2800" b="1">
                <a:solidFill>
                  <a:srgbClr val="139DEB"/>
                </a:solidFill>
                <a:latin typeface="+mn-lt"/>
                <a:cs typeface="Calibri Light" panose="020F0302020204030204" pitchFamily="34" charset="0"/>
              </a:rPr>
              <a:t> XXXXXXX </a:t>
            </a:r>
            <a:r>
              <a:rPr lang="nl-NL" sz="2800" b="1" err="1">
                <a:latin typeface="+mn-lt"/>
                <a:cs typeface="Calibri Light" panose="020F0302020204030204" pitchFamily="34" charset="0"/>
              </a:rPr>
              <a:t>XXXXXXX</a:t>
            </a:r>
            <a:r>
              <a:rPr lang="nl-NL" sz="2800" b="1">
                <a:latin typeface="+mn-lt"/>
                <a:cs typeface="Calibri Light" panose="020F0302020204030204" pitchFamily="34" charset="0"/>
              </a:rPr>
              <a:t> </a:t>
            </a:r>
            <a:endParaRPr lang="en-US"/>
          </a:p>
        </p:txBody>
      </p:sp>
      <p:pic>
        <p:nvPicPr>
          <p:cNvPr id="2" name="Afbeelding 1" descr="Afbeelding met tekst, illustratie&#10;&#10;Automatisch gegenereerde beschrijving">
            <a:extLst>
              <a:ext uri="{FF2B5EF4-FFF2-40B4-BE49-F238E27FC236}">
                <a16:creationId xmlns:a16="http://schemas.microsoft.com/office/drawing/2014/main" id="{490F1984-4E99-FFE0-106D-8BDDB90A0F7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sp>
        <p:nvSpPr>
          <p:cNvPr id="7" name="Rectangle 4">
            <a:extLst>
              <a:ext uri="{FF2B5EF4-FFF2-40B4-BE49-F238E27FC236}">
                <a16:creationId xmlns:a16="http://schemas.microsoft.com/office/drawing/2014/main" id="{7E67AA45-CD06-81BB-E4BC-B0AA2FB43C39}"/>
              </a:ext>
            </a:extLst>
          </p:cNvPr>
          <p:cNvSpPr/>
          <p:nvPr userDrawn="1"/>
        </p:nvSpPr>
        <p:spPr>
          <a:xfrm>
            <a:off x="0" y="0"/>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hthoek: afgeronde hoeken 12">
            <a:extLst>
              <a:ext uri="{FF2B5EF4-FFF2-40B4-BE49-F238E27FC236}">
                <a16:creationId xmlns:a16="http://schemas.microsoft.com/office/drawing/2014/main" id="{0A6802E0-F42D-86A5-C78D-9A54992703E4}"/>
              </a:ext>
            </a:extLst>
          </p:cNvPr>
          <p:cNvSpPr/>
          <p:nvPr userDrawn="1"/>
        </p:nvSpPr>
        <p:spPr>
          <a:xfrm rot="18896007">
            <a:off x="11612705" y="45979"/>
            <a:ext cx="1196418"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hthoek: afgeronde hoeken 13">
            <a:extLst>
              <a:ext uri="{FF2B5EF4-FFF2-40B4-BE49-F238E27FC236}">
                <a16:creationId xmlns:a16="http://schemas.microsoft.com/office/drawing/2014/main" id="{3C155029-5AE1-7486-FE56-BFA216C26F57}"/>
              </a:ext>
            </a:extLst>
          </p:cNvPr>
          <p:cNvSpPr/>
          <p:nvPr userDrawn="1"/>
        </p:nvSpPr>
        <p:spPr>
          <a:xfrm rot="18896007">
            <a:off x="10837966" y="6276964"/>
            <a:ext cx="1511534"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Rechthoek: afgeronde hoeken 14">
            <a:extLst>
              <a:ext uri="{FF2B5EF4-FFF2-40B4-BE49-F238E27FC236}">
                <a16:creationId xmlns:a16="http://schemas.microsoft.com/office/drawing/2014/main" id="{28B8E00A-22C6-00EA-7D51-9AC439944FE7}"/>
              </a:ext>
            </a:extLst>
          </p:cNvPr>
          <p:cNvSpPr/>
          <p:nvPr userDrawn="1"/>
        </p:nvSpPr>
        <p:spPr>
          <a:xfrm rot="8124501">
            <a:off x="88697" y="6267338"/>
            <a:ext cx="989109"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Rechthoek: afgeronde hoeken 15">
            <a:extLst>
              <a:ext uri="{FF2B5EF4-FFF2-40B4-BE49-F238E27FC236}">
                <a16:creationId xmlns:a16="http://schemas.microsoft.com/office/drawing/2014/main" id="{C5789C46-4182-4655-AA69-972DBF63E128}"/>
              </a:ext>
            </a:extLst>
          </p:cNvPr>
          <p:cNvSpPr/>
          <p:nvPr userDrawn="1"/>
        </p:nvSpPr>
        <p:spPr>
          <a:xfrm rot="12459804">
            <a:off x="-465711" y="920359"/>
            <a:ext cx="960025"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7" name="Picture 14" descr="Logo-Medium.png">
            <a:extLst>
              <a:ext uri="{FF2B5EF4-FFF2-40B4-BE49-F238E27FC236}">
                <a16:creationId xmlns:a16="http://schemas.microsoft.com/office/drawing/2014/main" id="{8F87DA08-A65D-32F4-2AD9-BDA2FA206438}"/>
              </a:ext>
            </a:extLst>
          </p:cNvPr>
          <p:cNvPicPr/>
          <p:nvPr userDrawn="1"/>
        </p:nvPicPr>
        <p:blipFill>
          <a:blip r:embed="rId7">
            <a:biLevel thresh="25000"/>
            <a:extLst>
              <a:ext uri="{28A0092B-C50C-407E-A947-70E740481C1C}">
                <a14:useLocalDpi xmlns:a14="http://schemas.microsoft.com/office/drawing/2010/main" val="0"/>
              </a:ext>
            </a:extLst>
          </a:blip>
          <a:stretch>
            <a:fillRect/>
          </a:stretch>
        </p:blipFill>
        <p:spPr>
          <a:xfrm>
            <a:off x="11312400" y="6187827"/>
            <a:ext cx="540000" cy="540000"/>
          </a:xfrm>
          <a:prstGeom prst="rect">
            <a:avLst/>
          </a:prstGeom>
        </p:spPr>
      </p:pic>
      <p:pic>
        <p:nvPicPr>
          <p:cNvPr id="12" name="Afbeelding 11" descr="Afbeelding met tekst, illustratie&#10;&#10;Automatisch gegenereerde beschrijving">
            <a:extLst>
              <a:ext uri="{FF2B5EF4-FFF2-40B4-BE49-F238E27FC236}">
                <a16:creationId xmlns:a16="http://schemas.microsoft.com/office/drawing/2014/main" id="{B233AA2D-8195-5309-0B25-62A9F4FE42D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78424" y="68888"/>
            <a:ext cx="1210870" cy="234480"/>
          </a:xfrm>
          <a:prstGeom prst="rect">
            <a:avLst/>
          </a:prstGeom>
        </p:spPr>
      </p:pic>
    </p:spTree>
    <p:extLst>
      <p:ext uri="{BB962C8B-B14F-4D97-AF65-F5344CB8AC3E}">
        <p14:creationId xmlns:p14="http://schemas.microsoft.com/office/powerpoint/2010/main" val="3516393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Lst>
  <p:hf hdr="0" ftr="0" dt="0"/>
  <p:txStyles>
    <p:titleStyle>
      <a:lvl1pPr algn="l" defTabSz="914400" rtl="0" eaLnBrk="1" latinLnBrk="0" hangingPunct="1">
        <a:spcBef>
          <a:spcPct val="0"/>
        </a:spcBef>
        <a:buNone/>
        <a:defRPr sz="3000" b="1" kern="1200">
          <a:solidFill>
            <a:srgbClr val="2D354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20.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17.svg"/><Relationship Id="rId5" Type="http://schemas.openxmlformats.org/officeDocument/2006/relationships/image" Target="../media/image25.png"/><Relationship Id="rId15" Type="http://schemas.openxmlformats.org/officeDocument/2006/relationships/image" Target="../media/image30.svg"/><Relationship Id="rId10" Type="http://schemas.openxmlformats.org/officeDocument/2006/relationships/image" Target="../media/image16.sv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18.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9.svg"/><Relationship Id="rId3" Type="http://schemas.openxmlformats.org/officeDocument/2006/relationships/hyperlink" Target="https://funderconsult.com/stand-van-het-land" TargetMode="External"/><Relationship Id="rId7" Type="http://schemas.openxmlformats.org/officeDocument/2006/relationships/image" Target="../media/image32.svg"/><Relationship Id="rId12"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17.svg"/><Relationship Id="rId5" Type="http://schemas.openxmlformats.org/officeDocument/2006/relationships/image" Target="../media/image18.svg"/><Relationship Id="rId10"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30.sv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2.png"/><Relationship Id="rId4" Type="http://schemas.openxmlformats.org/officeDocument/2006/relationships/image" Target="../media/image41.jpe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4.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9.svg"/><Relationship Id="rId12" Type="http://schemas.microsoft.com/office/2007/relationships/hdphoto" Target="../media/hdphoto2.wdp"/><Relationship Id="rId17" Type="http://schemas.openxmlformats.org/officeDocument/2006/relationships/image" Target="../media/image18.svg"/><Relationship Id="rId2" Type="http://schemas.openxmlformats.org/officeDocument/2006/relationships/notesSlide" Target="../notesSlides/notesSlide19.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6.svg"/><Relationship Id="rId10" Type="http://schemas.openxmlformats.org/officeDocument/2006/relationships/image" Target="../media/image12.svg"/><Relationship Id="rId19"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5.png"/><Relationship Id="rId22"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9.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www.kcaf.nl/transparantie-woningmarkt/"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sv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0.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9.svg"/><Relationship Id="rId12" Type="http://schemas.microsoft.com/office/2007/relationships/hdphoto" Target="../media/hdphoto2.wdp"/><Relationship Id="rId17" Type="http://schemas.openxmlformats.org/officeDocument/2006/relationships/image" Target="../media/image18.svg"/><Relationship Id="rId2" Type="http://schemas.openxmlformats.org/officeDocument/2006/relationships/notesSlide" Target="../notesSlides/notesSlide29.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6.svg"/><Relationship Id="rId10" Type="http://schemas.openxmlformats.org/officeDocument/2006/relationships/image" Target="../media/image12.svg"/><Relationship Id="rId19"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5.png"/><Relationship Id="rId22"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sv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9.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sv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svg"/><Relationship Id="rId12"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9.svg"/><Relationship Id="rId12" Type="http://schemas.microsoft.com/office/2007/relationships/hdphoto" Target="../media/hdphoto2.wdp"/><Relationship Id="rId17" Type="http://schemas.openxmlformats.org/officeDocument/2006/relationships/image" Target="../media/image18.svg"/><Relationship Id="rId2" Type="http://schemas.openxmlformats.org/officeDocument/2006/relationships/notesSlide" Target="../notesSlides/notesSlide6.xml"/><Relationship Id="rId16"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6.svg"/><Relationship Id="rId10" Type="http://schemas.openxmlformats.org/officeDocument/2006/relationships/image" Target="../media/image12.svg"/><Relationship Id="rId19"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9.svg"/><Relationship Id="rId12" Type="http://schemas.microsoft.com/office/2007/relationships/hdphoto" Target="../media/hdphoto2.wdp"/><Relationship Id="rId17" Type="http://schemas.openxmlformats.org/officeDocument/2006/relationships/image" Target="../media/image18.svg"/><Relationship Id="rId2" Type="http://schemas.openxmlformats.org/officeDocument/2006/relationships/notesSlide" Target="../notesSlides/notesSlide7.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6.svg"/><Relationship Id="rId10" Type="http://schemas.openxmlformats.org/officeDocument/2006/relationships/image" Target="../media/image12.svg"/><Relationship Id="rId19"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9.svg"/><Relationship Id="rId12" Type="http://schemas.microsoft.com/office/2007/relationships/hdphoto" Target="../media/hdphoto2.wdp"/><Relationship Id="rId17" Type="http://schemas.openxmlformats.org/officeDocument/2006/relationships/image" Target="../media/image18.svg"/><Relationship Id="rId2" Type="http://schemas.openxmlformats.org/officeDocument/2006/relationships/notesSlide" Target="../notesSlides/notesSlide8.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6.svg"/><Relationship Id="rId10" Type="http://schemas.openxmlformats.org/officeDocument/2006/relationships/image" Target="../media/image12.svg"/><Relationship Id="rId19"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5.png"/><Relationship Id="rId22"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2.png"/><Relationship Id="rId21" Type="http://schemas.openxmlformats.org/officeDocument/2006/relationships/image" Target="../media/image22.png"/><Relationship Id="rId7" Type="http://schemas.openxmlformats.org/officeDocument/2006/relationships/image" Target="../media/image9.svg"/><Relationship Id="rId12" Type="http://schemas.microsoft.com/office/2007/relationships/hdphoto" Target="../media/hdphoto2.wdp"/><Relationship Id="rId17" Type="http://schemas.openxmlformats.org/officeDocument/2006/relationships/image" Target="../media/image18.svg"/><Relationship Id="rId2" Type="http://schemas.openxmlformats.org/officeDocument/2006/relationships/notesSlide" Target="../notesSlides/notesSlide9.xml"/><Relationship Id="rId16" Type="http://schemas.openxmlformats.org/officeDocument/2006/relationships/image" Target="../media/image17.sv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svg"/><Relationship Id="rId15" Type="http://schemas.openxmlformats.org/officeDocument/2006/relationships/image" Target="../media/image16.svg"/><Relationship Id="rId10" Type="http://schemas.openxmlformats.org/officeDocument/2006/relationships/image" Target="../media/image12.svg"/><Relationship Id="rId19" Type="http://schemas.openxmlformats.org/officeDocument/2006/relationships/image" Target="../media/image20.svg"/><Relationship Id="rId4" Type="http://schemas.openxmlformats.org/officeDocument/2006/relationships/image" Target="../media/image6.svg"/><Relationship Id="rId9" Type="http://schemas.openxmlformats.org/officeDocument/2006/relationships/image" Target="../media/image11.svg"/><Relationship Id="rId14" Type="http://schemas.openxmlformats.org/officeDocument/2006/relationships/image" Target="../media/image15.png"/><Relationship Id="rId22"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CAE6D-4A03-54ED-8647-AFBD8CEA342C}"/>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2B4CC372-2247-9765-1C47-9AF4647C92A8}"/>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3C47CC96-A826-50E1-7F1C-91B3AF52BB4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4AA255E3-663A-3608-30D2-10842E8335B1}"/>
              </a:ext>
            </a:extLst>
          </p:cNvPr>
          <p:cNvSpPr txBox="1">
            <a:spLocks/>
          </p:cNvSpPr>
          <p:nvPr/>
        </p:nvSpPr>
        <p:spPr>
          <a:xfrm>
            <a:off x="3454860" y="1288473"/>
            <a:ext cx="8276563" cy="16050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0" i="0" dirty="0">
                <a:solidFill>
                  <a:schemeClr val="bg1"/>
                </a:solidFill>
                <a:effectLst/>
                <a:latin typeface="+mj-lt"/>
              </a:rPr>
              <a:t>Bepalen van </a:t>
            </a:r>
            <a:r>
              <a:rPr lang="nl-NL" sz="4000" dirty="0">
                <a:solidFill>
                  <a:schemeClr val="bg1"/>
                </a:solidFill>
              </a:rPr>
              <a:t>H</a:t>
            </a:r>
            <a:r>
              <a:rPr lang="nl-NL" sz="4000" b="0" i="0" dirty="0">
                <a:solidFill>
                  <a:schemeClr val="bg1"/>
                </a:solidFill>
                <a:effectLst/>
                <a:latin typeface="+mj-lt"/>
              </a:rPr>
              <a:t>otSpots via een trechteraanpak en aanvullend onderzoek volgens de QuickScan-richtlijn</a:t>
            </a:r>
            <a:endParaRPr lang="nl-NL" sz="4000" b="1" dirty="0">
              <a:solidFill>
                <a:schemeClr val="bg1"/>
              </a:solidFill>
            </a:endParaRPr>
          </a:p>
        </p:txBody>
      </p:sp>
      <p:pic>
        <p:nvPicPr>
          <p:cNvPr id="11" name="Picture 14" descr="Logo-Medium.png">
            <a:extLst>
              <a:ext uri="{FF2B5EF4-FFF2-40B4-BE49-F238E27FC236}">
                <a16:creationId xmlns:a16="http://schemas.microsoft.com/office/drawing/2014/main" id="{1A3D2663-334C-C75B-71A9-C55998442133}"/>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18538" y="49683"/>
            <a:ext cx="3017784" cy="3161128"/>
          </a:xfrm>
          <a:prstGeom prst="rect">
            <a:avLst/>
          </a:prstGeom>
        </p:spPr>
      </p:pic>
      <p:sp>
        <p:nvSpPr>
          <p:cNvPr id="2" name="Tekstvak 1">
            <a:extLst>
              <a:ext uri="{FF2B5EF4-FFF2-40B4-BE49-F238E27FC236}">
                <a16:creationId xmlns:a16="http://schemas.microsoft.com/office/drawing/2014/main" id="{2E80A04F-5292-4A4F-7B91-5D9868093D0C}"/>
              </a:ext>
            </a:extLst>
          </p:cNvPr>
          <p:cNvSpPr txBox="1"/>
          <p:nvPr/>
        </p:nvSpPr>
        <p:spPr>
          <a:xfrm>
            <a:off x="129177" y="5709875"/>
            <a:ext cx="3408788" cy="400110"/>
          </a:xfrm>
          <a:prstGeom prst="rect">
            <a:avLst/>
          </a:prstGeom>
          <a:noFill/>
        </p:spPr>
        <p:txBody>
          <a:bodyPr wrap="square">
            <a:spAutoFit/>
          </a:bodyPr>
          <a:lstStyle/>
          <a:p>
            <a:r>
              <a:rPr lang="nl-NL" sz="2000" i="1" dirty="0"/>
              <a:t>Ing. Don Zandbergen</a:t>
            </a:r>
          </a:p>
        </p:txBody>
      </p:sp>
      <p:sp>
        <p:nvSpPr>
          <p:cNvPr id="3" name="Tekstvak 2">
            <a:extLst>
              <a:ext uri="{FF2B5EF4-FFF2-40B4-BE49-F238E27FC236}">
                <a16:creationId xmlns:a16="http://schemas.microsoft.com/office/drawing/2014/main" id="{A0FDC790-A70C-494F-51D6-967EE72D153D}"/>
              </a:ext>
            </a:extLst>
          </p:cNvPr>
          <p:cNvSpPr txBox="1"/>
          <p:nvPr/>
        </p:nvSpPr>
        <p:spPr>
          <a:xfrm>
            <a:off x="129177" y="3409502"/>
            <a:ext cx="3408788" cy="400110"/>
          </a:xfrm>
          <a:prstGeom prst="rect">
            <a:avLst/>
          </a:prstGeom>
          <a:noFill/>
        </p:spPr>
        <p:txBody>
          <a:bodyPr wrap="square">
            <a:spAutoFit/>
          </a:bodyPr>
          <a:lstStyle/>
          <a:p>
            <a:r>
              <a:rPr lang="nl-NL" sz="2000" i="1" dirty="0"/>
              <a:t>Deelsessie 4b – Zaal 4</a:t>
            </a:r>
          </a:p>
        </p:txBody>
      </p:sp>
    </p:spTree>
    <p:extLst>
      <p:ext uri="{BB962C8B-B14F-4D97-AF65-F5344CB8AC3E}">
        <p14:creationId xmlns:p14="http://schemas.microsoft.com/office/powerpoint/2010/main" val="1064505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dirty="0">
                <a:latin typeface="+mn-lt"/>
                <a:cs typeface="Calibri Light" panose="020F0302020204030204" pitchFamily="34" charset="0"/>
              </a:rPr>
              <a:t> Wat is </a:t>
            </a:r>
            <a:r>
              <a:rPr lang="nl-NL" sz="3200" b="1" dirty="0">
                <a:solidFill>
                  <a:srgbClr val="28CC8B"/>
                </a:solidFill>
                <a:latin typeface="+mn-lt"/>
                <a:cs typeface="Calibri Light" panose="020F0302020204030204" pitchFamily="34" charset="0"/>
              </a:rPr>
              <a:t>FunderMaps</a:t>
            </a:r>
            <a:r>
              <a:rPr lang="nl-NL" sz="3200" b="1" dirty="0">
                <a:latin typeface="+mn-lt"/>
                <a:cs typeface="Calibri Light" panose="020F0302020204030204" pitchFamily="34" charset="0"/>
              </a:rPr>
              <a:t>?</a:t>
            </a:r>
          </a:p>
        </p:txBody>
      </p:sp>
      <p:sp>
        <p:nvSpPr>
          <p:cNvPr id="2" name="Tijdelijke aanduiding voor inhoud 2">
            <a:extLst>
              <a:ext uri="{FF2B5EF4-FFF2-40B4-BE49-F238E27FC236}">
                <a16:creationId xmlns:a16="http://schemas.microsoft.com/office/drawing/2014/main" id="{7C485A49-3D8A-419E-F1AF-12B3B77F2DB0}"/>
              </a:ext>
            </a:extLst>
          </p:cNvPr>
          <p:cNvSpPr>
            <a:spLocks noGrp="1"/>
          </p:cNvSpPr>
          <p:nvPr>
            <p:ph idx="1"/>
          </p:nvPr>
        </p:nvSpPr>
        <p:spPr>
          <a:xfrm>
            <a:off x="838200" y="1134436"/>
            <a:ext cx="10515600" cy="908439"/>
          </a:xfrm>
        </p:spPr>
        <p:txBody>
          <a:bodyPr>
            <a:normAutofit fontScale="92500" lnSpcReduction="20000"/>
          </a:bodyPr>
          <a:lstStyle/>
          <a:p>
            <a:pPr marL="0" indent="0" algn="ctr">
              <a:buNone/>
            </a:pPr>
            <a:r>
              <a:rPr lang="nl-NL" b="1" err="1"/>
              <a:t>FunderMaps</a:t>
            </a:r>
            <a:r>
              <a:rPr lang="nl-NL"/>
              <a:t> is en online platform dat op een gemakkelijk wijze </a:t>
            </a:r>
            <a:r>
              <a:rPr lang="nl-NL">
                <a:solidFill>
                  <a:srgbClr val="28CC8B"/>
                </a:solidFill>
              </a:rPr>
              <a:t>database</a:t>
            </a:r>
            <a:r>
              <a:rPr lang="nl-NL">
                <a:solidFill>
                  <a:srgbClr val="17A4EA"/>
                </a:solidFill>
              </a:rPr>
              <a:t> </a:t>
            </a:r>
            <a:r>
              <a:rPr lang="nl-NL"/>
              <a:t>, </a:t>
            </a:r>
            <a:r>
              <a:rPr lang="nl-NL">
                <a:solidFill>
                  <a:srgbClr val="28CC8B"/>
                </a:solidFill>
              </a:rPr>
              <a:t>risicomodellen </a:t>
            </a:r>
            <a:r>
              <a:rPr lang="nl-NL"/>
              <a:t>en </a:t>
            </a:r>
            <a:r>
              <a:rPr lang="nl-NL">
                <a:solidFill>
                  <a:srgbClr val="28CC8B"/>
                </a:solidFill>
              </a:rPr>
              <a:t>GIS</a:t>
            </a:r>
            <a:r>
              <a:rPr lang="nl-NL"/>
              <a:t> koppelt voor de gebruiker. </a:t>
            </a: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4" name="Rechthoek 3">
            <a:extLst>
              <a:ext uri="{FF2B5EF4-FFF2-40B4-BE49-F238E27FC236}">
                <a16:creationId xmlns:a16="http://schemas.microsoft.com/office/drawing/2014/main" id="{8970498F-CF3E-62FF-6EC1-AFC268BA2D61}"/>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11" name="Tijdelijke aanduiding voor inhoud 2">
            <a:extLst>
              <a:ext uri="{FF2B5EF4-FFF2-40B4-BE49-F238E27FC236}">
                <a16:creationId xmlns:a16="http://schemas.microsoft.com/office/drawing/2014/main" id="{676EE72B-D846-0B63-8958-015F76BB553B}"/>
              </a:ext>
            </a:extLst>
          </p:cNvPr>
          <p:cNvSpPr txBox="1">
            <a:spLocks/>
          </p:cNvSpPr>
          <p:nvPr/>
        </p:nvSpPr>
        <p:spPr>
          <a:xfrm>
            <a:off x="694185" y="5723564"/>
            <a:ext cx="10515600" cy="90843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err="1"/>
              <a:t>FunderMaps</a:t>
            </a:r>
            <a:r>
              <a:rPr lang="nl-NL"/>
              <a:t> is als </a:t>
            </a:r>
            <a:r>
              <a:rPr lang="nl-NL">
                <a:solidFill>
                  <a:srgbClr val="28CC8B"/>
                </a:solidFill>
              </a:rPr>
              <a:t>Asset Management </a:t>
            </a:r>
            <a:r>
              <a:rPr lang="nl-NL"/>
              <a:t>tool specifiek gericht op het </a:t>
            </a:r>
            <a:r>
              <a:rPr lang="nl-NL">
                <a:solidFill>
                  <a:srgbClr val="28CC8B"/>
                </a:solidFill>
              </a:rPr>
              <a:t>verwerken</a:t>
            </a:r>
            <a:r>
              <a:rPr lang="nl-NL"/>
              <a:t> van </a:t>
            </a:r>
            <a:r>
              <a:rPr lang="nl-NL">
                <a:solidFill>
                  <a:srgbClr val="1B1E3C"/>
                </a:solidFill>
              </a:rPr>
              <a:t>funderingsgegevens </a:t>
            </a:r>
            <a:r>
              <a:rPr lang="nl-NL"/>
              <a:t>en </a:t>
            </a:r>
            <a:r>
              <a:rPr lang="nl-NL">
                <a:solidFill>
                  <a:srgbClr val="28CC8B"/>
                </a:solidFill>
              </a:rPr>
              <a:t>analyseren</a:t>
            </a:r>
            <a:r>
              <a:rPr lang="nl-NL"/>
              <a:t> van funderingsrisico’s</a:t>
            </a:r>
          </a:p>
        </p:txBody>
      </p:sp>
      <p:pic>
        <p:nvPicPr>
          <p:cNvPr id="13" name="Afbeelding 12">
            <a:extLst>
              <a:ext uri="{FF2B5EF4-FFF2-40B4-BE49-F238E27FC236}">
                <a16:creationId xmlns:a16="http://schemas.microsoft.com/office/drawing/2014/main" id="{E62F648E-DE87-8E45-6BC8-9305A283A231}"/>
              </a:ext>
            </a:extLst>
          </p:cNvPr>
          <p:cNvPicPr>
            <a:picLocks noChangeAspect="1"/>
          </p:cNvPicPr>
          <p:nvPr/>
        </p:nvPicPr>
        <p:blipFill>
          <a:blip r:embed="rId4"/>
          <a:stretch>
            <a:fillRect/>
          </a:stretch>
        </p:blipFill>
        <p:spPr>
          <a:xfrm>
            <a:off x="673717" y="3108096"/>
            <a:ext cx="4523319" cy="2244959"/>
          </a:xfrm>
          <a:prstGeom prst="rect">
            <a:avLst/>
          </a:prstGeom>
          <a:ln>
            <a:noFill/>
          </a:ln>
          <a:effectLst>
            <a:outerShdw blurRad="292100" dist="139700" dir="2700000" algn="tl" rotWithShape="0">
              <a:srgbClr val="333333">
                <a:alpha val="65000"/>
              </a:srgbClr>
            </a:outerShdw>
          </a:effectLst>
        </p:spPr>
      </p:pic>
      <p:pic>
        <p:nvPicPr>
          <p:cNvPr id="12" name="Afbeelding 11">
            <a:extLst>
              <a:ext uri="{FF2B5EF4-FFF2-40B4-BE49-F238E27FC236}">
                <a16:creationId xmlns:a16="http://schemas.microsoft.com/office/drawing/2014/main" id="{66D0D8AB-CA8B-F5CF-A8D9-02BBD876AF89}"/>
              </a:ext>
            </a:extLst>
          </p:cNvPr>
          <p:cNvPicPr>
            <a:picLocks noChangeAspect="1"/>
          </p:cNvPicPr>
          <p:nvPr/>
        </p:nvPicPr>
        <p:blipFill>
          <a:blip r:embed="rId5"/>
          <a:stretch>
            <a:fillRect/>
          </a:stretch>
        </p:blipFill>
        <p:spPr>
          <a:xfrm>
            <a:off x="7061055" y="3191938"/>
            <a:ext cx="4572000" cy="2253573"/>
          </a:xfrm>
          <a:prstGeom prst="rect">
            <a:avLst/>
          </a:prstGeom>
          <a:ln>
            <a:noFill/>
          </a:ln>
          <a:effectLst>
            <a:outerShdw blurRad="292100" dist="139700" dir="2700000" algn="tl" rotWithShape="0">
              <a:srgbClr val="333333">
                <a:alpha val="65000"/>
              </a:srgbClr>
            </a:outerShdw>
          </a:effectLst>
        </p:spPr>
      </p:pic>
      <p:grpSp>
        <p:nvGrpSpPr>
          <p:cNvPr id="5" name="Groep 4">
            <a:extLst>
              <a:ext uri="{FF2B5EF4-FFF2-40B4-BE49-F238E27FC236}">
                <a16:creationId xmlns:a16="http://schemas.microsoft.com/office/drawing/2014/main" id="{131167B2-7FE0-4F7E-0CAA-445218E9F7AF}"/>
              </a:ext>
            </a:extLst>
          </p:cNvPr>
          <p:cNvGrpSpPr/>
          <p:nvPr/>
        </p:nvGrpSpPr>
        <p:grpSpPr>
          <a:xfrm>
            <a:off x="4005962" y="2121873"/>
            <a:ext cx="3892045" cy="1891775"/>
            <a:chOff x="820500" y="1249851"/>
            <a:chExt cx="10800000" cy="5294897"/>
          </a:xfrm>
        </p:grpSpPr>
        <p:pic>
          <p:nvPicPr>
            <p:cNvPr id="6" name="Afbeelding 5">
              <a:extLst>
                <a:ext uri="{FF2B5EF4-FFF2-40B4-BE49-F238E27FC236}">
                  <a16:creationId xmlns:a16="http://schemas.microsoft.com/office/drawing/2014/main" id="{D3EC403D-D867-ECD1-8693-34CB2BD381A6}"/>
                </a:ext>
              </a:extLst>
            </p:cNvPr>
            <p:cNvPicPr>
              <a:picLocks noChangeAspect="1"/>
            </p:cNvPicPr>
            <p:nvPr/>
          </p:nvPicPr>
          <p:blipFill>
            <a:blip r:embed="rId6"/>
            <a:stretch>
              <a:fillRect/>
            </a:stretch>
          </p:blipFill>
          <p:spPr>
            <a:xfrm>
              <a:off x="820500" y="1249851"/>
              <a:ext cx="10800000" cy="5294897"/>
            </a:xfrm>
            <a:prstGeom prst="rect">
              <a:avLst/>
            </a:prstGeom>
            <a:ln>
              <a:noFill/>
            </a:ln>
            <a:effectLst>
              <a:outerShdw blurRad="292100" dist="139700" dir="2700000" algn="tl" rotWithShape="0">
                <a:srgbClr val="333333">
                  <a:alpha val="65000"/>
                </a:srgbClr>
              </a:outerShdw>
            </a:effectLst>
          </p:spPr>
        </p:pic>
        <p:pic>
          <p:nvPicPr>
            <p:cNvPr id="7" name="Afbeelding 6">
              <a:extLst>
                <a:ext uri="{FF2B5EF4-FFF2-40B4-BE49-F238E27FC236}">
                  <a16:creationId xmlns:a16="http://schemas.microsoft.com/office/drawing/2014/main" id="{55D452FF-2FB7-4E1B-568C-E2A821BB07F9}"/>
                </a:ext>
              </a:extLst>
            </p:cNvPr>
            <p:cNvPicPr>
              <a:picLocks noChangeAspect="1"/>
            </p:cNvPicPr>
            <p:nvPr/>
          </p:nvPicPr>
          <p:blipFill>
            <a:blip r:embed="rId7"/>
            <a:stretch>
              <a:fillRect/>
            </a:stretch>
          </p:blipFill>
          <p:spPr>
            <a:xfrm>
              <a:off x="2077604" y="1601350"/>
              <a:ext cx="8961430" cy="4943397"/>
            </a:xfrm>
            <a:prstGeom prst="rect">
              <a:avLst/>
            </a:prstGeom>
          </p:spPr>
        </p:pic>
        <p:pic>
          <p:nvPicPr>
            <p:cNvPr id="9" name="Afbeelding 8">
              <a:extLst>
                <a:ext uri="{FF2B5EF4-FFF2-40B4-BE49-F238E27FC236}">
                  <a16:creationId xmlns:a16="http://schemas.microsoft.com/office/drawing/2014/main" id="{E8D90028-4CF0-4FE7-D8E6-F094EE5F19E4}"/>
                </a:ext>
              </a:extLst>
            </p:cNvPr>
            <p:cNvPicPr>
              <a:picLocks noChangeAspect="1"/>
            </p:cNvPicPr>
            <p:nvPr/>
          </p:nvPicPr>
          <p:blipFill>
            <a:blip r:embed="rId8"/>
            <a:stretch>
              <a:fillRect/>
            </a:stretch>
          </p:blipFill>
          <p:spPr>
            <a:xfrm>
              <a:off x="10750427" y="1532299"/>
              <a:ext cx="870073" cy="365419"/>
            </a:xfrm>
            <a:prstGeom prst="rect">
              <a:avLst/>
            </a:prstGeom>
          </p:spPr>
        </p:pic>
        <p:pic>
          <p:nvPicPr>
            <p:cNvPr id="10" name="Afbeelding 9">
              <a:extLst>
                <a:ext uri="{FF2B5EF4-FFF2-40B4-BE49-F238E27FC236}">
                  <a16:creationId xmlns:a16="http://schemas.microsoft.com/office/drawing/2014/main" id="{E158B2B5-3545-B28D-D1B0-F7E0322EBEEC}"/>
                </a:ext>
              </a:extLst>
            </p:cNvPr>
            <p:cNvPicPr>
              <a:picLocks noChangeAspect="1"/>
            </p:cNvPicPr>
            <p:nvPr/>
          </p:nvPicPr>
          <p:blipFill>
            <a:blip r:embed="rId9"/>
            <a:stretch>
              <a:fillRect/>
            </a:stretch>
          </p:blipFill>
          <p:spPr>
            <a:xfrm>
              <a:off x="10336989" y="5963833"/>
              <a:ext cx="1283511" cy="580915"/>
            </a:xfrm>
            <a:prstGeom prst="rect">
              <a:avLst/>
            </a:prstGeom>
          </p:spPr>
        </p:pic>
      </p:grpSp>
      <p:pic>
        <p:nvPicPr>
          <p:cNvPr id="14" name="Graphic 13">
            <a:extLst>
              <a:ext uri="{FF2B5EF4-FFF2-40B4-BE49-F238E27FC236}">
                <a16:creationId xmlns:a16="http://schemas.microsoft.com/office/drawing/2014/main" id="{DD6E5536-A385-C05C-17FE-06360909339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487240" y="3876097"/>
            <a:ext cx="318462" cy="360000"/>
          </a:xfrm>
          <a:prstGeom prst="rect">
            <a:avLst/>
          </a:prstGeom>
        </p:spPr>
      </p:pic>
      <p:pic>
        <p:nvPicPr>
          <p:cNvPr id="15" name="Graphic 14">
            <a:extLst>
              <a:ext uri="{FF2B5EF4-FFF2-40B4-BE49-F238E27FC236}">
                <a16:creationId xmlns:a16="http://schemas.microsoft.com/office/drawing/2014/main" id="{DE9D9934-A6BC-A9F5-C05D-68FFB87424D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10264580" y="3562557"/>
            <a:ext cx="318462" cy="360000"/>
          </a:xfrm>
          <a:prstGeom prst="rect">
            <a:avLst/>
          </a:prstGeom>
        </p:spPr>
      </p:pic>
      <p:pic>
        <p:nvPicPr>
          <p:cNvPr id="16" name="Graphic 15">
            <a:extLst>
              <a:ext uri="{FF2B5EF4-FFF2-40B4-BE49-F238E27FC236}">
                <a16:creationId xmlns:a16="http://schemas.microsoft.com/office/drawing/2014/main" id="{8137AA1D-CC84-E52B-E280-8F8CD8B454C7}"/>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069149" y="4620889"/>
            <a:ext cx="318462" cy="360000"/>
          </a:xfrm>
          <a:prstGeom prst="rect">
            <a:avLst/>
          </a:prstGeom>
        </p:spPr>
      </p:pic>
      <p:pic>
        <p:nvPicPr>
          <p:cNvPr id="17" name="Graphic 16">
            <a:extLst>
              <a:ext uri="{FF2B5EF4-FFF2-40B4-BE49-F238E27FC236}">
                <a16:creationId xmlns:a16="http://schemas.microsoft.com/office/drawing/2014/main" id="{A4740021-BC11-0F33-529D-76F9FB39F20D}"/>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878989" y="4385169"/>
            <a:ext cx="318462" cy="360000"/>
          </a:xfrm>
          <a:prstGeom prst="rect">
            <a:avLst/>
          </a:prstGeom>
        </p:spPr>
      </p:pic>
      <p:pic>
        <p:nvPicPr>
          <p:cNvPr id="18" name="Graphic 17">
            <a:extLst>
              <a:ext uri="{FF2B5EF4-FFF2-40B4-BE49-F238E27FC236}">
                <a16:creationId xmlns:a16="http://schemas.microsoft.com/office/drawing/2014/main" id="{95DFB309-8117-871B-D011-36E70C00AEFF}"/>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10986831" y="3991323"/>
            <a:ext cx="318462" cy="360000"/>
          </a:xfrm>
          <a:prstGeom prst="rect">
            <a:avLst/>
          </a:prstGeom>
        </p:spPr>
      </p:pic>
      <p:pic>
        <p:nvPicPr>
          <p:cNvPr id="19" name="Graphic 18">
            <a:extLst>
              <a:ext uri="{FF2B5EF4-FFF2-40B4-BE49-F238E27FC236}">
                <a16:creationId xmlns:a16="http://schemas.microsoft.com/office/drawing/2014/main" id="{F5B35468-583A-7ADA-ED48-24DF3377C97C}"/>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4513028" y="4721792"/>
            <a:ext cx="582768" cy="582768"/>
          </a:xfrm>
          <a:prstGeom prst="rect">
            <a:avLst/>
          </a:prstGeom>
        </p:spPr>
      </p:pic>
      <p:sp>
        <p:nvSpPr>
          <p:cNvPr id="24" name="Tekstvak 23">
            <a:extLst>
              <a:ext uri="{FF2B5EF4-FFF2-40B4-BE49-F238E27FC236}">
                <a16:creationId xmlns:a16="http://schemas.microsoft.com/office/drawing/2014/main" id="{9364BBC5-0E9E-8581-E3CE-64EE5BEC035F}"/>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1509835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9104-CC38-C68D-C0DC-528CE8DD8954}"/>
            </a:ext>
          </a:extLst>
        </p:cNvPr>
        <p:cNvGrpSpPr/>
        <p:nvPr/>
      </p:nvGrpSpPr>
      <p:grpSpPr>
        <a:xfrm>
          <a:off x="0" y="0"/>
          <a:ext cx="0" cy="0"/>
          <a:chOff x="0" y="0"/>
          <a:chExt cx="0" cy="0"/>
        </a:xfrm>
      </p:grpSpPr>
      <p:sp>
        <p:nvSpPr>
          <p:cNvPr id="16" name="Tijdelijke aanduiding voor inhoud 2">
            <a:extLst>
              <a:ext uri="{FF2B5EF4-FFF2-40B4-BE49-F238E27FC236}">
                <a16:creationId xmlns:a16="http://schemas.microsoft.com/office/drawing/2014/main" id="{46951865-2062-27F9-862D-184F8613955E}"/>
              </a:ext>
            </a:extLst>
          </p:cNvPr>
          <p:cNvSpPr>
            <a:spLocks noGrp="1"/>
          </p:cNvSpPr>
          <p:nvPr>
            <p:ph idx="1"/>
          </p:nvPr>
        </p:nvSpPr>
        <p:spPr>
          <a:xfrm>
            <a:off x="938501" y="1140280"/>
            <a:ext cx="5746384" cy="5367157"/>
          </a:xfrm>
        </p:spPr>
        <p:txBody>
          <a:bodyPr>
            <a:noAutofit/>
          </a:bodyPr>
          <a:lstStyle/>
          <a:p>
            <a:pPr marL="0" indent="0">
              <a:buNone/>
            </a:pPr>
            <a:r>
              <a:rPr lang="nl-NL" sz="1800" b="1" dirty="0">
                <a:solidFill>
                  <a:srgbClr val="28CC8B"/>
                </a:solidFill>
              </a:rPr>
              <a:t>Database</a:t>
            </a:r>
          </a:p>
          <a:p>
            <a:pPr marL="0" indent="0">
              <a:buNone/>
            </a:pPr>
            <a:r>
              <a:rPr lang="nl-NL" sz="1800" dirty="0"/>
              <a:t>Binnen FunderMaps worden </a:t>
            </a:r>
            <a:r>
              <a:rPr lang="nl-NL" sz="1800" b="1" dirty="0"/>
              <a:t>funderingstypes</a:t>
            </a:r>
            <a:r>
              <a:rPr lang="nl-NL" sz="1800" dirty="0"/>
              <a:t> vastgelegd. Van de bijna </a:t>
            </a:r>
            <a:r>
              <a:rPr lang="nl-NL" sz="1800" b="1" dirty="0"/>
              <a:t>7 miljoen panden </a:t>
            </a:r>
            <a:r>
              <a:rPr lang="nl-NL" sz="1800" dirty="0"/>
              <a:t>in Nederland met een woonfunctie is voor circa </a:t>
            </a:r>
            <a:r>
              <a:rPr lang="nl-NL" sz="1800" b="1" dirty="0"/>
              <a:t>2 miljoen </a:t>
            </a:r>
            <a:r>
              <a:rPr lang="nl-NL" sz="1800" dirty="0"/>
              <a:t>het funderingstype bekend.</a:t>
            </a:r>
          </a:p>
          <a:p>
            <a:pPr marL="0" indent="0">
              <a:buNone/>
            </a:pPr>
            <a:r>
              <a:rPr lang="nl-NL" sz="1800" b="1" dirty="0">
                <a:solidFill>
                  <a:srgbClr val="28CC8B"/>
                </a:solidFill>
              </a:rPr>
              <a:t>Betrouwbaarheid</a:t>
            </a:r>
          </a:p>
          <a:p>
            <a:pPr marL="0" indent="0">
              <a:buNone/>
            </a:pPr>
            <a:r>
              <a:rPr lang="nl-NL" sz="1800" dirty="0"/>
              <a:t>De FunderMaps-database is nog </a:t>
            </a:r>
            <a:r>
              <a:rPr lang="nl-NL" sz="1800" b="1" dirty="0"/>
              <a:t>niet compleet </a:t>
            </a:r>
            <a:r>
              <a:rPr lang="nl-NL" sz="1800" dirty="0"/>
              <a:t>en bevindt zich in </a:t>
            </a:r>
            <a:r>
              <a:rPr lang="nl-NL" sz="1800" b="1" dirty="0"/>
              <a:t>ontwikkeling</a:t>
            </a:r>
            <a:r>
              <a:rPr lang="nl-NL" sz="1800" dirty="0"/>
              <a:t> en </a:t>
            </a:r>
            <a:r>
              <a:rPr lang="nl-NL" sz="1800" b="1" dirty="0"/>
              <a:t>uitbreiding</a:t>
            </a:r>
            <a:r>
              <a:rPr lang="nl-NL" sz="1800" dirty="0"/>
              <a:t>. Hierdoor bestaan </a:t>
            </a:r>
            <a:r>
              <a:rPr lang="nl-NL" sz="1800" b="1" dirty="0"/>
              <a:t>datalacunes</a:t>
            </a:r>
            <a:r>
              <a:rPr lang="nl-NL" sz="1800" dirty="0"/>
              <a:t> en verschillen in de </a:t>
            </a:r>
            <a:r>
              <a:rPr lang="nl-NL" sz="1800" b="1" dirty="0"/>
              <a:t>betrouwbaarheid</a:t>
            </a:r>
            <a:r>
              <a:rPr lang="nl-NL" sz="1800" dirty="0"/>
              <a:t> van de </a:t>
            </a:r>
            <a:r>
              <a:rPr lang="nl-NL" sz="1800" b="1" dirty="0"/>
              <a:t>modelresultaten</a:t>
            </a:r>
            <a:r>
              <a:rPr lang="nl-NL" sz="1800" dirty="0"/>
              <a:t> voor </a:t>
            </a:r>
            <a:r>
              <a:rPr lang="nl-NL" sz="1800" b="1" dirty="0"/>
              <a:t>funderingstype</a:t>
            </a:r>
            <a:r>
              <a:rPr lang="nl-NL" sz="1800" dirty="0"/>
              <a:t> en </a:t>
            </a:r>
            <a:r>
              <a:rPr lang="nl-NL" sz="1800" b="1" dirty="0"/>
              <a:t>funderingsrisico’s</a:t>
            </a:r>
            <a:r>
              <a:rPr lang="nl-NL" sz="1800" dirty="0"/>
              <a:t>.</a:t>
            </a:r>
          </a:p>
          <a:p>
            <a:pPr marL="0" indent="0">
              <a:buNone/>
            </a:pPr>
            <a:endParaRPr lang="nl-NL" sz="1800" dirty="0"/>
          </a:p>
          <a:p>
            <a:pPr marL="0" indent="0">
              <a:buNone/>
            </a:pPr>
            <a:r>
              <a:rPr lang="nl-NL" sz="1800" b="1" dirty="0">
                <a:solidFill>
                  <a:srgbClr val="28CC8B"/>
                </a:solidFill>
              </a:rPr>
              <a:t>Inzicht voortgang</a:t>
            </a:r>
          </a:p>
          <a:p>
            <a:pPr marL="0" indent="0">
              <a:buNone/>
            </a:pPr>
            <a:r>
              <a:rPr lang="nl-NL" sz="1800" dirty="0">
                <a:hlinkClick r:id="rId3"/>
              </a:rPr>
              <a:t>https://funderconsult.com/stand-van-het-land</a:t>
            </a:r>
            <a:endParaRPr lang="nl-NL" sz="1800" dirty="0"/>
          </a:p>
          <a:p>
            <a:pPr marL="0" indent="0">
              <a:buNone/>
            </a:pPr>
            <a:endParaRPr lang="nl-NL" sz="1800" dirty="0"/>
          </a:p>
          <a:p>
            <a:pPr marL="0" indent="0">
              <a:buNone/>
            </a:pPr>
            <a:endParaRPr lang="nl-NL" sz="1800" dirty="0"/>
          </a:p>
        </p:txBody>
      </p:sp>
      <p:sp>
        <p:nvSpPr>
          <p:cNvPr id="14" name="Titel 1">
            <a:extLst>
              <a:ext uri="{FF2B5EF4-FFF2-40B4-BE49-F238E27FC236}">
                <a16:creationId xmlns:a16="http://schemas.microsoft.com/office/drawing/2014/main" id="{AE252E0B-F8F6-3E8E-17CC-FCB31D5A1EAC}"/>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latin typeface="+mn-lt"/>
                <a:cs typeface="Calibri Light" panose="020F0302020204030204" pitchFamily="34" charset="0"/>
              </a:rPr>
              <a:t>Databasis en betrouwbaarheid van funderingsinformatie</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DBCA23E0-E55D-F3E5-4529-8D329427D8A7}"/>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68138A56-2F2D-C68C-FAF5-301AA25F2568}"/>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668CAF8D-46B3-2CEF-9825-0D907B165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56" name="Graphic 55">
            <a:extLst>
              <a:ext uri="{FF2B5EF4-FFF2-40B4-BE49-F238E27FC236}">
                <a16:creationId xmlns:a16="http://schemas.microsoft.com/office/drawing/2014/main" id="{4F3CE746-1C8F-D724-7C2D-A91A0651D34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71541" y="2862851"/>
            <a:ext cx="576239" cy="651401"/>
          </a:xfrm>
          <a:prstGeom prst="rect">
            <a:avLst/>
          </a:prstGeom>
        </p:spPr>
      </p:pic>
      <p:pic>
        <p:nvPicPr>
          <p:cNvPr id="58" name="Graphic 57">
            <a:extLst>
              <a:ext uri="{FF2B5EF4-FFF2-40B4-BE49-F238E27FC236}">
                <a16:creationId xmlns:a16="http://schemas.microsoft.com/office/drawing/2014/main" id="{D43D7D57-9451-6850-6478-569A836DF64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431078" y="1325564"/>
            <a:ext cx="952781" cy="952781"/>
          </a:xfrm>
          <a:prstGeom prst="rect">
            <a:avLst/>
          </a:prstGeom>
        </p:spPr>
      </p:pic>
      <p:pic>
        <p:nvPicPr>
          <p:cNvPr id="60" name="Graphic 59">
            <a:extLst>
              <a:ext uri="{FF2B5EF4-FFF2-40B4-BE49-F238E27FC236}">
                <a16:creationId xmlns:a16="http://schemas.microsoft.com/office/drawing/2014/main" id="{79F0A6AC-7585-BB13-48A6-EEC335BBEDF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332967" y="1333047"/>
            <a:ext cx="952781" cy="952781"/>
          </a:xfrm>
          <a:prstGeom prst="rect">
            <a:avLst/>
          </a:prstGeom>
        </p:spPr>
      </p:pic>
      <p:pic>
        <p:nvPicPr>
          <p:cNvPr id="62" name="Graphic 61">
            <a:extLst>
              <a:ext uri="{FF2B5EF4-FFF2-40B4-BE49-F238E27FC236}">
                <a16:creationId xmlns:a16="http://schemas.microsoft.com/office/drawing/2014/main" id="{79A45621-97A7-00DF-19BB-B4663CDA3EA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234856" y="1303366"/>
            <a:ext cx="952781" cy="952781"/>
          </a:xfrm>
          <a:prstGeom prst="rect">
            <a:avLst/>
          </a:prstGeom>
        </p:spPr>
      </p:pic>
      <p:pic>
        <p:nvPicPr>
          <p:cNvPr id="1024" name="Graphic 1023">
            <a:extLst>
              <a:ext uri="{FF2B5EF4-FFF2-40B4-BE49-F238E27FC236}">
                <a16:creationId xmlns:a16="http://schemas.microsoft.com/office/drawing/2014/main" id="{C40A504F-52A3-7C1E-4587-B669D092209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104014" y="1303365"/>
            <a:ext cx="952781" cy="952781"/>
          </a:xfrm>
          <a:prstGeom prst="rect">
            <a:avLst/>
          </a:prstGeom>
        </p:spPr>
      </p:pic>
      <p:pic>
        <p:nvPicPr>
          <p:cNvPr id="2" name="Graphic 1">
            <a:extLst>
              <a:ext uri="{FF2B5EF4-FFF2-40B4-BE49-F238E27FC236}">
                <a16:creationId xmlns:a16="http://schemas.microsoft.com/office/drawing/2014/main" id="{FFCEDB73-6CCA-0040-822C-4782089A0B2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440363" y="2535001"/>
            <a:ext cx="576239" cy="651401"/>
          </a:xfrm>
          <a:prstGeom prst="rect">
            <a:avLst/>
          </a:prstGeom>
        </p:spPr>
      </p:pic>
      <p:pic>
        <p:nvPicPr>
          <p:cNvPr id="3" name="Graphic 2">
            <a:extLst>
              <a:ext uri="{FF2B5EF4-FFF2-40B4-BE49-F238E27FC236}">
                <a16:creationId xmlns:a16="http://schemas.microsoft.com/office/drawing/2014/main" id="{2E8460E9-2F00-2120-648B-43D014A5D0F7}"/>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8905952" y="2668937"/>
            <a:ext cx="576239" cy="651401"/>
          </a:xfrm>
          <a:prstGeom prst="rect">
            <a:avLst/>
          </a:prstGeom>
        </p:spPr>
      </p:pic>
      <p:pic>
        <p:nvPicPr>
          <p:cNvPr id="4" name="Graphic 3">
            <a:extLst>
              <a:ext uri="{FF2B5EF4-FFF2-40B4-BE49-F238E27FC236}">
                <a16:creationId xmlns:a16="http://schemas.microsoft.com/office/drawing/2014/main" id="{BA64E322-8036-5D08-B067-8B860648A37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551013" y="2910546"/>
            <a:ext cx="576239" cy="651401"/>
          </a:xfrm>
          <a:prstGeom prst="rect">
            <a:avLst/>
          </a:prstGeom>
        </p:spPr>
      </p:pic>
      <p:pic>
        <p:nvPicPr>
          <p:cNvPr id="5" name="Graphic 4">
            <a:extLst>
              <a:ext uri="{FF2B5EF4-FFF2-40B4-BE49-F238E27FC236}">
                <a16:creationId xmlns:a16="http://schemas.microsoft.com/office/drawing/2014/main" id="{D1177802-14F7-025E-C147-107B4FEB0DB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016602" y="3143544"/>
            <a:ext cx="576239" cy="651401"/>
          </a:xfrm>
          <a:prstGeom prst="rect">
            <a:avLst/>
          </a:prstGeom>
        </p:spPr>
      </p:pic>
      <p:pic>
        <p:nvPicPr>
          <p:cNvPr id="7" name="Afbeelding 6">
            <a:extLst>
              <a:ext uri="{FF2B5EF4-FFF2-40B4-BE49-F238E27FC236}">
                <a16:creationId xmlns:a16="http://schemas.microsoft.com/office/drawing/2014/main" id="{E971C5FE-4863-5DE9-9768-796F84A721C2}"/>
              </a:ext>
            </a:extLst>
          </p:cNvPr>
          <p:cNvPicPr>
            <a:picLocks noChangeAspect="1"/>
          </p:cNvPicPr>
          <p:nvPr/>
        </p:nvPicPr>
        <p:blipFill>
          <a:blip r:embed="rId14"/>
          <a:stretch>
            <a:fillRect/>
          </a:stretch>
        </p:blipFill>
        <p:spPr>
          <a:xfrm>
            <a:off x="7911877" y="3970435"/>
            <a:ext cx="3140627" cy="2887565"/>
          </a:xfrm>
          <a:prstGeom prst="rect">
            <a:avLst/>
          </a:prstGeom>
        </p:spPr>
      </p:pic>
      <p:sp>
        <p:nvSpPr>
          <p:cNvPr id="8" name="Tekstvak 7">
            <a:extLst>
              <a:ext uri="{FF2B5EF4-FFF2-40B4-BE49-F238E27FC236}">
                <a16:creationId xmlns:a16="http://schemas.microsoft.com/office/drawing/2014/main" id="{5729F71A-4375-7E21-1CEC-922E1E36D468}"/>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387517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03682-9A9D-84E3-0EC1-B8812B56881F}"/>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C5FD2609-F299-20D9-40A1-D47EE75C6A6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374D8BEE-4354-4BE9-37B4-6F32049B6302}"/>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a:t>Datadekking en verrijking</a:t>
            </a:r>
            <a:endParaRPr lang="en-US" sz="4000" b="1">
              <a:latin typeface="+mn-lt"/>
            </a:endParaRPr>
          </a:p>
        </p:txBody>
      </p:sp>
      <p:pic>
        <p:nvPicPr>
          <p:cNvPr id="4" name="Picture 2" descr="Kennis Centrum Aanpak Funderingsproblematiek Logo">
            <a:extLst>
              <a:ext uri="{FF2B5EF4-FFF2-40B4-BE49-F238E27FC236}">
                <a16:creationId xmlns:a16="http://schemas.microsoft.com/office/drawing/2014/main" id="{3ECB290E-3C77-2A8C-876B-50E806637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4DC5B16F-491A-184B-3917-F5385DC39FA9}"/>
              </a:ext>
            </a:extLst>
          </p:cNvPr>
          <p:cNvPicPr>
            <a:picLocks noChangeAspect="1"/>
          </p:cNvPicPr>
          <p:nvPr/>
        </p:nvPicPr>
        <p:blipFill>
          <a:blip r:embed="rId5"/>
          <a:stretch>
            <a:fillRect/>
          </a:stretch>
        </p:blipFill>
        <p:spPr>
          <a:xfrm>
            <a:off x="10724078" y="74948"/>
            <a:ext cx="1438476" cy="266737"/>
          </a:xfrm>
          <a:prstGeom prst="rect">
            <a:avLst/>
          </a:prstGeom>
        </p:spPr>
      </p:pic>
      <p:sp>
        <p:nvSpPr>
          <p:cNvPr id="2" name="Tekstvak 1">
            <a:extLst>
              <a:ext uri="{FF2B5EF4-FFF2-40B4-BE49-F238E27FC236}">
                <a16:creationId xmlns:a16="http://schemas.microsoft.com/office/drawing/2014/main" id="{0E25A134-03BF-CF5A-0B87-4B927BF77276}"/>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544606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5FEA9-5C9C-8ADD-7A4C-CF14FCA0CD46}"/>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8E51D618-6CC2-662F-1DBD-2D82BC95B40F}"/>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7503613D-1B44-8E75-D84C-218176D6F5AC}"/>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1B1E3C"/>
                </a:solidFill>
                <a:latin typeface="+mn-lt"/>
                <a:cs typeface="Calibri Light" panose="020F0302020204030204" pitchFamily="34" charset="0"/>
              </a:rPr>
              <a:t>Datadekking</a:t>
            </a:r>
            <a:r>
              <a:rPr lang="nl-NL" sz="3200" b="1">
                <a:solidFill>
                  <a:srgbClr val="28CC8B"/>
                </a:solidFill>
                <a:latin typeface="+mn-lt"/>
                <a:cs typeface="Calibri Light" panose="020F0302020204030204" pitchFamily="34" charset="0"/>
              </a:rPr>
              <a:t> – Dataverrijking uit landelijke voorziening</a:t>
            </a:r>
            <a:endParaRPr lang="nl-NL" sz="3200" b="1">
              <a:solidFill>
                <a:srgbClr val="17A4EA"/>
              </a:solidFill>
              <a:latin typeface="+mn-lt"/>
              <a:cs typeface="Calibri Light" panose="020F0302020204030204" pitchFamily="34" charset="0"/>
            </a:endParaRPr>
          </a:p>
        </p:txBody>
      </p:sp>
      <p:pic>
        <p:nvPicPr>
          <p:cNvPr id="17" name="Afbeelding 16">
            <a:extLst>
              <a:ext uri="{FF2B5EF4-FFF2-40B4-BE49-F238E27FC236}">
                <a16:creationId xmlns:a16="http://schemas.microsoft.com/office/drawing/2014/main" id="{C7156982-4DEC-D501-F80E-27DFE18A970B}"/>
              </a:ext>
            </a:extLst>
          </p:cNvPr>
          <p:cNvPicPr>
            <a:picLocks noChangeAspect="1"/>
          </p:cNvPicPr>
          <p:nvPr/>
        </p:nvPicPr>
        <p:blipFill>
          <a:blip r:embed="rId3"/>
          <a:stretch>
            <a:fillRect/>
          </a:stretch>
        </p:blipFill>
        <p:spPr>
          <a:xfrm>
            <a:off x="8088830" y="1092460"/>
            <a:ext cx="3237824" cy="1609714"/>
          </a:xfrm>
          <a:prstGeom prst="rect">
            <a:avLst/>
          </a:prstGeom>
          <a:ln>
            <a:noFill/>
          </a:ln>
          <a:effectLst>
            <a:outerShdw blurRad="292100" dist="139700" dir="2700000" algn="tl" rotWithShape="0">
              <a:srgbClr val="333333">
                <a:alpha val="65000"/>
              </a:srgbClr>
            </a:outerShdw>
          </a:effectLst>
        </p:spPr>
      </p:pic>
      <p:pic>
        <p:nvPicPr>
          <p:cNvPr id="18" name="Afbeelding 17">
            <a:extLst>
              <a:ext uri="{FF2B5EF4-FFF2-40B4-BE49-F238E27FC236}">
                <a16:creationId xmlns:a16="http://schemas.microsoft.com/office/drawing/2014/main" id="{D2600C4B-3E72-351A-09A1-5B7F3B035A3C}"/>
              </a:ext>
            </a:extLst>
          </p:cNvPr>
          <p:cNvPicPr>
            <a:picLocks noChangeAspect="1"/>
          </p:cNvPicPr>
          <p:nvPr/>
        </p:nvPicPr>
        <p:blipFill>
          <a:blip r:embed="rId4"/>
          <a:stretch>
            <a:fillRect/>
          </a:stretch>
        </p:blipFill>
        <p:spPr>
          <a:xfrm>
            <a:off x="8088830" y="2899369"/>
            <a:ext cx="3237824" cy="1454650"/>
          </a:xfrm>
          <a:prstGeom prst="rect">
            <a:avLst/>
          </a:prstGeom>
          <a:ln>
            <a:noFill/>
          </a:ln>
          <a:effectLst>
            <a:outerShdw blurRad="292100" dist="139700" dir="2700000" algn="tl" rotWithShape="0">
              <a:srgbClr val="333333">
                <a:alpha val="65000"/>
              </a:srgbClr>
            </a:outerShdw>
          </a:effectLst>
        </p:spPr>
      </p:pic>
      <p:pic>
        <p:nvPicPr>
          <p:cNvPr id="27" name="Afbeelding 26">
            <a:extLst>
              <a:ext uri="{FF2B5EF4-FFF2-40B4-BE49-F238E27FC236}">
                <a16:creationId xmlns:a16="http://schemas.microsoft.com/office/drawing/2014/main" id="{3BBA5848-B8B1-1C9E-EB19-C8522CB7C21A}"/>
              </a:ext>
            </a:extLst>
          </p:cNvPr>
          <p:cNvPicPr>
            <a:picLocks noChangeAspect="1"/>
          </p:cNvPicPr>
          <p:nvPr/>
        </p:nvPicPr>
        <p:blipFill>
          <a:blip r:embed="rId5"/>
          <a:stretch>
            <a:fillRect/>
          </a:stretch>
        </p:blipFill>
        <p:spPr>
          <a:xfrm>
            <a:off x="8088831" y="4551214"/>
            <a:ext cx="3237825" cy="1575480"/>
          </a:xfrm>
          <a:prstGeom prst="rect">
            <a:avLst/>
          </a:prstGeom>
          <a:ln>
            <a:noFill/>
          </a:ln>
          <a:effectLst>
            <a:outerShdw blurRad="292100" dist="139700" dir="2700000" algn="tl" rotWithShape="0">
              <a:srgbClr val="333333">
                <a:alpha val="65000"/>
              </a:srgbClr>
            </a:outerShdw>
          </a:effectLst>
        </p:spPr>
      </p:pic>
      <p:sp>
        <p:nvSpPr>
          <p:cNvPr id="11" name="Tijdelijke aanduiding voor inhoud 2">
            <a:extLst>
              <a:ext uri="{FF2B5EF4-FFF2-40B4-BE49-F238E27FC236}">
                <a16:creationId xmlns:a16="http://schemas.microsoft.com/office/drawing/2014/main" id="{51DA274E-531E-F565-962B-452FDFB60D37}"/>
              </a:ext>
            </a:extLst>
          </p:cNvPr>
          <p:cNvSpPr>
            <a:spLocks noGrp="1"/>
          </p:cNvSpPr>
          <p:nvPr>
            <p:ph idx="1"/>
          </p:nvPr>
        </p:nvSpPr>
        <p:spPr>
          <a:xfrm>
            <a:off x="1133712" y="1223122"/>
            <a:ext cx="6431603" cy="4783231"/>
          </a:xfrm>
        </p:spPr>
        <p:txBody>
          <a:bodyPr>
            <a:noAutofit/>
          </a:bodyPr>
          <a:lstStyle/>
          <a:p>
            <a:pPr marL="0" indent="0">
              <a:buNone/>
            </a:pPr>
            <a:r>
              <a:rPr lang="nl-NL" sz="1800" b="1">
                <a:solidFill>
                  <a:srgbClr val="28CC8B"/>
                </a:solidFill>
              </a:rPr>
              <a:t>Landelijke voorzieningen als basis voor funderingsregistratie</a:t>
            </a:r>
            <a:br>
              <a:rPr lang="nl-NL" sz="1800"/>
            </a:br>
            <a:r>
              <a:rPr lang="nl-NL" sz="1800"/>
              <a:t>Deze </a:t>
            </a:r>
            <a:r>
              <a:rPr lang="nl-NL" sz="1800" err="1"/>
              <a:t>data-sets</a:t>
            </a:r>
            <a:r>
              <a:rPr lang="nl-NL" sz="1800"/>
              <a:t> vormen een essentiële basis waarop we kunnen terugvallen. Deze bronnen zorgen voor actuele en betrouwbare informatie die nodig is voor analyses en samenwerkingen.</a:t>
            </a:r>
          </a:p>
          <a:p>
            <a:pPr marL="0" indent="0">
              <a:buNone/>
            </a:pPr>
            <a:endParaRPr lang="nl-NL" sz="1800"/>
          </a:p>
          <a:p>
            <a:pPr>
              <a:buFont typeface="Arial" panose="020B0604020202020204" pitchFamily="34" charset="0"/>
              <a:buChar char="•"/>
            </a:pPr>
            <a:r>
              <a:rPr lang="nl-NL" sz="1800" b="1">
                <a:solidFill>
                  <a:srgbClr val="28CC8B"/>
                </a:solidFill>
              </a:rPr>
              <a:t>BAG/BGT</a:t>
            </a:r>
            <a:r>
              <a:rPr lang="nl-NL" sz="1800"/>
              <a:t>: Informatie over bouwjaren en actuele pandgegevens.</a:t>
            </a:r>
          </a:p>
          <a:p>
            <a:pPr>
              <a:buFont typeface="Arial" panose="020B0604020202020204" pitchFamily="34" charset="0"/>
              <a:buChar char="•"/>
            </a:pPr>
            <a:r>
              <a:rPr lang="nl-NL" sz="1800" b="1">
                <a:solidFill>
                  <a:srgbClr val="28CC8B"/>
                </a:solidFill>
              </a:rPr>
              <a:t>AHN4/5</a:t>
            </a:r>
            <a:r>
              <a:rPr lang="nl-NL" sz="1800"/>
              <a:t>: Hoogtebestanden voor inzicht in maaiveldhoogtes.</a:t>
            </a:r>
          </a:p>
          <a:p>
            <a:pPr>
              <a:buFont typeface="Arial" panose="020B0604020202020204" pitchFamily="34" charset="0"/>
              <a:buChar char="•"/>
            </a:pPr>
            <a:r>
              <a:rPr lang="nl-NL" sz="1800" b="1">
                <a:solidFill>
                  <a:srgbClr val="28CC8B"/>
                </a:solidFill>
              </a:rPr>
              <a:t>Peilgebieden</a:t>
            </a:r>
            <a:r>
              <a:rPr lang="nl-NL" sz="1800"/>
              <a:t>: Uitgangspunten voor grondwaterstanden.</a:t>
            </a:r>
          </a:p>
          <a:p>
            <a:pPr>
              <a:buFont typeface="Arial" panose="020B0604020202020204" pitchFamily="34" charset="0"/>
              <a:buChar char="•"/>
            </a:pPr>
            <a:r>
              <a:rPr lang="nl-NL" sz="1800" b="1">
                <a:solidFill>
                  <a:srgbClr val="28CC8B"/>
                </a:solidFill>
              </a:rPr>
              <a:t>Nationaal </a:t>
            </a:r>
            <a:r>
              <a:rPr lang="nl-NL" sz="1800" b="1" err="1">
                <a:solidFill>
                  <a:srgbClr val="28CC8B"/>
                </a:solidFill>
              </a:rPr>
              <a:t>WaterModel</a:t>
            </a:r>
            <a:r>
              <a:rPr lang="nl-NL" sz="1800"/>
              <a:t>: Informatie over GLG/GHG (grondwaterstanden).</a:t>
            </a:r>
          </a:p>
          <a:p>
            <a:pPr>
              <a:buFont typeface="Arial" panose="020B0604020202020204" pitchFamily="34" charset="0"/>
              <a:buChar char="•"/>
            </a:pPr>
            <a:r>
              <a:rPr lang="nl-NL" sz="1800" b="1">
                <a:solidFill>
                  <a:srgbClr val="28CC8B"/>
                </a:solidFill>
              </a:rPr>
              <a:t>BRO-Loket</a:t>
            </a:r>
            <a:r>
              <a:rPr lang="nl-NL" sz="1800"/>
              <a:t>: Data over bodemopbouw en </a:t>
            </a:r>
            <a:r>
              <a:rPr lang="nl-NL" sz="1800" err="1"/>
              <a:t>GeoTOP</a:t>
            </a:r>
            <a:r>
              <a:rPr lang="nl-NL" sz="1800"/>
              <a:t>.</a:t>
            </a:r>
          </a:p>
          <a:p>
            <a:pPr>
              <a:buFont typeface="Arial" panose="020B0604020202020204" pitchFamily="34" charset="0"/>
              <a:buChar char="•"/>
            </a:pPr>
            <a:r>
              <a:rPr lang="nl-NL" sz="1800" b="1">
                <a:solidFill>
                  <a:srgbClr val="28CC8B"/>
                </a:solidFill>
              </a:rPr>
              <a:t>Klimaatmodellen</a:t>
            </a:r>
            <a:r>
              <a:rPr lang="nl-NL" sz="1800"/>
              <a:t>: Inzicht in toekomstige veranderingen en effecten.</a:t>
            </a:r>
          </a:p>
          <a:p>
            <a:pPr>
              <a:buFont typeface="Arial" panose="020B0604020202020204" pitchFamily="34" charset="0"/>
              <a:buChar char="•"/>
            </a:pPr>
            <a:endParaRPr lang="nl-NL" sz="1800"/>
          </a:p>
          <a:p>
            <a:pPr marL="0" indent="0">
              <a:buNone/>
            </a:pPr>
            <a:r>
              <a:rPr lang="nl-NL" sz="1800"/>
              <a:t>Deze gegevens zijn cruciaal voor het bijhouden van panden, het bepalen van monumentale status en het ontwikkelen van handelingsperspectieven in samenwerking met andere partijen.</a:t>
            </a:r>
          </a:p>
          <a:p>
            <a:pPr marL="0" indent="0">
              <a:buNone/>
            </a:pPr>
            <a:endParaRPr lang="nl-NL" sz="1800"/>
          </a:p>
        </p:txBody>
      </p:sp>
      <p:sp>
        <p:nvSpPr>
          <p:cNvPr id="2" name="Tekstvak 1">
            <a:extLst>
              <a:ext uri="{FF2B5EF4-FFF2-40B4-BE49-F238E27FC236}">
                <a16:creationId xmlns:a16="http://schemas.microsoft.com/office/drawing/2014/main" id="{40EA5844-7D21-F9AB-84F4-2AA8322AA97F}"/>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21987383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66F58-1FC9-947B-81E7-3BD7D2ED131E}"/>
            </a:ext>
          </a:extLst>
        </p:cNvPr>
        <p:cNvGrpSpPr/>
        <p:nvPr/>
      </p:nvGrpSpPr>
      <p:grpSpPr>
        <a:xfrm>
          <a:off x="0" y="0"/>
          <a:ext cx="0" cy="0"/>
          <a:chOff x="0" y="0"/>
          <a:chExt cx="0" cy="0"/>
        </a:xfrm>
      </p:grpSpPr>
      <p:sp>
        <p:nvSpPr>
          <p:cNvPr id="3" name="Rechthoek 2">
            <a:extLst>
              <a:ext uri="{FF2B5EF4-FFF2-40B4-BE49-F238E27FC236}">
                <a16:creationId xmlns:a16="http://schemas.microsoft.com/office/drawing/2014/main" id="{FD71747E-1DB9-57D2-6C49-16BCD2F011F3}"/>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0C813098-B7BB-0F45-EEAA-86E5B4D635A5}"/>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1B1E3C"/>
                </a:solidFill>
                <a:latin typeface="+mn-lt"/>
                <a:cs typeface="Calibri Light" panose="020F0302020204030204" pitchFamily="34" charset="0"/>
              </a:rPr>
              <a:t>Datadekking</a:t>
            </a:r>
            <a:r>
              <a:rPr lang="nl-NL" sz="3200" b="1">
                <a:solidFill>
                  <a:srgbClr val="28CC8B"/>
                </a:solidFill>
                <a:latin typeface="+mn-lt"/>
                <a:cs typeface="Calibri Light" panose="020F0302020204030204" pitchFamily="34" charset="0"/>
              </a:rPr>
              <a:t> – Dataverrijking uit samenwerkingen en lokale bron</a:t>
            </a:r>
            <a:endParaRPr lang="nl-NL" sz="3200" b="1">
              <a:solidFill>
                <a:srgbClr val="17A4EA"/>
              </a:solidFill>
              <a:latin typeface="+mn-lt"/>
              <a:cs typeface="Calibri Light" panose="020F0302020204030204" pitchFamily="34" charset="0"/>
            </a:endParaRPr>
          </a:p>
        </p:txBody>
      </p:sp>
      <p:sp>
        <p:nvSpPr>
          <p:cNvPr id="16" name="Tijdelijke aanduiding voor inhoud 2">
            <a:extLst>
              <a:ext uri="{FF2B5EF4-FFF2-40B4-BE49-F238E27FC236}">
                <a16:creationId xmlns:a16="http://schemas.microsoft.com/office/drawing/2014/main" id="{B9B23E4C-3A6F-A521-7141-B43801BEE967}"/>
              </a:ext>
            </a:extLst>
          </p:cNvPr>
          <p:cNvSpPr>
            <a:spLocks noGrp="1"/>
          </p:cNvSpPr>
          <p:nvPr>
            <p:ph idx="1"/>
          </p:nvPr>
        </p:nvSpPr>
        <p:spPr>
          <a:xfrm>
            <a:off x="914400" y="1121831"/>
            <a:ext cx="7781926" cy="4783231"/>
          </a:xfrm>
        </p:spPr>
        <p:txBody>
          <a:bodyPr>
            <a:noAutofit/>
          </a:bodyPr>
          <a:lstStyle/>
          <a:p>
            <a:pPr marL="0" indent="0">
              <a:buNone/>
            </a:pPr>
            <a:r>
              <a:rPr lang="nl-NL" sz="1600" b="1" dirty="0">
                <a:solidFill>
                  <a:srgbClr val="28CC8B"/>
                </a:solidFill>
              </a:rPr>
              <a:t>Archiefgegevens</a:t>
            </a:r>
          </a:p>
          <a:p>
            <a:pPr marL="0" indent="0">
              <a:buNone/>
            </a:pPr>
            <a:r>
              <a:rPr lang="nl-NL" sz="1600" dirty="0"/>
              <a:t>Door actieve samenwerkingen met gemeenten en corporaties worden grote delen van Nederland geïnventariseerd door </a:t>
            </a:r>
            <a:r>
              <a:rPr lang="nl-NL" sz="1600" b="1" dirty="0">
                <a:solidFill>
                  <a:srgbClr val="28CC8B"/>
                </a:solidFill>
              </a:rPr>
              <a:t>archiefgegevens</a:t>
            </a:r>
            <a:r>
              <a:rPr lang="nl-NL" sz="1600" dirty="0"/>
              <a:t> op te zoeken.</a:t>
            </a:r>
          </a:p>
          <a:p>
            <a:pPr marL="0" indent="0">
              <a:buNone/>
            </a:pPr>
            <a:r>
              <a:rPr lang="nl-NL" sz="1600" b="1" dirty="0">
                <a:solidFill>
                  <a:srgbClr val="28CC8B"/>
                </a:solidFill>
              </a:rPr>
              <a:t>Funderingsonderzoeken / QuickScans</a:t>
            </a:r>
          </a:p>
          <a:p>
            <a:pPr marL="0" indent="0">
              <a:buNone/>
            </a:pPr>
            <a:r>
              <a:rPr lang="nl-NL" sz="1600" dirty="0"/>
              <a:t>Door samenwerkingen met </a:t>
            </a:r>
            <a:r>
              <a:rPr lang="nl-NL" sz="1600" b="1" dirty="0"/>
              <a:t>onderzoeksbureaus</a:t>
            </a:r>
            <a:r>
              <a:rPr lang="nl-NL" sz="1600" dirty="0"/>
              <a:t> ontvangen wij funderingsrapporten, ook wanneer deze niet direct via gemeenten of corporaties bij ons terechtkomen.</a:t>
            </a:r>
            <a:endParaRPr lang="nl-NL" sz="1600" b="1" dirty="0"/>
          </a:p>
          <a:p>
            <a:pPr marL="0" indent="0">
              <a:buNone/>
            </a:pPr>
            <a:r>
              <a:rPr lang="nl-NL" sz="1600" b="1" dirty="0">
                <a:solidFill>
                  <a:srgbClr val="28CC8B"/>
                </a:solidFill>
              </a:rPr>
              <a:t>Particulieren</a:t>
            </a:r>
          </a:p>
          <a:p>
            <a:pPr marL="0" indent="0">
              <a:buNone/>
            </a:pPr>
            <a:r>
              <a:rPr lang="nl-NL" sz="1600" dirty="0" err="1"/>
              <a:t>Crowdsourcing</a:t>
            </a:r>
            <a:r>
              <a:rPr lang="nl-NL" sz="1600" dirty="0"/>
              <a:t> blijkt een effectief middel. Door bewoners in staat te stellen hun funderingstype door te geven groeit de database.</a:t>
            </a:r>
          </a:p>
          <a:p>
            <a:pPr marL="0" indent="0">
              <a:buNone/>
            </a:pPr>
            <a:r>
              <a:rPr lang="nl-NL" sz="1600" b="1" dirty="0">
                <a:solidFill>
                  <a:srgbClr val="28CC8B"/>
                </a:solidFill>
              </a:rPr>
              <a:t>Makelaars en Taxateurs</a:t>
            </a:r>
          </a:p>
          <a:p>
            <a:pPr marL="0" indent="0">
              <a:buNone/>
            </a:pPr>
            <a:r>
              <a:rPr lang="nl-NL" sz="1600" dirty="0"/>
              <a:t>Bij het ontvangen van een </a:t>
            </a:r>
            <a:r>
              <a:rPr lang="nl-NL" sz="1600" b="1" dirty="0" err="1"/>
              <a:t>funderingsrisicorapport</a:t>
            </a:r>
            <a:r>
              <a:rPr lang="nl-NL" sz="1600" dirty="0"/>
              <a:t> kan blijken dat aanvullende gegevens beschikbaar zijn. Makelaars en taxateurs kunnen via de </a:t>
            </a:r>
            <a:r>
              <a:rPr lang="nl-NL" sz="1600" b="1" dirty="0" err="1"/>
              <a:t>terugmeldfunctionaliteit</a:t>
            </a:r>
            <a:r>
              <a:rPr lang="nl-NL" sz="1600" b="1" dirty="0"/>
              <a:t> </a:t>
            </a:r>
            <a:r>
              <a:rPr lang="nl-NL" sz="1600" dirty="0"/>
              <a:t>deze informatie doorgeven aan FunderMaps. </a:t>
            </a:r>
            <a:endParaRPr lang="nl-NL" sz="1600" b="1" dirty="0"/>
          </a:p>
          <a:p>
            <a:pPr marL="0" indent="0">
              <a:buNone/>
            </a:pPr>
            <a:r>
              <a:rPr lang="nl-NL" sz="1600" b="1" dirty="0">
                <a:solidFill>
                  <a:srgbClr val="28CC8B"/>
                </a:solidFill>
              </a:rPr>
              <a:t>Funderingsherstelregister</a:t>
            </a:r>
          </a:p>
          <a:p>
            <a:pPr marL="0" indent="0">
              <a:buNone/>
            </a:pPr>
            <a:r>
              <a:rPr lang="nl-NL" sz="1600" dirty="0"/>
              <a:t>Herstelde funderingen zijn panden met een hoog risico die door genomen maatregelen naar een lager risiconiveau zijn gebracht. </a:t>
            </a:r>
            <a:endParaRPr lang="nl-NL" sz="1600" b="1" dirty="0"/>
          </a:p>
          <a:p>
            <a:pPr marL="0" indent="0">
              <a:buNone/>
            </a:pPr>
            <a:r>
              <a:rPr lang="nl-NL" sz="1600" b="1" dirty="0">
                <a:solidFill>
                  <a:srgbClr val="28CC8B"/>
                </a:solidFill>
              </a:rPr>
              <a:t>Satellietdata</a:t>
            </a:r>
          </a:p>
          <a:p>
            <a:pPr marL="0" indent="0">
              <a:buNone/>
            </a:pPr>
            <a:r>
              <a:rPr lang="nl-NL" sz="1600" dirty="0"/>
              <a:t>Voor heel Nederland is een uitgangspunt beschikbaar voor pandzakking. </a:t>
            </a:r>
          </a:p>
          <a:p>
            <a:pPr marL="0" indent="0">
              <a:buNone/>
            </a:pPr>
            <a:endParaRPr lang="nl-NL" sz="1800" dirty="0"/>
          </a:p>
        </p:txBody>
      </p:sp>
      <p:pic>
        <p:nvPicPr>
          <p:cNvPr id="2" name="Afbeelding 1">
            <a:extLst>
              <a:ext uri="{FF2B5EF4-FFF2-40B4-BE49-F238E27FC236}">
                <a16:creationId xmlns:a16="http://schemas.microsoft.com/office/drawing/2014/main" id="{6A7DD5D4-FA6E-1909-83B2-CC86F9FB2B65}"/>
              </a:ext>
            </a:extLst>
          </p:cNvPr>
          <p:cNvPicPr>
            <a:picLocks noChangeAspect="1"/>
          </p:cNvPicPr>
          <p:nvPr/>
        </p:nvPicPr>
        <p:blipFill>
          <a:blip r:embed="rId3"/>
          <a:stretch>
            <a:fillRect/>
          </a:stretch>
        </p:blipFill>
        <p:spPr>
          <a:xfrm>
            <a:off x="8848224" y="2118956"/>
            <a:ext cx="1652838" cy="967389"/>
          </a:xfrm>
          <a:prstGeom prst="rect">
            <a:avLst/>
          </a:prstGeom>
          <a:ln>
            <a:noFill/>
          </a:ln>
          <a:effectLst>
            <a:outerShdw blurRad="292100" dist="139700" dir="2700000" algn="tl" rotWithShape="0">
              <a:srgbClr val="333333">
                <a:alpha val="65000"/>
              </a:srgbClr>
            </a:outerShdw>
          </a:effectLst>
        </p:spPr>
      </p:pic>
      <p:pic>
        <p:nvPicPr>
          <p:cNvPr id="27650" name="Picture 2" descr="Archiefstuk inzien - Het Utrechts Archief">
            <a:extLst>
              <a:ext uri="{FF2B5EF4-FFF2-40B4-BE49-F238E27FC236}">
                <a16:creationId xmlns:a16="http://schemas.microsoft.com/office/drawing/2014/main" id="{F67B557F-FC3A-BAE1-EBFD-8D14A05D1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326" y="891423"/>
            <a:ext cx="1790699" cy="967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8756D2CD-FB13-B062-7572-723298AE47F8}"/>
              </a:ext>
            </a:extLst>
          </p:cNvPr>
          <p:cNvPicPr>
            <a:picLocks noChangeAspect="1"/>
          </p:cNvPicPr>
          <p:nvPr/>
        </p:nvPicPr>
        <p:blipFill>
          <a:blip r:embed="rId5"/>
          <a:stretch>
            <a:fillRect/>
          </a:stretch>
        </p:blipFill>
        <p:spPr>
          <a:xfrm>
            <a:off x="10652960" y="1382355"/>
            <a:ext cx="1056502" cy="1521527"/>
          </a:xfrm>
          <a:prstGeom prst="rect">
            <a:avLst/>
          </a:prstGeom>
          <a:ln>
            <a:noFill/>
          </a:ln>
          <a:effectLst>
            <a:outerShdw blurRad="292100" dist="139700" dir="2700000" algn="tl" rotWithShape="0">
              <a:srgbClr val="333333">
                <a:alpha val="65000"/>
              </a:srgbClr>
            </a:outerShdw>
          </a:effectLst>
        </p:spPr>
      </p:pic>
      <p:grpSp>
        <p:nvGrpSpPr>
          <p:cNvPr id="9" name="Groep 8">
            <a:extLst>
              <a:ext uri="{FF2B5EF4-FFF2-40B4-BE49-F238E27FC236}">
                <a16:creationId xmlns:a16="http://schemas.microsoft.com/office/drawing/2014/main" id="{4BE0CAEA-ADC2-42CD-0E2F-58E446DF0F10}"/>
              </a:ext>
            </a:extLst>
          </p:cNvPr>
          <p:cNvGrpSpPr/>
          <p:nvPr/>
        </p:nvGrpSpPr>
        <p:grpSpPr>
          <a:xfrm>
            <a:off x="8848224" y="3663943"/>
            <a:ext cx="1927209" cy="1092758"/>
            <a:chOff x="8258175" y="2183082"/>
            <a:chExt cx="3407001" cy="1871937"/>
          </a:xfrm>
        </p:grpSpPr>
        <p:pic>
          <p:nvPicPr>
            <p:cNvPr id="10" name="Afbeelding 9">
              <a:extLst>
                <a:ext uri="{FF2B5EF4-FFF2-40B4-BE49-F238E27FC236}">
                  <a16:creationId xmlns:a16="http://schemas.microsoft.com/office/drawing/2014/main" id="{666BDBBB-7FAE-D8BE-1F40-881C89726D57}"/>
                </a:ext>
              </a:extLst>
            </p:cNvPr>
            <p:cNvPicPr>
              <a:picLocks noChangeAspect="1"/>
            </p:cNvPicPr>
            <p:nvPr/>
          </p:nvPicPr>
          <p:blipFill>
            <a:blip r:embed="rId6"/>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11" name="Afbeelding 10">
              <a:extLst>
                <a:ext uri="{FF2B5EF4-FFF2-40B4-BE49-F238E27FC236}">
                  <a16:creationId xmlns:a16="http://schemas.microsoft.com/office/drawing/2014/main" id="{FC0FC53A-8901-A987-E1E0-CD2085054FF7}"/>
                </a:ext>
              </a:extLst>
            </p:cNvPr>
            <p:cNvPicPr>
              <a:picLocks noChangeAspect="1"/>
            </p:cNvPicPr>
            <p:nvPr/>
          </p:nvPicPr>
          <p:blipFill>
            <a:blip r:embed="rId7"/>
            <a:stretch>
              <a:fillRect/>
            </a:stretch>
          </p:blipFill>
          <p:spPr>
            <a:xfrm>
              <a:off x="10044004" y="2437917"/>
              <a:ext cx="1552792" cy="1543533"/>
            </a:xfrm>
            <a:prstGeom prst="rect">
              <a:avLst/>
            </a:prstGeom>
          </p:spPr>
        </p:pic>
      </p:grpSp>
      <p:pic>
        <p:nvPicPr>
          <p:cNvPr id="12" name="Afbeelding 11">
            <a:extLst>
              <a:ext uri="{FF2B5EF4-FFF2-40B4-BE49-F238E27FC236}">
                <a16:creationId xmlns:a16="http://schemas.microsoft.com/office/drawing/2014/main" id="{FD14F22E-D0FE-D501-6383-D9B091A8C772}"/>
              </a:ext>
            </a:extLst>
          </p:cNvPr>
          <p:cNvPicPr>
            <a:picLocks noChangeAspect="1"/>
          </p:cNvPicPr>
          <p:nvPr/>
        </p:nvPicPr>
        <p:blipFill>
          <a:blip r:embed="rId8"/>
          <a:stretch>
            <a:fillRect/>
          </a:stretch>
        </p:blipFill>
        <p:spPr>
          <a:xfrm>
            <a:off x="8570088" y="5773254"/>
            <a:ext cx="1635861" cy="897761"/>
          </a:xfrm>
          <a:prstGeom prst="rect">
            <a:avLst/>
          </a:prstGeom>
          <a:ln>
            <a:noFill/>
          </a:ln>
          <a:effectLst>
            <a:outerShdw blurRad="292100" dist="139700" dir="2700000" algn="tl" rotWithShape="0">
              <a:srgbClr val="333333">
                <a:alpha val="65000"/>
              </a:srgbClr>
            </a:outerShdw>
          </a:effectLst>
        </p:spPr>
      </p:pic>
      <p:pic>
        <p:nvPicPr>
          <p:cNvPr id="6" name="Afbeelding 5">
            <a:extLst>
              <a:ext uri="{FF2B5EF4-FFF2-40B4-BE49-F238E27FC236}">
                <a16:creationId xmlns:a16="http://schemas.microsoft.com/office/drawing/2014/main" id="{6E0B3946-4B57-6642-2DCE-586DDFC9FE38}"/>
              </a:ext>
            </a:extLst>
          </p:cNvPr>
          <p:cNvPicPr>
            <a:picLocks noChangeAspect="1"/>
          </p:cNvPicPr>
          <p:nvPr/>
        </p:nvPicPr>
        <p:blipFill>
          <a:blip r:embed="rId9"/>
          <a:stretch>
            <a:fillRect/>
          </a:stretch>
        </p:blipFill>
        <p:spPr>
          <a:xfrm>
            <a:off x="10498451" y="4210322"/>
            <a:ext cx="1069824" cy="1521527"/>
          </a:xfrm>
          <a:prstGeom prst="rect">
            <a:avLst/>
          </a:prstGeom>
        </p:spPr>
      </p:pic>
      <p:sp>
        <p:nvSpPr>
          <p:cNvPr id="13" name="Tekstvak 12">
            <a:extLst>
              <a:ext uri="{FF2B5EF4-FFF2-40B4-BE49-F238E27FC236}">
                <a16:creationId xmlns:a16="http://schemas.microsoft.com/office/drawing/2014/main" id="{66640A6D-FBD9-7EB8-9EBA-4153A7F442AD}"/>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450495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A295CC7-6AE5-E72B-2140-56841E188411}"/>
              </a:ext>
            </a:extLst>
          </p:cNvPr>
          <p:cNvSpPr>
            <a:spLocks noGrp="1"/>
          </p:cNvSpPr>
          <p:nvPr>
            <p:ph type="title"/>
          </p:nvPr>
        </p:nvSpPr>
        <p:spPr>
          <a:xfrm>
            <a:off x="85486" y="350563"/>
            <a:ext cx="10972800" cy="454195"/>
          </a:xfrm>
        </p:spPr>
        <p:txBody>
          <a:bodyPr>
            <a:normAutofit fontScale="90000"/>
          </a:bodyPr>
          <a:lstStyle/>
          <a:p>
            <a:pPr algn="l"/>
            <a:r>
              <a:rPr lang="nl-NL" sz="3200" b="1">
                <a:solidFill>
                  <a:srgbClr val="1B1E3C"/>
                </a:solidFill>
                <a:latin typeface="+mn-lt"/>
                <a:cs typeface="Calibri Light" panose="020F0302020204030204" pitchFamily="34" charset="0"/>
              </a:rPr>
              <a:t>Datadekking</a:t>
            </a:r>
            <a:r>
              <a:rPr lang="nl-NL" sz="3200" b="1">
                <a:solidFill>
                  <a:srgbClr val="28CC8B"/>
                </a:solidFill>
                <a:latin typeface="+mn-lt"/>
                <a:cs typeface="Calibri Light" panose="020F0302020204030204" pitchFamily="34" charset="0"/>
              </a:rPr>
              <a:t> – Datadekking</a:t>
            </a:r>
            <a:endParaRPr lang="nl-NL" sz="3200" b="1">
              <a:solidFill>
                <a:schemeClr val="tx1"/>
              </a:solidFill>
              <a:latin typeface="+mn-lt"/>
              <a:cs typeface="Calibri Light" panose="020F0302020204030204" pitchFamily="34" charset="0"/>
            </a:endParaRPr>
          </a:p>
        </p:txBody>
      </p:sp>
      <p:grpSp>
        <p:nvGrpSpPr>
          <p:cNvPr id="6" name="Groep 5">
            <a:extLst>
              <a:ext uri="{FF2B5EF4-FFF2-40B4-BE49-F238E27FC236}">
                <a16:creationId xmlns:a16="http://schemas.microsoft.com/office/drawing/2014/main" id="{C5BE6EB3-26BF-F29E-5E61-D572207CEA37}"/>
              </a:ext>
            </a:extLst>
          </p:cNvPr>
          <p:cNvGrpSpPr/>
          <p:nvPr/>
        </p:nvGrpSpPr>
        <p:grpSpPr>
          <a:xfrm>
            <a:off x="0" y="-14638"/>
            <a:ext cx="12192000" cy="347597"/>
            <a:chOff x="0" y="-14638"/>
            <a:chExt cx="12192000" cy="347597"/>
          </a:xfrm>
        </p:grpSpPr>
        <p:sp>
          <p:nvSpPr>
            <p:cNvPr id="7" name="Rectangle 4">
              <a:extLst>
                <a:ext uri="{FF2B5EF4-FFF2-40B4-BE49-F238E27FC236}">
                  <a16:creationId xmlns:a16="http://schemas.microsoft.com/office/drawing/2014/main" id="{37C72E5A-9FA3-E384-01EF-93E5870DFDBA}"/>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Afbeelding 7" descr="Afbeelding met tekst, illustratie&#10;&#10;Automatisch gegenereerde beschrijving">
              <a:extLst>
                <a:ext uri="{FF2B5EF4-FFF2-40B4-BE49-F238E27FC236}">
                  <a16:creationId xmlns:a16="http://schemas.microsoft.com/office/drawing/2014/main" id="{DC790E44-91C6-D599-ADAC-117C3EBBF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13" name="Afbeelding 12">
            <a:extLst>
              <a:ext uri="{FF2B5EF4-FFF2-40B4-BE49-F238E27FC236}">
                <a16:creationId xmlns:a16="http://schemas.microsoft.com/office/drawing/2014/main" id="{B013E466-5358-45B5-8497-8620BD7DD8E6}"/>
              </a:ext>
            </a:extLst>
          </p:cNvPr>
          <p:cNvPicPr>
            <a:picLocks noChangeAspect="1"/>
          </p:cNvPicPr>
          <p:nvPr/>
        </p:nvPicPr>
        <p:blipFill>
          <a:blip r:embed="rId4"/>
          <a:stretch>
            <a:fillRect/>
          </a:stretch>
        </p:blipFill>
        <p:spPr>
          <a:xfrm>
            <a:off x="6630184" y="357618"/>
            <a:ext cx="5609665" cy="6515022"/>
          </a:xfrm>
          <a:prstGeom prst="rect">
            <a:avLst/>
          </a:prstGeom>
        </p:spPr>
      </p:pic>
      <p:pic>
        <p:nvPicPr>
          <p:cNvPr id="9" name="Afbeelding 8">
            <a:extLst>
              <a:ext uri="{FF2B5EF4-FFF2-40B4-BE49-F238E27FC236}">
                <a16:creationId xmlns:a16="http://schemas.microsoft.com/office/drawing/2014/main" id="{5E8E7FFE-8538-915F-20A0-7EFD1D93370F}"/>
              </a:ext>
            </a:extLst>
          </p:cNvPr>
          <p:cNvPicPr>
            <a:picLocks noChangeAspect="1"/>
          </p:cNvPicPr>
          <p:nvPr/>
        </p:nvPicPr>
        <p:blipFill>
          <a:blip r:embed="rId5"/>
          <a:stretch>
            <a:fillRect/>
          </a:stretch>
        </p:blipFill>
        <p:spPr>
          <a:xfrm>
            <a:off x="6573422" y="329565"/>
            <a:ext cx="5666427" cy="6500382"/>
          </a:xfrm>
          <a:prstGeom prst="rect">
            <a:avLst/>
          </a:prstGeom>
        </p:spPr>
      </p:pic>
      <p:sp>
        <p:nvSpPr>
          <p:cNvPr id="4" name="Titel 1">
            <a:extLst>
              <a:ext uri="{FF2B5EF4-FFF2-40B4-BE49-F238E27FC236}">
                <a16:creationId xmlns:a16="http://schemas.microsoft.com/office/drawing/2014/main" id="{5CB5CF94-3E48-D052-27EA-35174567B058}"/>
              </a:ext>
            </a:extLst>
          </p:cNvPr>
          <p:cNvSpPr txBox="1">
            <a:spLocks/>
          </p:cNvSpPr>
          <p:nvPr/>
        </p:nvSpPr>
        <p:spPr>
          <a:xfrm>
            <a:off x="6637608" y="725076"/>
            <a:ext cx="5665108" cy="454195"/>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nl-NL" sz="1600" i="1">
                <a:solidFill>
                  <a:schemeClr val="bg1"/>
                </a:solidFill>
                <a:latin typeface="+mn-lt"/>
                <a:cs typeface="Calibri Light" panose="020F0302020204030204" pitchFamily="34" charset="0"/>
              </a:rPr>
              <a:t>Hier staan &gt;2 miljoen puntjes ;-)</a:t>
            </a:r>
          </a:p>
        </p:txBody>
      </p:sp>
      <p:sp>
        <p:nvSpPr>
          <p:cNvPr id="10" name="Titel 1">
            <a:extLst>
              <a:ext uri="{FF2B5EF4-FFF2-40B4-BE49-F238E27FC236}">
                <a16:creationId xmlns:a16="http://schemas.microsoft.com/office/drawing/2014/main" id="{64230DAE-45B6-17A5-1DBD-ACF2266C5311}"/>
              </a:ext>
            </a:extLst>
          </p:cNvPr>
          <p:cNvSpPr txBox="1">
            <a:spLocks/>
          </p:cNvSpPr>
          <p:nvPr/>
        </p:nvSpPr>
        <p:spPr>
          <a:xfrm>
            <a:off x="6637608" y="427291"/>
            <a:ext cx="5665108" cy="454195"/>
          </a:xfrm>
          <a:prstGeom prst="rect">
            <a:avLst/>
          </a:prstGeom>
        </p:spPr>
        <p:txBody>
          <a:bodyPr vert="horz" lIns="91440" tIns="45720" rIns="91440" bIns="45720" rtlCol="0" anchor="ctr">
            <a:normAutofit fontScale="90000" lnSpcReduction="20000"/>
          </a:bodyPr>
          <a:lstStyle>
            <a:lvl1pPr algn="l" defTabSz="914400" rtl="0" eaLnBrk="1" latinLnBrk="0" hangingPunct="1">
              <a:spcBef>
                <a:spcPct val="0"/>
              </a:spcBef>
              <a:buNone/>
              <a:defRPr sz="3000" b="1" kern="1200">
                <a:solidFill>
                  <a:srgbClr val="2D3540"/>
                </a:solidFill>
                <a:latin typeface="+mj-lt"/>
                <a:ea typeface="+mj-ea"/>
                <a:cs typeface="+mj-cs"/>
              </a:defRPr>
            </a:lvl1pPr>
          </a:lstStyle>
          <a:p>
            <a:r>
              <a:rPr lang="nl-NL" sz="3200">
                <a:solidFill>
                  <a:schemeClr val="bg1"/>
                </a:solidFill>
                <a:latin typeface="+mn-lt"/>
                <a:cs typeface="Calibri Light" panose="020F0302020204030204" pitchFamily="34" charset="0"/>
              </a:rPr>
              <a:t>Vastgestelde gegevens</a:t>
            </a:r>
          </a:p>
        </p:txBody>
      </p:sp>
      <p:sp>
        <p:nvSpPr>
          <p:cNvPr id="11" name="Tekstvak 10">
            <a:extLst>
              <a:ext uri="{FF2B5EF4-FFF2-40B4-BE49-F238E27FC236}">
                <a16:creationId xmlns:a16="http://schemas.microsoft.com/office/drawing/2014/main" id="{E41CF39F-5C4C-5363-D613-B2C4F0335847}"/>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pic>
        <p:nvPicPr>
          <p:cNvPr id="16" name="Afbeelding 15">
            <a:extLst>
              <a:ext uri="{FF2B5EF4-FFF2-40B4-BE49-F238E27FC236}">
                <a16:creationId xmlns:a16="http://schemas.microsoft.com/office/drawing/2014/main" id="{7A94ED6A-8E3E-BAB5-1C9E-E16635E51E88}"/>
              </a:ext>
            </a:extLst>
          </p:cNvPr>
          <p:cNvPicPr>
            <a:picLocks noChangeAspect="1"/>
          </p:cNvPicPr>
          <p:nvPr/>
        </p:nvPicPr>
        <p:blipFill>
          <a:blip r:embed="rId6"/>
          <a:stretch>
            <a:fillRect/>
          </a:stretch>
        </p:blipFill>
        <p:spPr>
          <a:xfrm>
            <a:off x="611251" y="1761310"/>
            <a:ext cx="5899304" cy="4350736"/>
          </a:xfrm>
          <a:prstGeom prst="rect">
            <a:avLst/>
          </a:prstGeom>
        </p:spPr>
      </p:pic>
    </p:spTree>
    <p:extLst>
      <p:ext uri="{BB962C8B-B14F-4D97-AF65-F5344CB8AC3E}">
        <p14:creationId xmlns:p14="http://schemas.microsoft.com/office/powerpoint/2010/main" val="400642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r>
              <a:rPr lang="nl-NL" sz="3200" dirty="0">
                <a:cs typeface="Calibri Light" panose="020F0302020204030204" pitchFamily="34" charset="0"/>
              </a:rPr>
              <a:t>Modellen – </a:t>
            </a:r>
            <a:r>
              <a:rPr lang="nl-NL" sz="3200" dirty="0">
                <a:solidFill>
                  <a:srgbClr val="28CC8B"/>
                </a:solidFill>
                <a:cs typeface="Calibri Light" panose="020F0302020204030204" pitchFamily="34" charset="0"/>
              </a:rPr>
              <a:t>Funderingstype (vastgesteld)</a:t>
            </a:r>
            <a:endParaRPr lang="nl-NL" sz="3200" b="1" dirty="0">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2" name="Afbeelding 1">
            <a:extLst>
              <a:ext uri="{FF2B5EF4-FFF2-40B4-BE49-F238E27FC236}">
                <a16:creationId xmlns:a16="http://schemas.microsoft.com/office/drawing/2014/main" id="{8C8EA7DF-4D3A-6DBB-2BF8-0D3CFE25DA33}"/>
              </a:ext>
            </a:extLst>
          </p:cNvPr>
          <p:cNvPicPr>
            <a:picLocks noChangeAspect="1"/>
          </p:cNvPicPr>
          <p:nvPr/>
        </p:nvPicPr>
        <p:blipFill>
          <a:blip r:embed="rId3"/>
          <a:stretch>
            <a:fillRect/>
          </a:stretch>
        </p:blipFill>
        <p:spPr>
          <a:xfrm>
            <a:off x="1271956" y="892058"/>
            <a:ext cx="9648087" cy="5706092"/>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AF2715AE-2EEB-CD40-176E-83F0CAECDAA3}"/>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2368087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dirty="0">
                <a:latin typeface="+mn-lt"/>
                <a:cs typeface="Calibri Light" panose="020F0302020204030204" pitchFamily="34" charset="0"/>
              </a:rPr>
              <a:t>Modellen – </a:t>
            </a:r>
            <a:r>
              <a:rPr lang="nl-NL" sz="3200" b="1" dirty="0">
                <a:solidFill>
                  <a:srgbClr val="28CC8B"/>
                </a:solidFill>
                <a:latin typeface="+mn-lt"/>
                <a:cs typeface="Calibri Light" panose="020F0302020204030204" pitchFamily="34" charset="0"/>
              </a:rPr>
              <a:t>Funderingstype (vastgesteld + indicatief)</a:t>
            </a:r>
            <a:endParaRPr lang="nl-NL" sz="3200" b="1" dirty="0">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4" name="Afbeelding 3">
            <a:extLst>
              <a:ext uri="{FF2B5EF4-FFF2-40B4-BE49-F238E27FC236}">
                <a16:creationId xmlns:a16="http://schemas.microsoft.com/office/drawing/2014/main" id="{C58B1521-6975-AA0A-2951-64EEF8F4247E}"/>
              </a:ext>
            </a:extLst>
          </p:cNvPr>
          <p:cNvPicPr>
            <a:picLocks noChangeAspect="1"/>
          </p:cNvPicPr>
          <p:nvPr/>
        </p:nvPicPr>
        <p:blipFill>
          <a:blip r:embed="rId4"/>
          <a:stretch>
            <a:fillRect/>
          </a:stretch>
        </p:blipFill>
        <p:spPr>
          <a:xfrm>
            <a:off x="1298005" y="892150"/>
            <a:ext cx="9593010" cy="5706000"/>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32C51EB2-AFF7-B1B7-1A9E-C670FBFC56B0}"/>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2962826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Ontsluiting in map-viewer – </a:t>
            </a:r>
            <a:r>
              <a:rPr lang="nl-NL" sz="3200" b="1">
                <a:solidFill>
                  <a:srgbClr val="28CC8B"/>
                </a:solidFill>
                <a:latin typeface="+mn-lt"/>
                <a:cs typeface="Calibri Light" panose="020F0302020204030204" pitchFamily="34" charset="0"/>
              </a:rPr>
              <a:t>Kwaliteitsgegevens uit onderzoeken</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4" name="Afbeelding 3">
            <a:extLst>
              <a:ext uri="{FF2B5EF4-FFF2-40B4-BE49-F238E27FC236}">
                <a16:creationId xmlns:a16="http://schemas.microsoft.com/office/drawing/2014/main" id="{AA2A3804-1667-28E5-0102-9EE63B1CC950}"/>
              </a:ext>
            </a:extLst>
          </p:cNvPr>
          <p:cNvPicPr>
            <a:picLocks noChangeAspect="1"/>
          </p:cNvPicPr>
          <p:nvPr/>
        </p:nvPicPr>
        <p:blipFill>
          <a:blip r:embed="rId4"/>
          <a:stretch>
            <a:fillRect/>
          </a:stretch>
        </p:blipFill>
        <p:spPr>
          <a:xfrm>
            <a:off x="1269312" y="946249"/>
            <a:ext cx="9653376" cy="5706000"/>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62C87D77-AD18-3E2D-F998-A96A7163ED6C}"/>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196070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hthoek: afgeronde hoeken 33">
            <a:extLst>
              <a:ext uri="{FF2B5EF4-FFF2-40B4-BE49-F238E27FC236}">
                <a16:creationId xmlns:a16="http://schemas.microsoft.com/office/drawing/2014/main" id="{A2376768-05D0-7771-220C-B1246EE6A2C6}"/>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Ontsluiting in map-viewer – </a:t>
            </a:r>
            <a:r>
              <a:rPr lang="nl-NL" sz="3200" b="1">
                <a:solidFill>
                  <a:srgbClr val="28CC8B"/>
                </a:solidFill>
                <a:latin typeface="+mn-lt"/>
                <a:cs typeface="Calibri Light" panose="020F0302020204030204" pitchFamily="34" charset="0"/>
              </a:rPr>
              <a:t>Pandzakking</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998624DA-A2E1-0178-FD92-5CF3197FB632}"/>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E7A69E53-6351-517C-744A-E45EF34F317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AA65A591-3A4C-1364-196E-AFD87232D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2" name="AutoShape 2" descr="punaise png 10 free Cliparts | Download images on Clipground 2024">
            <a:extLst>
              <a:ext uri="{FF2B5EF4-FFF2-40B4-BE49-F238E27FC236}">
                <a16:creationId xmlns:a16="http://schemas.microsoft.com/office/drawing/2014/main" id="{CE7C2039-EEF9-7B63-E4DC-3F1F838938E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5" name="Afbeelding 4">
            <a:extLst>
              <a:ext uri="{FF2B5EF4-FFF2-40B4-BE49-F238E27FC236}">
                <a16:creationId xmlns:a16="http://schemas.microsoft.com/office/drawing/2014/main" id="{5DC4F5D2-0224-8908-E25B-5BDDAC0F254D}"/>
              </a:ext>
            </a:extLst>
          </p:cNvPr>
          <p:cNvPicPr>
            <a:picLocks noChangeAspect="1"/>
          </p:cNvPicPr>
          <p:nvPr/>
        </p:nvPicPr>
        <p:blipFill>
          <a:blip r:embed="rId3"/>
          <a:stretch>
            <a:fillRect/>
          </a:stretch>
        </p:blipFill>
        <p:spPr>
          <a:xfrm>
            <a:off x="1287664" y="924420"/>
            <a:ext cx="9616671" cy="5706000"/>
          </a:xfrm>
          <a:prstGeom prst="rect">
            <a:avLst/>
          </a:prstGeom>
          <a:ln>
            <a:noFill/>
          </a:ln>
          <a:effectLst>
            <a:outerShdw blurRad="292100" dist="139700" dir="2700000" algn="tl" rotWithShape="0">
              <a:srgbClr val="333333">
                <a:alpha val="65000"/>
              </a:srgbClr>
            </a:outerShdw>
          </a:effectLst>
        </p:spPr>
      </p:pic>
      <p:sp>
        <p:nvSpPr>
          <p:cNvPr id="3" name="Tekstvak 2">
            <a:extLst>
              <a:ext uri="{FF2B5EF4-FFF2-40B4-BE49-F238E27FC236}">
                <a16:creationId xmlns:a16="http://schemas.microsoft.com/office/drawing/2014/main" id="{25E3C216-87D0-9ACB-4FEF-4FBAA6B53655}"/>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123352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7A81-2371-5F28-E5D9-EB9E28865B2F}"/>
            </a:ext>
          </a:extLst>
        </p:cNvPr>
        <p:cNvGrpSpPr/>
        <p:nvPr/>
      </p:nvGrpSpPr>
      <p:grpSpPr>
        <a:xfrm>
          <a:off x="0" y="0"/>
          <a:ext cx="0" cy="0"/>
          <a:chOff x="0" y="0"/>
          <a:chExt cx="0" cy="0"/>
        </a:xfrm>
      </p:grpSpPr>
      <p:pic>
        <p:nvPicPr>
          <p:cNvPr id="1026" name="Picture 2" descr="Korrelgrootteverdeling zandfractie fijne fractie Wiertsema ...">
            <a:extLst>
              <a:ext uri="{FF2B5EF4-FFF2-40B4-BE49-F238E27FC236}">
                <a16:creationId xmlns:a16="http://schemas.microsoft.com/office/drawing/2014/main" id="{D6AA751A-48D3-252E-C423-2116EAE5BB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54" b="97656" l="9961" r="89844">
                        <a14:foregroundMark x1="53516" y1="20703" x2="53906" y2="12760"/>
                        <a14:foregroundMark x1="53906" y1="12760" x2="48926" y2="9115"/>
                        <a14:foregroundMark x1="48926" y1="9115" x2="43066" y2="8984"/>
                        <a14:foregroundMark x1="43066" y1="8984" x2="39453" y2="15495"/>
                        <a14:foregroundMark x1="39453" y1="15495" x2="38965" y2="17578"/>
                        <a14:foregroundMark x1="37414" y1="63414" x2="35352" y2="63021"/>
                        <a14:foregroundMark x1="41504" y1="64193" x2="38051" y2="63535"/>
                        <a14:foregroundMark x1="35352" y1="63021" x2="30566" y2="79948"/>
                        <a14:foregroundMark x1="30566" y1="79948" x2="30566" y2="92057"/>
                        <a14:foregroundMark x1="30566" y1="92057" x2="37109" y2="97656"/>
                        <a14:foregroundMark x1="37109" y1="97656" x2="82520" y2="87760"/>
                        <a14:foregroundMark x1="82520" y1="87760" x2="80165" y2="78803"/>
                        <a14:foregroundMark x1="72460" y1="67010" x2="69629" y2="64844"/>
                        <a14:foregroundMark x1="73477" y1="67788" x2="72693" y2="67188"/>
                        <a14:foregroundMark x1="69629" y1="64844" x2="54102" y2="72135"/>
                        <a14:foregroundMark x1="54102" y1="72135" x2="45020" y2="70573"/>
                        <a14:foregroundMark x1="45020" y1="70573" x2="41699" y2="63411"/>
                        <a14:backgroundMark x1="54688" y1="57422" x2="54883" y2="57552"/>
                        <a14:backgroundMark x1="73730" y1="67578" x2="79883" y2="79036"/>
                        <a14:backgroundMark x1="79883" y1="79036" x2="79102" y2="69271"/>
                        <a14:backgroundMark x1="79102" y1="69271" x2="74121" y2="66667"/>
                        <a14:backgroundMark x1="74121" y1="66667" x2="74121" y2="67188"/>
                        <a14:backgroundMark x1="38281" y1="54427" x2="37891" y2="63021"/>
                        <a14:backgroundMark x1="37891" y1="63021" x2="33594" y2="56641"/>
                        <a14:backgroundMark x1="33594" y1="56641" x2="38770" y2="54427"/>
                        <a14:backgroundMark x1="38770" y1="54427" x2="38867" y2="54427"/>
                      </a14:backgroundRemoval>
                    </a14:imgEffect>
                  </a14:imgLayer>
                </a14:imgProps>
              </a:ext>
              <a:ext uri="{28A0092B-C50C-407E-A947-70E740481C1C}">
                <a14:useLocalDpi xmlns:a14="http://schemas.microsoft.com/office/drawing/2010/main" val="0"/>
              </a:ext>
            </a:extLst>
          </a:blip>
          <a:srcRect/>
          <a:stretch>
            <a:fillRect/>
          </a:stretch>
        </p:blipFill>
        <p:spPr bwMode="auto">
          <a:xfrm>
            <a:off x="4763496" y="327286"/>
            <a:ext cx="8372495" cy="6279371"/>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1">
            <a:extLst>
              <a:ext uri="{FF2B5EF4-FFF2-40B4-BE49-F238E27FC236}">
                <a16:creationId xmlns:a16="http://schemas.microsoft.com/office/drawing/2014/main" id="{3693C925-1FA7-1077-1662-D1EFB95C82C4}"/>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5DED8C1D-3C26-8155-9771-0575F11C8753}"/>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8DDB5980-D1B7-1B69-A306-58B87D1F36E1}"/>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38AFEC5F-6681-1EAF-7388-58EF97A678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16" name="Tijdelijke aanduiding voor inhoud 2">
            <a:extLst>
              <a:ext uri="{FF2B5EF4-FFF2-40B4-BE49-F238E27FC236}">
                <a16:creationId xmlns:a16="http://schemas.microsoft.com/office/drawing/2014/main" id="{E793B30C-21E1-0DCC-64ED-118CF221A9FC}"/>
              </a:ext>
            </a:extLst>
          </p:cNvPr>
          <p:cNvSpPr>
            <a:spLocks noGrp="1"/>
          </p:cNvSpPr>
          <p:nvPr>
            <p:ph idx="1"/>
          </p:nvPr>
        </p:nvSpPr>
        <p:spPr>
          <a:xfrm>
            <a:off x="938501" y="1140280"/>
            <a:ext cx="5746384" cy="5367157"/>
          </a:xfrm>
        </p:spPr>
        <p:txBody>
          <a:bodyPr>
            <a:noAutofit/>
          </a:bodyPr>
          <a:lstStyle/>
          <a:p>
            <a:pPr marL="0" indent="0">
              <a:buNone/>
            </a:pPr>
            <a:r>
              <a:rPr lang="nl-NL" sz="1800"/>
              <a:t>De aanpak om vanuit de beschikbare funderingsinformatie tot </a:t>
            </a:r>
            <a:r>
              <a:rPr lang="nl-NL" sz="1800" err="1"/>
              <a:t>landsdekkende</a:t>
            </a:r>
            <a:r>
              <a:rPr lang="nl-NL" sz="1800"/>
              <a:t> analyses van funderingsrisico’s te komen, hanteert het </a:t>
            </a:r>
            <a:r>
              <a:rPr lang="nl-NL" sz="1800" b="1"/>
              <a:t>zevenmodel</a:t>
            </a:r>
            <a:r>
              <a:rPr lang="nl-NL" sz="1800"/>
              <a:t>.</a:t>
            </a:r>
          </a:p>
          <a:p>
            <a:pPr marL="0" indent="0">
              <a:buNone/>
            </a:pPr>
            <a:endParaRPr lang="nl-NL" sz="1800"/>
          </a:p>
          <a:p>
            <a:pPr marL="0" indent="0">
              <a:buNone/>
            </a:pPr>
            <a:r>
              <a:rPr lang="nl-NL" sz="2000" b="1" i="1"/>
              <a:t>                             Van</a:t>
            </a:r>
            <a:r>
              <a:rPr lang="nl-NL" sz="2000" b="1" i="1">
                <a:solidFill>
                  <a:srgbClr val="3EB7F2"/>
                </a:solidFill>
              </a:rPr>
              <a:t> Grof </a:t>
            </a:r>
            <a:r>
              <a:rPr lang="nl-NL" sz="2000" b="1" i="1"/>
              <a:t>naar</a:t>
            </a:r>
            <a:r>
              <a:rPr lang="nl-NL" sz="2000" b="1" i="1">
                <a:solidFill>
                  <a:srgbClr val="3EB7F2"/>
                </a:solidFill>
              </a:rPr>
              <a:t> fijn</a:t>
            </a:r>
          </a:p>
          <a:p>
            <a:pPr marL="0" indent="0">
              <a:buNone/>
            </a:pPr>
            <a:endParaRPr lang="nl-NL" sz="1800"/>
          </a:p>
          <a:p>
            <a:pPr marL="0" indent="0">
              <a:buNone/>
            </a:pPr>
            <a:r>
              <a:rPr lang="nl-NL" sz="1800"/>
              <a:t>Dit model draait om de kunst van </a:t>
            </a:r>
            <a:r>
              <a:rPr lang="nl-NL" sz="1800" b="1"/>
              <a:t>uitsluiten</a:t>
            </a:r>
            <a:r>
              <a:rPr lang="nl-NL" sz="1800"/>
              <a:t> en </a:t>
            </a:r>
            <a:r>
              <a:rPr lang="nl-NL" sz="1800" b="1"/>
              <a:t>vaststellen </a:t>
            </a:r>
            <a:r>
              <a:rPr lang="nl-NL" sz="1800"/>
              <a:t>door te</a:t>
            </a:r>
            <a:r>
              <a:rPr lang="nl-NL" sz="1800" b="1"/>
              <a:t> </a:t>
            </a:r>
            <a:r>
              <a:rPr lang="nl-NL" sz="1800" b="1">
                <a:solidFill>
                  <a:srgbClr val="3EB7F2"/>
                </a:solidFill>
              </a:rPr>
              <a:t>analyseren</a:t>
            </a:r>
            <a:r>
              <a:rPr lang="nl-NL" sz="1800" b="1"/>
              <a:t> </a:t>
            </a:r>
            <a:r>
              <a:rPr lang="nl-NL" sz="1800"/>
              <a:t>en</a:t>
            </a:r>
            <a:r>
              <a:rPr lang="nl-NL" sz="1800" b="1"/>
              <a:t> </a:t>
            </a:r>
            <a:r>
              <a:rPr lang="nl-NL" sz="1800" b="1">
                <a:solidFill>
                  <a:srgbClr val="3EB7F2"/>
                </a:solidFill>
              </a:rPr>
              <a:t>onderzoeken</a:t>
            </a:r>
            <a:endParaRPr lang="nl-NL" sz="1800">
              <a:solidFill>
                <a:srgbClr val="3EB7F2"/>
              </a:solidFill>
            </a:endParaRPr>
          </a:p>
          <a:p>
            <a:pPr marL="0" indent="0">
              <a:buNone/>
            </a:pPr>
            <a:endParaRPr lang="nl-NL" sz="1800"/>
          </a:p>
          <a:p>
            <a:pPr marL="0" indent="0">
              <a:buNone/>
            </a:pPr>
            <a:endParaRPr lang="nl-NL" sz="1800"/>
          </a:p>
          <a:p>
            <a:pPr marL="0" indent="0">
              <a:buNone/>
            </a:pPr>
            <a:endParaRPr lang="nl-NL" sz="1800"/>
          </a:p>
          <a:p>
            <a:pPr marL="0" indent="0">
              <a:buNone/>
            </a:pPr>
            <a:endParaRPr lang="nl-NL" sz="1800" u="sng"/>
          </a:p>
        </p:txBody>
      </p:sp>
    </p:spTree>
    <p:extLst>
      <p:ext uri="{BB962C8B-B14F-4D97-AF65-F5344CB8AC3E}">
        <p14:creationId xmlns:p14="http://schemas.microsoft.com/office/powerpoint/2010/main" val="191412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311E4-CC59-8081-B0EA-1FDAE7AAF57D}"/>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6CCAFB32-62A7-B625-6149-715D3466FBA5}"/>
              </a:ext>
            </a:extLst>
          </p:cNvPr>
          <p:cNvPicPr>
            <a:picLocks noChangeAspect="1"/>
          </p:cNvPicPr>
          <p:nvPr/>
        </p:nvPicPr>
        <p:blipFill>
          <a:blip r:embed="rId3"/>
          <a:stretch>
            <a:fillRect/>
          </a:stretch>
        </p:blipFill>
        <p:spPr>
          <a:xfrm>
            <a:off x="1283435" y="892150"/>
            <a:ext cx="9622094" cy="5706000"/>
          </a:xfrm>
          <a:prstGeom prst="rect">
            <a:avLst/>
          </a:prstGeom>
          <a:ln>
            <a:noFill/>
          </a:ln>
          <a:effectLst>
            <a:outerShdw blurRad="292100" dist="139700" dir="2700000" algn="tl" rotWithShape="0">
              <a:srgbClr val="333333">
                <a:alpha val="65000"/>
              </a:srgbClr>
            </a:outerShdw>
          </a:effectLst>
        </p:spPr>
      </p:pic>
      <p:sp>
        <p:nvSpPr>
          <p:cNvPr id="34" name="Rechthoek: afgeronde hoeken 33">
            <a:extLst>
              <a:ext uri="{FF2B5EF4-FFF2-40B4-BE49-F238E27FC236}">
                <a16:creationId xmlns:a16="http://schemas.microsoft.com/office/drawing/2014/main" id="{7E72A53F-AE32-D550-4134-B2B33412F4D2}"/>
              </a:ext>
            </a:extLst>
          </p:cNvPr>
          <p:cNvSpPr/>
          <p:nvPr/>
        </p:nvSpPr>
        <p:spPr>
          <a:xfrm rot="18896007">
            <a:off x="10059508" y="6454256"/>
            <a:ext cx="2648702" cy="1513615"/>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itel 1">
            <a:extLst>
              <a:ext uri="{FF2B5EF4-FFF2-40B4-BE49-F238E27FC236}">
                <a16:creationId xmlns:a16="http://schemas.microsoft.com/office/drawing/2014/main" id="{823C8612-7C23-3A8A-F7BB-1D18AE9B4226}"/>
              </a:ext>
            </a:extLst>
          </p:cNvPr>
          <p:cNvSpPr>
            <a:spLocks noGrp="1"/>
          </p:cNvSpPr>
          <p:nvPr>
            <p:ph type="title"/>
          </p:nvPr>
        </p:nvSpPr>
        <p:spPr>
          <a:xfrm>
            <a:off x="85486" y="350563"/>
            <a:ext cx="10972800" cy="454195"/>
          </a:xfrm>
        </p:spPr>
        <p:txBody>
          <a:bodyPr>
            <a:normAutofit fontScale="90000"/>
          </a:bodyPr>
          <a:lstStyle/>
          <a:p>
            <a:pPr algn="l"/>
            <a:r>
              <a:rPr lang="nl-NL" sz="3200" b="1">
                <a:latin typeface="+mn-lt"/>
                <a:cs typeface="Calibri Light" panose="020F0302020204030204" pitchFamily="34" charset="0"/>
              </a:rPr>
              <a:t>Modellen – </a:t>
            </a:r>
            <a:r>
              <a:rPr lang="nl-NL" sz="3200" b="1">
                <a:solidFill>
                  <a:srgbClr val="28CC8B"/>
                </a:solidFill>
                <a:latin typeface="+mn-lt"/>
                <a:cs typeface="Calibri Light" panose="020F0302020204030204" pitchFamily="34" charset="0"/>
              </a:rPr>
              <a:t>Funderingsrisico’s</a:t>
            </a:r>
            <a:endParaRPr lang="nl-NL" sz="3200" b="1">
              <a:latin typeface="+mn-lt"/>
              <a:cs typeface="Calibri Light" panose="020F0302020204030204" pitchFamily="34" charset="0"/>
            </a:endParaRPr>
          </a:p>
        </p:txBody>
      </p:sp>
      <p:grpSp>
        <p:nvGrpSpPr>
          <p:cNvPr id="21" name="Groep 20">
            <a:extLst>
              <a:ext uri="{FF2B5EF4-FFF2-40B4-BE49-F238E27FC236}">
                <a16:creationId xmlns:a16="http://schemas.microsoft.com/office/drawing/2014/main" id="{48615D83-600A-BB45-E192-2696EABC252E}"/>
              </a:ext>
            </a:extLst>
          </p:cNvPr>
          <p:cNvGrpSpPr/>
          <p:nvPr/>
        </p:nvGrpSpPr>
        <p:grpSpPr>
          <a:xfrm>
            <a:off x="0" y="-14638"/>
            <a:ext cx="12192000" cy="347597"/>
            <a:chOff x="0" y="-14638"/>
            <a:chExt cx="12192000" cy="347597"/>
          </a:xfrm>
        </p:grpSpPr>
        <p:sp>
          <p:nvSpPr>
            <p:cNvPr id="22" name="Rectangle 4">
              <a:extLst>
                <a:ext uri="{FF2B5EF4-FFF2-40B4-BE49-F238E27FC236}">
                  <a16:creationId xmlns:a16="http://schemas.microsoft.com/office/drawing/2014/main" id="{20EA68C0-95DC-B81A-DA5C-47D9CD5DFE5D}"/>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Afbeelding 22" descr="Afbeelding met tekst, illustratie&#10;&#10;Automatisch gegenereerde beschrijving">
              <a:extLst>
                <a:ext uri="{FF2B5EF4-FFF2-40B4-BE49-F238E27FC236}">
                  <a16:creationId xmlns:a16="http://schemas.microsoft.com/office/drawing/2014/main" id="{ED0A7B25-5D3F-CEE6-156D-F25A3AC2B1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2" name="Tekstvak 1">
            <a:extLst>
              <a:ext uri="{FF2B5EF4-FFF2-40B4-BE49-F238E27FC236}">
                <a16:creationId xmlns:a16="http://schemas.microsoft.com/office/drawing/2014/main" id="{ED88F924-A13D-95E0-9EA9-FBCA50F9231A}"/>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3194831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pPr algn="l"/>
            <a:r>
              <a:rPr lang="nl-NL" sz="3200" b="1" dirty="0">
                <a:latin typeface="+mn-lt"/>
                <a:cs typeface="Calibri Light" panose="020F0302020204030204" pitchFamily="34" charset="0"/>
              </a:rPr>
              <a:t>Het </a:t>
            </a:r>
            <a:r>
              <a:rPr lang="nl-NL" sz="3200" b="1" dirty="0">
                <a:solidFill>
                  <a:srgbClr val="28CC8B"/>
                </a:solidFill>
                <a:latin typeface="+mn-lt"/>
                <a:cs typeface="Calibri Light" panose="020F0302020204030204" pitchFamily="34" charset="0"/>
              </a:rPr>
              <a:t>Funderingsrisicorapport</a:t>
            </a:r>
          </a:p>
        </p:txBody>
      </p:sp>
      <p:sp>
        <p:nvSpPr>
          <p:cNvPr id="16" name="Tijdelijke aanduiding voor inhoud 2">
            <a:extLst>
              <a:ext uri="{FF2B5EF4-FFF2-40B4-BE49-F238E27FC236}">
                <a16:creationId xmlns:a16="http://schemas.microsoft.com/office/drawing/2014/main" id="{FD64CE5E-2E76-1D8C-1507-D967419E68E6}"/>
              </a:ext>
            </a:extLst>
          </p:cNvPr>
          <p:cNvSpPr>
            <a:spLocks noGrp="1"/>
          </p:cNvSpPr>
          <p:nvPr>
            <p:ph idx="1"/>
          </p:nvPr>
        </p:nvSpPr>
        <p:spPr>
          <a:xfrm>
            <a:off x="914400" y="1121831"/>
            <a:ext cx="5311833" cy="4954773"/>
          </a:xfrm>
        </p:spPr>
        <p:txBody>
          <a:bodyPr>
            <a:noAutofit/>
          </a:bodyPr>
          <a:lstStyle/>
          <a:p>
            <a:r>
              <a:rPr lang="nl-NL" sz="2000"/>
              <a:t>Rapport is niet openbaar</a:t>
            </a:r>
          </a:p>
          <a:p>
            <a:r>
              <a:rPr lang="nl-NL" sz="2000"/>
              <a:t>Rapport bevat gegevens uit de </a:t>
            </a:r>
            <a:r>
              <a:rPr lang="nl-NL" sz="2000" err="1"/>
              <a:t>FunderMaps</a:t>
            </a:r>
            <a:r>
              <a:rPr lang="nl-NL" sz="2000"/>
              <a:t> database, modelgegevens en uitgangspunten (data)</a:t>
            </a:r>
          </a:p>
          <a:p>
            <a:r>
              <a:rPr lang="nl-NL" sz="2000"/>
              <a:t>Rapport geeft een statistische duiding voor de rest van de wijk</a:t>
            </a:r>
          </a:p>
          <a:p>
            <a:r>
              <a:rPr lang="nl-NL" sz="2000"/>
              <a:t>Rapport wordt alleen verstrekt aan professionals</a:t>
            </a:r>
            <a:br>
              <a:rPr lang="nl-NL" sz="2000"/>
            </a:br>
            <a:r>
              <a:rPr lang="nl-NL" sz="2000"/>
              <a:t>taxateurs (training vereist)</a:t>
            </a:r>
          </a:p>
          <a:p>
            <a:r>
              <a:rPr lang="nl-NL" sz="2000"/>
              <a:t>Betrouwbaarheid gegevens wordt aangegeven als “vastgesteld” of “indicatief”</a:t>
            </a:r>
          </a:p>
          <a:p>
            <a:r>
              <a:rPr lang="nl-NL" sz="2000"/>
              <a:t>Gemeentes ed. met eigen systeem kunnen aansluiten of wordt naar doorverwezen voor (meer) gegevens</a:t>
            </a:r>
          </a:p>
        </p:txBody>
      </p:sp>
      <p:pic>
        <p:nvPicPr>
          <p:cNvPr id="11" name="Afbeelding 10" descr="Afbeelding met tekst&#10;&#10;Automatisch gegenereerde beschrijving">
            <a:extLst>
              <a:ext uri="{FF2B5EF4-FFF2-40B4-BE49-F238E27FC236}">
                <a16:creationId xmlns:a16="http://schemas.microsoft.com/office/drawing/2014/main" id="{D0BFEDAE-C320-BEF4-A8E4-3F0BF7C4C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943" y="504050"/>
            <a:ext cx="3368449" cy="4764726"/>
          </a:xfrm>
          <a:prstGeom prst="rect">
            <a:avLst/>
          </a:prstGeom>
          <a:ln>
            <a:noFill/>
          </a:ln>
          <a:effectLst>
            <a:outerShdw blurRad="292100" dist="139700" dir="2700000" algn="tl" rotWithShape="0">
              <a:srgbClr val="333333">
                <a:alpha val="65000"/>
              </a:srgbClr>
            </a:outerShdw>
          </a:effectLst>
        </p:spPr>
      </p:pic>
      <p:pic>
        <p:nvPicPr>
          <p:cNvPr id="15" name="Picture 6" descr="Kennis Centrum Aanpak Funderingsproblematiek Logo">
            <a:extLst>
              <a:ext uri="{FF2B5EF4-FFF2-40B4-BE49-F238E27FC236}">
                <a16:creationId xmlns:a16="http://schemas.microsoft.com/office/drawing/2014/main" id="{1F283FBB-AA08-8AD4-4406-4C4EA6409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2268" y="6084238"/>
            <a:ext cx="594894" cy="6237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FunderMaps">
            <a:extLst>
              <a:ext uri="{FF2B5EF4-FFF2-40B4-BE49-F238E27FC236}">
                <a16:creationId xmlns:a16="http://schemas.microsoft.com/office/drawing/2014/main" id="{1BD155E0-AD06-E729-2AA1-82E43A6F84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408" y="6382574"/>
            <a:ext cx="1363085" cy="249725"/>
          </a:xfrm>
          <a:prstGeom prst="rect">
            <a:avLst/>
          </a:prstGeom>
          <a:noFill/>
          <a:extLst>
            <a:ext uri="{909E8E84-426E-40DD-AFC4-6F175D3DCCD1}">
              <a14:hiddenFill xmlns:a14="http://schemas.microsoft.com/office/drawing/2010/main">
                <a:solidFill>
                  <a:srgbClr val="FFFFFF"/>
                </a:solidFill>
              </a14:hiddenFill>
            </a:ext>
          </a:extLst>
        </p:spPr>
      </p:pic>
      <p:pic>
        <p:nvPicPr>
          <p:cNvPr id="18" name="Afbeelding 17">
            <a:extLst>
              <a:ext uri="{FF2B5EF4-FFF2-40B4-BE49-F238E27FC236}">
                <a16:creationId xmlns:a16="http://schemas.microsoft.com/office/drawing/2014/main" id="{3FFECBCF-9B3F-975D-EF41-27AC5EC12E16}"/>
              </a:ext>
            </a:extLst>
          </p:cNvPr>
          <p:cNvPicPr>
            <a:picLocks noChangeAspect="1"/>
          </p:cNvPicPr>
          <p:nvPr/>
        </p:nvPicPr>
        <p:blipFill>
          <a:blip r:embed="rId5"/>
          <a:stretch>
            <a:fillRect/>
          </a:stretch>
        </p:blipFill>
        <p:spPr>
          <a:xfrm>
            <a:off x="3569577" y="6193314"/>
            <a:ext cx="974048" cy="462859"/>
          </a:xfrm>
          <a:prstGeom prst="rect">
            <a:avLst/>
          </a:prstGeom>
        </p:spPr>
      </p:pic>
      <p:pic>
        <p:nvPicPr>
          <p:cNvPr id="19" name="Afbeelding 18">
            <a:extLst>
              <a:ext uri="{FF2B5EF4-FFF2-40B4-BE49-F238E27FC236}">
                <a16:creationId xmlns:a16="http://schemas.microsoft.com/office/drawing/2014/main" id="{051989CA-6FF2-462B-E0E2-FEBEFF3F66AF}"/>
              </a:ext>
            </a:extLst>
          </p:cNvPr>
          <p:cNvPicPr>
            <a:picLocks noChangeAspect="1"/>
          </p:cNvPicPr>
          <p:nvPr/>
        </p:nvPicPr>
        <p:blipFill>
          <a:blip r:embed="rId6"/>
          <a:stretch>
            <a:fillRect/>
          </a:stretch>
        </p:blipFill>
        <p:spPr>
          <a:xfrm>
            <a:off x="4666841" y="6214729"/>
            <a:ext cx="1173765" cy="466022"/>
          </a:xfrm>
          <a:prstGeom prst="rect">
            <a:avLst/>
          </a:prstGeom>
        </p:spPr>
      </p:pic>
      <p:pic>
        <p:nvPicPr>
          <p:cNvPr id="4" name="Afbeelding 3">
            <a:extLst>
              <a:ext uri="{FF2B5EF4-FFF2-40B4-BE49-F238E27FC236}">
                <a16:creationId xmlns:a16="http://schemas.microsoft.com/office/drawing/2014/main" id="{304CD9FF-1D66-B35F-BBFF-8F3F8307231C}"/>
              </a:ext>
            </a:extLst>
          </p:cNvPr>
          <p:cNvPicPr>
            <a:picLocks noChangeAspect="1"/>
          </p:cNvPicPr>
          <p:nvPr/>
        </p:nvPicPr>
        <p:blipFill>
          <a:blip r:embed="rId7"/>
          <a:stretch>
            <a:fillRect/>
          </a:stretch>
        </p:blipFill>
        <p:spPr>
          <a:xfrm rot="21208976">
            <a:off x="7901587" y="3773054"/>
            <a:ext cx="3811219" cy="2094030"/>
          </a:xfrm>
          <a:prstGeom prst="rect">
            <a:avLst/>
          </a:prstGeom>
          <a:ln>
            <a:noFill/>
          </a:ln>
          <a:effectLst>
            <a:outerShdw blurRad="292100" dist="139700" dir="2700000" algn="tl" rotWithShape="0">
              <a:srgbClr val="333333">
                <a:alpha val="65000"/>
              </a:srgbClr>
            </a:outerShdw>
          </a:effectLst>
        </p:spPr>
      </p:pic>
      <p:sp>
        <p:nvSpPr>
          <p:cNvPr id="2" name="Tekstvak 1">
            <a:extLst>
              <a:ext uri="{FF2B5EF4-FFF2-40B4-BE49-F238E27FC236}">
                <a16:creationId xmlns:a16="http://schemas.microsoft.com/office/drawing/2014/main" id="{70159DCF-C3A8-E5E8-C1B6-63A2E490D897}"/>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1. Het </a:t>
            </a:r>
            <a:r>
              <a:rPr lang="nl-NL" sz="1800" b="1" dirty="0" err="1">
                <a:solidFill>
                  <a:schemeClr val="bg1"/>
                </a:solidFill>
                <a:latin typeface="+mn-lt"/>
                <a:cs typeface="Calibri Light" panose="020F0302020204030204" pitchFamily="34" charset="0"/>
              </a:rPr>
              <a:t>Funderingsrisicorapport</a:t>
            </a:r>
            <a:r>
              <a:rPr lang="nl-NL" sz="1800" b="1" dirty="0">
                <a:solidFill>
                  <a:schemeClr val="bg1"/>
                </a:solidFill>
                <a:latin typeface="+mn-lt"/>
                <a:cs typeface="Calibri Light" panose="020F0302020204030204" pitchFamily="34" charset="0"/>
              </a:rPr>
              <a:t> - </a:t>
            </a:r>
            <a:endParaRPr lang="nl-NL" dirty="0">
              <a:solidFill>
                <a:schemeClr val="bg1"/>
              </a:solidFill>
            </a:endParaRPr>
          </a:p>
        </p:txBody>
      </p:sp>
    </p:spTree>
    <p:extLst>
      <p:ext uri="{BB962C8B-B14F-4D97-AF65-F5344CB8AC3E}">
        <p14:creationId xmlns:p14="http://schemas.microsoft.com/office/powerpoint/2010/main" val="1005742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481D9-7C79-627D-FA09-06BF0346AE1B}"/>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323DD5FF-3F03-878C-8EB2-9F4B151E2E6D}"/>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FF831072-7B8C-328C-184B-761C8EBA0831}"/>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0814D684-ED72-F9FF-35B8-234ADF0151B6}"/>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841DB739-E6DC-4DBB-9B6A-8E581B4E8E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2526436F-C51D-6A91-F591-833083412B67}"/>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1E6567A7-F890-525F-04F6-10FC798C9826}"/>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E243B5D9-3257-3590-E849-E4C02B21535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59B146AE-E741-9738-D7A4-9584E6F2D27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E2125369-735F-D832-DD6E-948CF8B0AC5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832A7006-9E9D-D76C-9816-11C6D1ACC7E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79C16B82-9B65-9194-F1D6-8413D311D6B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5A90A374-8764-EDBD-5ABF-466BE89C985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3E1CA3A1-EEAA-104F-F241-AEC685C7D8E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785E1EDA-56AA-857B-5059-E3DB786B261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D8A92215-67F2-39E5-1787-86FCDF2E75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B6E4AC44-211C-F5E8-8DF8-0CB5FF7ABA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1CBE5EF4-767B-FA80-A6A0-55B1CFE53B1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D6F1F5C7-A46F-2D0C-1327-4C89D62A6C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5DC33A6B-A8E4-9A46-9A4B-F9E433BF96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407C5CF0-4B11-DB48-BDBC-9ECF32AC199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D3708732-A15A-BBCE-1C8F-42E4442CE63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ADC44E36-A9B6-174F-E6C3-07FDD0FB06E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CC3C0A5B-FD06-9C23-5BA0-96CD885C510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961065DC-A626-65F2-BA55-6FCC22FD714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22E14EF6-782F-5490-26F7-9C46152D775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F5CD9FA9-20C2-33A4-CCA9-1B80932C0A45}"/>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42CF69D4-4E9D-1FFF-C179-4AD1151209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F106D287-2A65-25D5-AB9A-78F9EEF752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527E636B-58C4-5ED1-FF37-BDC37BE6770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A1F6194A-4E40-CC3E-E703-C896BC49E5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77DF6E1B-5816-F2E7-9D6D-5657FF5FCA4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318E26C1-B802-C1B7-EA16-268DF69B953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991FFCCC-BF73-50F3-9049-09A39A037E7D}"/>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EE8B5FDB-B099-B787-F670-382CB0CC411E}"/>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B8D5A7D8-009D-DFF4-B59E-615C422391EB}"/>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4909E762-4542-19CF-A563-8EEE7BBE5C9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9ECBA433-324D-CE78-5BFC-A428A774F75C}"/>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AB4ADD55-D8D6-B117-B155-753BCD3BEB3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68FD34C8-F79E-32BA-7A1B-2345CAFAE731}"/>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C1715543-556C-7F2A-38C4-A12C39FC993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E415796F-CB30-CED7-FF48-CFABA46DC8B9}"/>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5CFF9E87-A862-D55E-3904-377C77052D8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913B8F77-9892-BBC9-E97D-D444C9E1909E}"/>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0DBDEE37-73B5-0214-1AB7-A91AC31EED0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B2F71A9A-A433-2473-4850-F0C0A8643FCB}"/>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3CBE6056-CCDE-92DE-D9F1-665CACFA0B65}"/>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BCB74687-83F6-5938-17B0-932234CD751E}"/>
              </a:ext>
            </a:extLst>
          </p:cNvPr>
          <p:cNvSpPr/>
          <p:nvPr/>
        </p:nvSpPr>
        <p:spPr>
          <a:xfrm rot="10800000">
            <a:off x="4653296" y="3391848"/>
            <a:ext cx="3000268" cy="1299222"/>
          </a:xfrm>
          <a:prstGeom prst="trapezoi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2B644A85-256B-B2BB-6A49-93073892E327}"/>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38EDF633-7C43-E64B-008D-C3024A1A8E8E}"/>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26ABA4A2-F174-D3ED-C23B-3178C9AED247}"/>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0AA3C52A-5DF5-4A47-20A7-D4C0C9413473}"/>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B4D00C54-7A9F-4208-AD87-415F4541684B}"/>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ep 4">
            <a:extLst>
              <a:ext uri="{FF2B5EF4-FFF2-40B4-BE49-F238E27FC236}">
                <a16:creationId xmlns:a16="http://schemas.microsoft.com/office/drawing/2014/main" id="{E4DB6072-EA0B-26DD-F7FC-B9D09D4D3222}"/>
              </a:ext>
            </a:extLst>
          </p:cNvPr>
          <p:cNvGrpSpPr/>
          <p:nvPr/>
        </p:nvGrpSpPr>
        <p:grpSpPr>
          <a:xfrm>
            <a:off x="1136776" y="1256520"/>
            <a:ext cx="2638425" cy="1440394"/>
            <a:chOff x="8258175" y="2183082"/>
            <a:chExt cx="3407001" cy="1871937"/>
          </a:xfrm>
        </p:grpSpPr>
        <p:pic>
          <p:nvPicPr>
            <p:cNvPr id="7" name="Afbeelding 6">
              <a:extLst>
                <a:ext uri="{FF2B5EF4-FFF2-40B4-BE49-F238E27FC236}">
                  <a16:creationId xmlns:a16="http://schemas.microsoft.com/office/drawing/2014/main" id="{724E97D6-6DD7-597A-4B12-BAC6D619D3FA}"/>
                </a:ext>
              </a:extLst>
            </p:cNvPr>
            <p:cNvPicPr>
              <a:picLocks noChangeAspect="1"/>
            </p:cNvPicPr>
            <p:nvPr/>
          </p:nvPicPr>
          <p:blipFill>
            <a:blip r:embed="rId13"/>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20" name="Afbeelding 19">
              <a:extLst>
                <a:ext uri="{FF2B5EF4-FFF2-40B4-BE49-F238E27FC236}">
                  <a16:creationId xmlns:a16="http://schemas.microsoft.com/office/drawing/2014/main" id="{E694DDA7-45AA-966A-D834-265F1F42A24F}"/>
                </a:ext>
              </a:extLst>
            </p:cNvPr>
            <p:cNvPicPr>
              <a:picLocks noChangeAspect="1"/>
            </p:cNvPicPr>
            <p:nvPr/>
          </p:nvPicPr>
          <p:blipFill>
            <a:blip r:embed="rId14"/>
            <a:stretch>
              <a:fillRect/>
            </a:stretch>
          </p:blipFill>
          <p:spPr>
            <a:xfrm>
              <a:off x="10044004" y="2437917"/>
              <a:ext cx="1552792" cy="1543533"/>
            </a:xfrm>
            <a:prstGeom prst="rect">
              <a:avLst/>
            </a:prstGeom>
          </p:spPr>
        </p:pic>
      </p:grpSp>
      <p:pic>
        <p:nvPicPr>
          <p:cNvPr id="21" name="Graphic 20">
            <a:extLst>
              <a:ext uri="{FF2B5EF4-FFF2-40B4-BE49-F238E27FC236}">
                <a16:creationId xmlns:a16="http://schemas.microsoft.com/office/drawing/2014/main" id="{7BBC577A-8587-098A-9C41-FE776D6816E6}"/>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53978" y="1737151"/>
            <a:ext cx="410497" cy="464040"/>
          </a:xfrm>
          <a:prstGeom prst="rect">
            <a:avLst/>
          </a:prstGeom>
        </p:spPr>
      </p:pic>
      <p:pic>
        <p:nvPicPr>
          <p:cNvPr id="22" name="Graphic 21">
            <a:extLst>
              <a:ext uri="{FF2B5EF4-FFF2-40B4-BE49-F238E27FC236}">
                <a16:creationId xmlns:a16="http://schemas.microsoft.com/office/drawing/2014/main" id="{06ABE4FC-9F66-40AB-F1D7-6DBA07EE2E41}"/>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1638" y="1330866"/>
            <a:ext cx="410497" cy="464040"/>
          </a:xfrm>
          <a:prstGeom prst="rect">
            <a:avLst/>
          </a:prstGeom>
        </p:spPr>
      </p:pic>
      <p:pic>
        <p:nvPicPr>
          <p:cNvPr id="51" name="Graphic 50">
            <a:extLst>
              <a:ext uri="{FF2B5EF4-FFF2-40B4-BE49-F238E27FC236}">
                <a16:creationId xmlns:a16="http://schemas.microsoft.com/office/drawing/2014/main" id="{E2719FBC-A902-D4F2-A7A0-3D601E0A0CF4}"/>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444512" y="1233813"/>
            <a:ext cx="410497" cy="464040"/>
          </a:xfrm>
          <a:prstGeom prst="rect">
            <a:avLst/>
          </a:prstGeom>
        </p:spPr>
      </p:pic>
      <p:pic>
        <p:nvPicPr>
          <p:cNvPr id="52" name="Graphic 51">
            <a:extLst>
              <a:ext uri="{FF2B5EF4-FFF2-40B4-BE49-F238E27FC236}">
                <a16:creationId xmlns:a16="http://schemas.microsoft.com/office/drawing/2014/main" id="{CD996F8F-66D8-276C-9B24-E5FC8C7B32E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24198" y="1320432"/>
            <a:ext cx="410497" cy="464040"/>
          </a:xfrm>
          <a:prstGeom prst="rect">
            <a:avLst/>
          </a:prstGeom>
        </p:spPr>
      </p:pic>
      <p:pic>
        <p:nvPicPr>
          <p:cNvPr id="53" name="Graphic 52">
            <a:extLst>
              <a:ext uri="{FF2B5EF4-FFF2-40B4-BE49-F238E27FC236}">
                <a16:creationId xmlns:a16="http://schemas.microsoft.com/office/drawing/2014/main" id="{226A3EE9-76D6-EFD0-7D59-776467711FCD}"/>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277108" y="2276649"/>
            <a:ext cx="410497" cy="464040"/>
          </a:xfrm>
          <a:prstGeom prst="rect">
            <a:avLst/>
          </a:prstGeom>
        </p:spPr>
      </p:pic>
      <p:pic>
        <p:nvPicPr>
          <p:cNvPr id="60" name="Graphic 59">
            <a:extLst>
              <a:ext uri="{FF2B5EF4-FFF2-40B4-BE49-F238E27FC236}">
                <a16:creationId xmlns:a16="http://schemas.microsoft.com/office/drawing/2014/main" id="{BF6E4292-B1D0-1CEC-C337-64032B811525}"/>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496368" y="2250193"/>
            <a:ext cx="410497" cy="464040"/>
          </a:xfrm>
          <a:prstGeom prst="rect">
            <a:avLst/>
          </a:prstGeom>
        </p:spPr>
      </p:pic>
      <p:pic>
        <p:nvPicPr>
          <p:cNvPr id="61" name="Graphic 60">
            <a:extLst>
              <a:ext uri="{FF2B5EF4-FFF2-40B4-BE49-F238E27FC236}">
                <a16:creationId xmlns:a16="http://schemas.microsoft.com/office/drawing/2014/main" id="{F4DF43D1-B794-627D-2EA1-549655772265}"/>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710361" y="1828085"/>
            <a:ext cx="410497" cy="464040"/>
          </a:xfrm>
          <a:prstGeom prst="rect">
            <a:avLst/>
          </a:prstGeom>
        </p:spPr>
      </p:pic>
      <p:pic>
        <p:nvPicPr>
          <p:cNvPr id="62" name="Afbeelding 61">
            <a:extLst>
              <a:ext uri="{FF2B5EF4-FFF2-40B4-BE49-F238E27FC236}">
                <a16:creationId xmlns:a16="http://schemas.microsoft.com/office/drawing/2014/main" id="{4295DA0A-F126-3E03-A910-538256B2FE2C}"/>
              </a:ext>
            </a:extLst>
          </p:cNvPr>
          <p:cNvPicPr>
            <a:picLocks noChangeAspect="1"/>
          </p:cNvPicPr>
          <p:nvPr/>
        </p:nvPicPr>
        <p:blipFill>
          <a:blip r:embed="rId20"/>
          <a:stretch>
            <a:fillRect/>
          </a:stretch>
        </p:blipFill>
        <p:spPr>
          <a:xfrm>
            <a:off x="1111547" y="3321101"/>
            <a:ext cx="1204654" cy="1272906"/>
          </a:xfrm>
          <a:prstGeom prst="rect">
            <a:avLst/>
          </a:prstGeom>
          <a:ln>
            <a:solidFill>
              <a:schemeClr val="tx1"/>
            </a:solidFill>
          </a:ln>
        </p:spPr>
      </p:pic>
      <p:pic>
        <p:nvPicPr>
          <p:cNvPr id="63" name="Afbeelding 62">
            <a:extLst>
              <a:ext uri="{FF2B5EF4-FFF2-40B4-BE49-F238E27FC236}">
                <a16:creationId xmlns:a16="http://schemas.microsoft.com/office/drawing/2014/main" id="{7CFC40AD-E0E3-4DE7-6F68-B43312A28F0D}"/>
              </a:ext>
            </a:extLst>
          </p:cNvPr>
          <p:cNvPicPr>
            <a:picLocks noChangeAspect="1"/>
          </p:cNvPicPr>
          <p:nvPr/>
        </p:nvPicPr>
        <p:blipFill>
          <a:blip r:embed="rId21"/>
          <a:stretch>
            <a:fillRect/>
          </a:stretch>
        </p:blipFill>
        <p:spPr>
          <a:xfrm>
            <a:off x="2625124" y="3210884"/>
            <a:ext cx="1248579" cy="1555966"/>
          </a:xfrm>
          <a:prstGeom prst="rect">
            <a:avLst/>
          </a:prstGeom>
          <a:ln>
            <a:solidFill>
              <a:schemeClr val="tx1"/>
            </a:solidFill>
          </a:ln>
        </p:spPr>
      </p:pic>
      <p:sp>
        <p:nvSpPr>
          <p:cNvPr id="3072" name="Ovaal 3071">
            <a:extLst>
              <a:ext uri="{FF2B5EF4-FFF2-40B4-BE49-F238E27FC236}">
                <a16:creationId xmlns:a16="http://schemas.microsoft.com/office/drawing/2014/main" id="{007FEE98-68B0-D867-9634-D0F53448CCFC}"/>
              </a:ext>
            </a:extLst>
          </p:cNvPr>
          <p:cNvSpPr/>
          <p:nvPr/>
        </p:nvSpPr>
        <p:spPr>
          <a:xfrm>
            <a:off x="9353049" y="3295942"/>
            <a:ext cx="898023" cy="25828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1100" dirty="0"/>
              <a:t>Laag</a:t>
            </a:r>
          </a:p>
        </p:txBody>
      </p:sp>
      <p:sp>
        <p:nvSpPr>
          <p:cNvPr id="3073" name="Ovaal 3072">
            <a:extLst>
              <a:ext uri="{FF2B5EF4-FFF2-40B4-BE49-F238E27FC236}">
                <a16:creationId xmlns:a16="http://schemas.microsoft.com/office/drawing/2014/main" id="{316DD617-307D-9B83-8E40-40754F3ACBEA}"/>
              </a:ext>
            </a:extLst>
          </p:cNvPr>
          <p:cNvSpPr/>
          <p:nvPr/>
        </p:nvSpPr>
        <p:spPr>
          <a:xfrm>
            <a:off x="8184047" y="3480545"/>
            <a:ext cx="895349" cy="25828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sz="1100" dirty="0"/>
              <a:t>Midden</a:t>
            </a:r>
          </a:p>
        </p:txBody>
      </p:sp>
      <p:sp>
        <p:nvSpPr>
          <p:cNvPr id="3075" name="Ovaal 3074">
            <a:extLst>
              <a:ext uri="{FF2B5EF4-FFF2-40B4-BE49-F238E27FC236}">
                <a16:creationId xmlns:a16="http://schemas.microsoft.com/office/drawing/2014/main" id="{76707CF9-8D85-C54E-2DB6-092DA7E53D69}"/>
              </a:ext>
            </a:extLst>
          </p:cNvPr>
          <p:cNvSpPr/>
          <p:nvPr/>
        </p:nvSpPr>
        <p:spPr>
          <a:xfrm>
            <a:off x="9168350" y="4046899"/>
            <a:ext cx="898023" cy="25828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100" dirty="0"/>
              <a:t>Hoog</a:t>
            </a:r>
          </a:p>
        </p:txBody>
      </p:sp>
      <p:pic>
        <p:nvPicPr>
          <p:cNvPr id="3076" name="Afbeelding 3075">
            <a:extLst>
              <a:ext uri="{FF2B5EF4-FFF2-40B4-BE49-F238E27FC236}">
                <a16:creationId xmlns:a16="http://schemas.microsoft.com/office/drawing/2014/main" id="{1318D173-8C4B-DAFA-C2F6-41853492EE3B}"/>
              </a:ext>
            </a:extLst>
          </p:cNvPr>
          <p:cNvPicPr>
            <a:picLocks noChangeAspect="1"/>
          </p:cNvPicPr>
          <p:nvPr/>
        </p:nvPicPr>
        <p:blipFill>
          <a:blip r:embed="rId22"/>
          <a:stretch>
            <a:fillRect/>
          </a:stretch>
        </p:blipFill>
        <p:spPr>
          <a:xfrm>
            <a:off x="1098633" y="5245749"/>
            <a:ext cx="3283593" cy="1411337"/>
          </a:xfrm>
          <a:prstGeom prst="rect">
            <a:avLst/>
          </a:prstGeom>
        </p:spPr>
      </p:pic>
      <p:sp>
        <p:nvSpPr>
          <p:cNvPr id="3083" name="Tekstvak 3082">
            <a:extLst>
              <a:ext uri="{FF2B5EF4-FFF2-40B4-BE49-F238E27FC236}">
                <a16:creationId xmlns:a16="http://schemas.microsoft.com/office/drawing/2014/main" id="{9356690A-D21C-6F89-4D65-DC8662403768}"/>
              </a:ext>
            </a:extLst>
          </p:cNvPr>
          <p:cNvSpPr txBox="1"/>
          <p:nvPr/>
        </p:nvSpPr>
        <p:spPr>
          <a:xfrm>
            <a:off x="8690645" y="5300291"/>
            <a:ext cx="1111490" cy="738664"/>
          </a:xfrm>
          <a:prstGeom prst="rect">
            <a:avLst/>
          </a:prstGeom>
          <a:noFill/>
        </p:spPr>
        <p:txBody>
          <a:bodyPr wrap="square" rtlCol="0">
            <a:spAutoFit/>
          </a:bodyPr>
          <a:lstStyle/>
          <a:p>
            <a:pPr algn="ctr"/>
            <a:r>
              <a:rPr lang="nl-NL" sz="1400" b="1" dirty="0">
                <a:solidFill>
                  <a:srgbClr val="28CC8B"/>
                </a:solidFill>
              </a:rPr>
              <a:t>Goed</a:t>
            </a:r>
            <a:br>
              <a:rPr lang="nl-NL" sz="1400" b="1" dirty="0"/>
            </a:br>
            <a:r>
              <a:rPr lang="nl-NL" sz="1400" b="1" dirty="0">
                <a:solidFill>
                  <a:srgbClr val="FFC000"/>
                </a:solidFill>
              </a:rPr>
              <a:t>Monitoring</a:t>
            </a:r>
          </a:p>
          <a:p>
            <a:pPr algn="ctr"/>
            <a:r>
              <a:rPr lang="nl-NL" sz="1400" b="1" dirty="0">
                <a:solidFill>
                  <a:srgbClr val="FF0000"/>
                </a:solidFill>
              </a:rPr>
              <a:t>Slecht</a:t>
            </a:r>
          </a:p>
        </p:txBody>
      </p:sp>
      <p:sp>
        <p:nvSpPr>
          <p:cNvPr id="3077" name="Trapezium 3076">
            <a:extLst>
              <a:ext uri="{FF2B5EF4-FFF2-40B4-BE49-F238E27FC236}">
                <a16:creationId xmlns:a16="http://schemas.microsoft.com/office/drawing/2014/main" id="{86006EFA-E058-CDA4-EE40-90E75A794BEB}"/>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3080" name="Tekstvak 3079">
            <a:extLst>
              <a:ext uri="{FF2B5EF4-FFF2-40B4-BE49-F238E27FC236}">
                <a16:creationId xmlns:a16="http://schemas.microsoft.com/office/drawing/2014/main" id="{5C82D2D2-C29D-427E-AC6F-A6CDD5ED4917}"/>
              </a:ext>
            </a:extLst>
          </p:cNvPr>
          <p:cNvSpPr txBox="1"/>
          <p:nvPr/>
        </p:nvSpPr>
        <p:spPr>
          <a:xfrm>
            <a:off x="4679416" y="17460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Tree>
    <p:extLst>
      <p:ext uri="{BB962C8B-B14F-4D97-AF65-F5344CB8AC3E}">
        <p14:creationId xmlns:p14="http://schemas.microsoft.com/office/powerpoint/2010/main" val="143559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0CD67D34-8B6B-610B-9136-8B6B4875F5B9}"/>
              </a:ext>
            </a:extLst>
          </p:cNvPr>
          <p:cNvSpPr txBox="1"/>
          <p:nvPr/>
        </p:nvSpPr>
        <p:spPr>
          <a:xfrm>
            <a:off x="723728" y="1986354"/>
            <a:ext cx="5924027" cy="646331"/>
          </a:xfrm>
          <a:prstGeom prst="rect">
            <a:avLst/>
          </a:prstGeom>
          <a:noFill/>
        </p:spPr>
        <p:txBody>
          <a:bodyPr wrap="square" rtlCol="0">
            <a:spAutoFit/>
          </a:bodyPr>
          <a:lstStyle/>
          <a:p>
            <a:pPr algn="ctr"/>
            <a:r>
              <a:rPr lang="nl-NL" sz="3600" b="1">
                <a:solidFill>
                  <a:srgbClr val="191E3C"/>
                </a:solidFill>
                <a:highlight>
                  <a:srgbClr val="28CC8B"/>
                </a:highlight>
                <a:latin typeface="Open Sans SemiBold" panose="020F0502020204030204" pitchFamily="34" charset="0"/>
                <a:ea typeface="Open Sans SemiBold" panose="020F0502020204030204" pitchFamily="34" charset="0"/>
                <a:cs typeface="Open Sans SemiBold" panose="020F0502020204030204" pitchFamily="34" charset="0"/>
              </a:rPr>
              <a:t>Een snelle en eenduidig </a:t>
            </a:r>
          </a:p>
        </p:txBody>
      </p:sp>
      <p:sp>
        <p:nvSpPr>
          <p:cNvPr id="7" name="Tekstvak 6">
            <a:extLst>
              <a:ext uri="{FF2B5EF4-FFF2-40B4-BE49-F238E27FC236}">
                <a16:creationId xmlns:a16="http://schemas.microsoft.com/office/drawing/2014/main" id="{44B887A9-DA20-FFFA-A8B6-CD8EA37D54B9}"/>
              </a:ext>
            </a:extLst>
          </p:cNvPr>
          <p:cNvSpPr txBox="1"/>
          <p:nvPr/>
        </p:nvSpPr>
        <p:spPr>
          <a:xfrm>
            <a:off x="1324345" y="3526905"/>
            <a:ext cx="4722792" cy="646331"/>
          </a:xfrm>
          <a:prstGeom prst="rect">
            <a:avLst/>
          </a:prstGeom>
          <a:noFill/>
        </p:spPr>
        <p:txBody>
          <a:bodyPr wrap="square" rtlCol="0">
            <a:spAutoFit/>
          </a:bodyPr>
          <a:lstStyle/>
          <a:p>
            <a:pPr algn="ctr"/>
            <a:r>
              <a:rPr lang="nl-NL" sz="3600" b="1">
                <a:solidFill>
                  <a:srgbClr val="191E3C"/>
                </a:solidFill>
                <a:highlight>
                  <a:srgbClr val="28CC8B"/>
                </a:highlight>
                <a:latin typeface="Open Sans SemiBold" panose="020F0502020204030204" pitchFamily="34" charset="0"/>
                <a:ea typeface="Open Sans SemiBold" panose="020F0502020204030204" pitchFamily="34" charset="0"/>
                <a:cs typeface="Open Sans SemiBold" panose="020F0502020204030204" pitchFamily="34" charset="0"/>
              </a:rPr>
              <a:t>om inzicht te krijgen </a:t>
            </a:r>
          </a:p>
        </p:txBody>
      </p:sp>
      <p:sp>
        <p:nvSpPr>
          <p:cNvPr id="13" name="Tekstvak 12">
            <a:extLst>
              <a:ext uri="{FF2B5EF4-FFF2-40B4-BE49-F238E27FC236}">
                <a16:creationId xmlns:a16="http://schemas.microsoft.com/office/drawing/2014/main" id="{7B7028EA-ED1D-771D-0280-7FDE2200B04F}"/>
              </a:ext>
            </a:extLst>
          </p:cNvPr>
          <p:cNvSpPr txBox="1"/>
          <p:nvPr/>
        </p:nvSpPr>
        <p:spPr>
          <a:xfrm>
            <a:off x="630347" y="1217675"/>
            <a:ext cx="6499918" cy="646331"/>
          </a:xfrm>
          <a:prstGeom prst="rect">
            <a:avLst/>
          </a:prstGeom>
          <a:noFill/>
        </p:spPr>
        <p:txBody>
          <a:bodyPr wrap="square" rtlCol="0">
            <a:spAutoFit/>
          </a:bodyPr>
          <a:lstStyle/>
          <a:p>
            <a:pPr algn="ctr"/>
            <a:r>
              <a:rPr lang="nl-NL" sz="3600" b="1">
                <a:solidFill>
                  <a:srgbClr val="191E3C"/>
                </a:solidFill>
                <a:highlight>
                  <a:srgbClr val="28CC8B"/>
                </a:highlight>
                <a:latin typeface="Open Sans SemiBold" panose="020F0502020204030204" pitchFamily="34" charset="0"/>
                <a:ea typeface="Open Sans SemiBold" panose="020F0502020204030204" pitchFamily="34" charset="0"/>
                <a:cs typeface="Open Sans SemiBold" panose="020F0502020204030204" pitchFamily="34" charset="0"/>
              </a:rPr>
              <a:t>Een QuickScan bestaat uit</a:t>
            </a:r>
          </a:p>
        </p:txBody>
      </p:sp>
      <p:sp>
        <p:nvSpPr>
          <p:cNvPr id="15" name="Tekstvak 14">
            <a:extLst>
              <a:ext uri="{FF2B5EF4-FFF2-40B4-BE49-F238E27FC236}">
                <a16:creationId xmlns:a16="http://schemas.microsoft.com/office/drawing/2014/main" id="{9CE1831E-DE91-6488-5888-EDD8D1175BA3}"/>
              </a:ext>
            </a:extLst>
          </p:cNvPr>
          <p:cNvSpPr txBox="1"/>
          <p:nvPr/>
        </p:nvSpPr>
        <p:spPr>
          <a:xfrm>
            <a:off x="723728" y="2755818"/>
            <a:ext cx="5924027" cy="646331"/>
          </a:xfrm>
          <a:prstGeom prst="rect">
            <a:avLst/>
          </a:prstGeom>
          <a:noFill/>
        </p:spPr>
        <p:txBody>
          <a:bodyPr wrap="square" rtlCol="0">
            <a:spAutoFit/>
          </a:bodyPr>
          <a:lstStyle/>
          <a:p>
            <a:pPr algn="ctr"/>
            <a:r>
              <a:rPr lang="nl-NL" sz="3600" b="1">
                <a:solidFill>
                  <a:srgbClr val="191E3C"/>
                </a:solidFill>
                <a:highlight>
                  <a:srgbClr val="28CC8B"/>
                </a:highlight>
                <a:latin typeface="Open Sans SemiBold" panose="020F0502020204030204" pitchFamily="34" charset="0"/>
                <a:ea typeface="Open Sans SemiBold" panose="020F0502020204030204" pitchFamily="34" charset="0"/>
                <a:cs typeface="Open Sans SemiBold" panose="020F0502020204030204" pitchFamily="34" charset="0"/>
              </a:rPr>
              <a:t>uit te voeren metingen</a:t>
            </a:r>
          </a:p>
        </p:txBody>
      </p:sp>
      <p:sp>
        <p:nvSpPr>
          <p:cNvPr id="5" name="Tekstvak 4">
            <a:extLst>
              <a:ext uri="{FF2B5EF4-FFF2-40B4-BE49-F238E27FC236}">
                <a16:creationId xmlns:a16="http://schemas.microsoft.com/office/drawing/2014/main" id="{27B91AD6-165D-228C-831A-5A7C29B5C210}"/>
              </a:ext>
            </a:extLst>
          </p:cNvPr>
          <p:cNvSpPr txBox="1"/>
          <p:nvPr/>
        </p:nvSpPr>
        <p:spPr>
          <a:xfrm>
            <a:off x="1187392" y="4297992"/>
            <a:ext cx="4722792" cy="646331"/>
          </a:xfrm>
          <a:prstGeom prst="rect">
            <a:avLst/>
          </a:prstGeom>
          <a:noFill/>
        </p:spPr>
        <p:txBody>
          <a:bodyPr wrap="square" rtlCol="0">
            <a:spAutoFit/>
          </a:bodyPr>
          <a:lstStyle/>
          <a:p>
            <a:pPr algn="ctr"/>
            <a:r>
              <a:rPr lang="nl-NL" sz="3600" b="1">
                <a:solidFill>
                  <a:srgbClr val="191E3C"/>
                </a:solidFill>
                <a:highlight>
                  <a:srgbClr val="28CC8B"/>
                </a:highlight>
                <a:latin typeface="Open Sans SemiBold" panose="020F0502020204030204" pitchFamily="34" charset="0"/>
                <a:ea typeface="Open Sans SemiBold" panose="020F0502020204030204" pitchFamily="34" charset="0"/>
                <a:cs typeface="Open Sans SemiBold" panose="020F0502020204030204" pitchFamily="34" charset="0"/>
              </a:rPr>
              <a:t>In de staat van de</a:t>
            </a:r>
          </a:p>
        </p:txBody>
      </p:sp>
      <p:sp>
        <p:nvSpPr>
          <p:cNvPr id="6" name="Tekstvak 5">
            <a:extLst>
              <a:ext uri="{FF2B5EF4-FFF2-40B4-BE49-F238E27FC236}">
                <a16:creationId xmlns:a16="http://schemas.microsoft.com/office/drawing/2014/main" id="{99AF5FB0-5F60-BCAE-D9B7-76C6C7520024}"/>
              </a:ext>
            </a:extLst>
          </p:cNvPr>
          <p:cNvSpPr txBox="1"/>
          <p:nvPr/>
        </p:nvSpPr>
        <p:spPr>
          <a:xfrm>
            <a:off x="1187392" y="5010111"/>
            <a:ext cx="4722792" cy="646331"/>
          </a:xfrm>
          <a:prstGeom prst="rect">
            <a:avLst/>
          </a:prstGeom>
          <a:noFill/>
        </p:spPr>
        <p:txBody>
          <a:bodyPr wrap="square" rtlCol="0">
            <a:spAutoFit/>
          </a:bodyPr>
          <a:lstStyle/>
          <a:p>
            <a:pPr algn="ctr"/>
            <a:r>
              <a:rPr lang="nl-NL" sz="3600" b="1">
                <a:solidFill>
                  <a:srgbClr val="191E3C"/>
                </a:solidFill>
                <a:highlight>
                  <a:srgbClr val="28CC8B"/>
                </a:highlight>
                <a:latin typeface="Open Sans SemiBold" panose="020F0502020204030204" pitchFamily="34" charset="0"/>
                <a:ea typeface="Open Sans SemiBold" panose="020F0502020204030204" pitchFamily="34" charset="0"/>
                <a:cs typeface="Open Sans SemiBold" panose="020F0502020204030204" pitchFamily="34" charset="0"/>
              </a:rPr>
              <a:t>fundering</a:t>
            </a:r>
          </a:p>
        </p:txBody>
      </p:sp>
      <p:pic>
        <p:nvPicPr>
          <p:cNvPr id="2" name="Afbeelding 1" descr="Afbeelding met tekst, maatstok&#10;&#10;Automatisch gegenereerde beschrijving">
            <a:extLst>
              <a:ext uri="{FF2B5EF4-FFF2-40B4-BE49-F238E27FC236}">
                <a16:creationId xmlns:a16="http://schemas.microsoft.com/office/drawing/2014/main" id="{C7AA593C-6A30-9450-441D-93A4DC425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775" y="1303535"/>
            <a:ext cx="5705617" cy="4599839"/>
          </a:xfrm>
          <a:prstGeom prst="rect">
            <a:avLst/>
          </a:prstGeom>
        </p:spPr>
      </p:pic>
      <p:sp>
        <p:nvSpPr>
          <p:cNvPr id="3" name="Tekstvak 2">
            <a:extLst>
              <a:ext uri="{FF2B5EF4-FFF2-40B4-BE49-F238E27FC236}">
                <a16:creationId xmlns:a16="http://schemas.microsoft.com/office/drawing/2014/main" id="{BB2F454D-E9DC-64E5-F2E4-C1603BFC7979}"/>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2240125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22E3-E69C-45FA-8BD2-C643744F0DD7}"/>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C102BBA8-1B45-3EF7-29FA-1FE8DEEA8370}"/>
              </a:ext>
            </a:extLst>
          </p:cNvPr>
          <p:cNvSpPr txBox="1">
            <a:spLocks/>
          </p:cNvSpPr>
          <p:nvPr/>
        </p:nvSpPr>
        <p:spPr>
          <a:xfrm>
            <a:off x="85486" y="350563"/>
            <a:ext cx="10972800" cy="45419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dirty="0">
                <a:cs typeface="Calibri Light" panose="020F0302020204030204" pitchFamily="34" charset="0"/>
              </a:rPr>
              <a:t>Inzicht in funderingsrisico’s – </a:t>
            </a:r>
            <a:r>
              <a:rPr lang="sv-SE" sz="3200" b="1" dirty="0">
                <a:solidFill>
                  <a:srgbClr val="3EB7F2"/>
                </a:solidFill>
                <a:cs typeface="Calibri Light" panose="020F0302020204030204" pitchFamily="34" charset="0"/>
              </a:rPr>
              <a:t>Aanvullend onderzoek conform QuickScan-richtlijn</a:t>
            </a:r>
            <a:endParaRPr lang="nl-NL" sz="3200" b="1" dirty="0">
              <a:solidFill>
                <a:srgbClr val="3EB7F2"/>
              </a:solidFill>
              <a:cs typeface="Calibri Light" panose="020F0302020204030204" pitchFamily="34" charset="0"/>
            </a:endParaRPr>
          </a:p>
        </p:txBody>
      </p:sp>
      <p:grpSp>
        <p:nvGrpSpPr>
          <p:cNvPr id="15" name="Groep 14">
            <a:extLst>
              <a:ext uri="{FF2B5EF4-FFF2-40B4-BE49-F238E27FC236}">
                <a16:creationId xmlns:a16="http://schemas.microsoft.com/office/drawing/2014/main" id="{0E3D5093-5C07-AF37-3B6B-CD92514F328A}"/>
              </a:ext>
            </a:extLst>
          </p:cNvPr>
          <p:cNvGrpSpPr/>
          <p:nvPr/>
        </p:nvGrpSpPr>
        <p:grpSpPr>
          <a:xfrm>
            <a:off x="0" y="-14638"/>
            <a:ext cx="12192000" cy="347597"/>
            <a:chOff x="0" y="-14638"/>
            <a:chExt cx="12192000" cy="347597"/>
          </a:xfrm>
        </p:grpSpPr>
        <p:sp>
          <p:nvSpPr>
            <p:cNvPr id="17" name="Rectangle 4">
              <a:extLst>
                <a:ext uri="{FF2B5EF4-FFF2-40B4-BE49-F238E27FC236}">
                  <a16:creationId xmlns:a16="http://schemas.microsoft.com/office/drawing/2014/main" id="{B392381B-4773-FD60-6873-2CDED53AD559}"/>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6289AC06-005E-186E-9390-4AE1AC055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16" name="Tijdelijke aanduiding voor inhoud 2">
            <a:extLst>
              <a:ext uri="{FF2B5EF4-FFF2-40B4-BE49-F238E27FC236}">
                <a16:creationId xmlns:a16="http://schemas.microsoft.com/office/drawing/2014/main" id="{B7CC45FA-B82D-2A15-F804-38EBCA91856D}"/>
              </a:ext>
            </a:extLst>
          </p:cNvPr>
          <p:cNvSpPr>
            <a:spLocks noGrp="1"/>
          </p:cNvSpPr>
          <p:nvPr>
            <p:ph idx="1"/>
          </p:nvPr>
        </p:nvSpPr>
        <p:spPr>
          <a:xfrm>
            <a:off x="938499" y="1140280"/>
            <a:ext cx="7529225" cy="5593895"/>
          </a:xfrm>
        </p:spPr>
        <p:txBody>
          <a:bodyPr>
            <a:noAutofit/>
          </a:bodyPr>
          <a:lstStyle/>
          <a:p>
            <a:pPr marL="0" indent="0">
              <a:buNone/>
            </a:pPr>
            <a:r>
              <a:rPr lang="nl-NL" sz="1800" b="1" dirty="0">
                <a:solidFill>
                  <a:srgbClr val="28CC8B"/>
                </a:solidFill>
              </a:rPr>
              <a:t>QuickScan</a:t>
            </a:r>
          </a:p>
          <a:p>
            <a:pPr marL="0" indent="0">
              <a:buNone/>
            </a:pPr>
            <a:r>
              <a:rPr lang="nl-NL" sz="1800" dirty="0"/>
              <a:t>De QuickScan Funderingsonderzoek biedt een snelle en efficiënte manier om het funderingsrisico van een pand in te schatten wanneer een taxateur of hypotheekverstrekker meer zekerheid wenst. De QuickScan wordt uitgevoerd door erkende bedrijven die gebruikmaken van de </a:t>
            </a:r>
            <a:r>
              <a:rPr lang="nl-NL" sz="1800" b="1" dirty="0">
                <a:solidFill>
                  <a:srgbClr val="1B1E3C"/>
                </a:solidFill>
              </a:rPr>
              <a:t>FunderMaps-database</a:t>
            </a:r>
            <a:r>
              <a:rPr lang="nl-NL" sz="1800" dirty="0">
                <a:solidFill>
                  <a:srgbClr val="1B1E3C"/>
                </a:solidFill>
              </a:rPr>
              <a:t> en de </a:t>
            </a:r>
            <a:r>
              <a:rPr lang="nl-NL" sz="1800" b="1" dirty="0">
                <a:solidFill>
                  <a:srgbClr val="1B1E3C"/>
                </a:solidFill>
              </a:rPr>
              <a:t>beoordelingsrichtlijn</a:t>
            </a:r>
            <a:r>
              <a:rPr lang="nl-NL" sz="1800" dirty="0">
                <a:solidFill>
                  <a:srgbClr val="1B1E3C"/>
                </a:solidFill>
              </a:rPr>
              <a:t> van de </a:t>
            </a:r>
            <a:r>
              <a:rPr lang="nl-NL" sz="1800" dirty="0"/>
              <a:t>QuickScans.</a:t>
            </a:r>
          </a:p>
          <a:p>
            <a:pPr marL="0" indent="0">
              <a:buNone/>
            </a:pPr>
            <a:endParaRPr lang="nl-NL" sz="1800" dirty="0"/>
          </a:p>
          <a:p>
            <a:pPr marL="0" indent="0">
              <a:buNone/>
            </a:pPr>
            <a:r>
              <a:rPr lang="nl-NL" sz="1800" b="1" dirty="0">
                <a:solidFill>
                  <a:srgbClr val="28CC8B"/>
                </a:solidFill>
              </a:rPr>
              <a:t>Opname-app</a:t>
            </a:r>
          </a:p>
          <a:p>
            <a:pPr marL="0" indent="0">
              <a:buNone/>
            </a:pPr>
            <a:r>
              <a:rPr lang="nl-NL" sz="1800" dirty="0"/>
              <a:t>Met behulp van de </a:t>
            </a:r>
            <a:r>
              <a:rPr lang="nl-NL" sz="1800" b="1" dirty="0" err="1"/>
              <a:t>QuickScna</a:t>
            </a:r>
            <a:r>
              <a:rPr lang="nl-NL" sz="1800" b="1" dirty="0"/>
              <a:t>-app</a:t>
            </a:r>
            <a:r>
              <a:rPr lang="nl-NL" sz="1800" dirty="0"/>
              <a:t> kunnen resultaten snel worden verzameld, beoordeeld en gerapporteerd.</a:t>
            </a:r>
          </a:p>
          <a:p>
            <a:pPr marL="0" indent="0">
              <a:buNone/>
            </a:pPr>
            <a:endParaRPr lang="nl-NL" sz="1800" dirty="0"/>
          </a:p>
          <a:p>
            <a:pPr marL="0" indent="0">
              <a:buNone/>
            </a:pPr>
            <a:r>
              <a:rPr lang="nl-NL" sz="1800" b="1" dirty="0">
                <a:solidFill>
                  <a:srgbClr val="28CC8B"/>
                </a:solidFill>
              </a:rPr>
              <a:t>Vraag vanuit de markt</a:t>
            </a:r>
          </a:p>
          <a:p>
            <a:pPr marL="0" indent="0">
              <a:buNone/>
            </a:pPr>
            <a:r>
              <a:rPr lang="nl-NL" sz="1800" dirty="0"/>
              <a:t>In 2023 is vanuit een combinatie van woningcorporaties en financiële instellingen  expliciet aan het KCAF gevraagd om te komen tot een lichtere en snellere vorm van funderingsonderzoek.</a:t>
            </a:r>
          </a:p>
          <a:p>
            <a:pPr marL="0" indent="0">
              <a:buNone/>
            </a:pPr>
            <a:endParaRPr lang="nl-NL" sz="1800" dirty="0"/>
          </a:p>
          <a:p>
            <a:pPr marL="0" indent="0">
              <a:buNone/>
            </a:pPr>
            <a:r>
              <a:rPr lang="nl-NL" sz="1800" b="1" dirty="0"/>
              <a:t>Een instrument dat </a:t>
            </a:r>
            <a:r>
              <a:rPr lang="nl-NL" sz="1800" dirty="0"/>
              <a:t>snel toepasbaar is, schaalbaar is op portefeuilleniveau, en toch voldoende betrouwbaar inzicht biedt om vervolgkeuzes te onderbouwen.</a:t>
            </a:r>
          </a:p>
          <a:p>
            <a:pPr marL="0" indent="0">
              <a:buNone/>
            </a:pPr>
            <a:endParaRPr lang="nl-NL" sz="1800" dirty="0"/>
          </a:p>
        </p:txBody>
      </p:sp>
      <p:pic>
        <p:nvPicPr>
          <p:cNvPr id="5" name="Afbeelding 4" descr="Afbeelding met tekst, maatstok&#10;&#10;Automatisch gegenereerde beschrijving">
            <a:extLst>
              <a:ext uri="{FF2B5EF4-FFF2-40B4-BE49-F238E27FC236}">
                <a16:creationId xmlns:a16="http://schemas.microsoft.com/office/drawing/2014/main" id="{BC740ADA-AA71-662C-5C59-03EDA7F39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1303535"/>
            <a:ext cx="5705617" cy="4599839"/>
          </a:xfrm>
          <a:prstGeom prst="rect">
            <a:avLst/>
          </a:prstGeom>
        </p:spPr>
      </p:pic>
      <p:sp>
        <p:nvSpPr>
          <p:cNvPr id="4" name="Tekstvak 3">
            <a:extLst>
              <a:ext uri="{FF2B5EF4-FFF2-40B4-BE49-F238E27FC236}">
                <a16:creationId xmlns:a16="http://schemas.microsoft.com/office/drawing/2014/main" id="{71211F61-85B2-3B00-A824-48CEEC980DBA}"/>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274483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51F0CF02-D087-489B-86C2-1FDBA160C6C6}"/>
              </a:ext>
            </a:extLst>
          </p:cNvPr>
          <p:cNvSpPr/>
          <p:nvPr/>
        </p:nvSpPr>
        <p:spPr>
          <a:xfrm>
            <a:off x="6096000" y="6006353"/>
            <a:ext cx="1676399" cy="34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el 1">
            <a:extLst>
              <a:ext uri="{FF2B5EF4-FFF2-40B4-BE49-F238E27FC236}">
                <a16:creationId xmlns:a16="http://schemas.microsoft.com/office/drawing/2014/main" id="{46237D16-F51E-5EEA-F674-4B37A8CC8293}"/>
              </a:ext>
            </a:extLst>
          </p:cNvPr>
          <p:cNvSpPr>
            <a:spLocks noGrp="1"/>
          </p:cNvSpPr>
          <p:nvPr>
            <p:ph type="title"/>
          </p:nvPr>
        </p:nvSpPr>
        <p:spPr>
          <a:xfrm>
            <a:off x="85486" y="350563"/>
            <a:ext cx="10972800" cy="454195"/>
          </a:xfrm>
        </p:spPr>
        <p:txBody>
          <a:bodyPr>
            <a:normAutofit fontScale="90000"/>
          </a:bodyPr>
          <a:lstStyle/>
          <a:p>
            <a:r>
              <a:rPr lang="sv-SE" sz="3200" dirty="0">
                <a:cs typeface="Calibri Light" panose="020F0302020204030204" pitchFamily="34" charset="0"/>
              </a:rPr>
              <a:t>Inzicht in funderingsrisico’s – </a:t>
            </a:r>
            <a:r>
              <a:rPr lang="sv-SE" sz="3200" dirty="0">
                <a:solidFill>
                  <a:srgbClr val="3EB7F2"/>
                </a:solidFill>
                <a:cs typeface="Calibri Light" panose="020F0302020204030204" pitchFamily="34" charset="0"/>
              </a:rPr>
              <a:t>QuickScan-richtlijn</a:t>
            </a:r>
            <a:endParaRPr lang="nl-NL" sz="3200" dirty="0">
              <a:solidFill>
                <a:srgbClr val="3EB7F2"/>
              </a:solidFill>
              <a:cs typeface="Calibri Light" panose="020F0302020204030204" pitchFamily="34" charset="0"/>
            </a:endParaRPr>
          </a:p>
        </p:txBody>
      </p:sp>
      <p:sp>
        <p:nvSpPr>
          <p:cNvPr id="16" name="Tijdelijke aanduiding voor inhoud 2">
            <a:extLst>
              <a:ext uri="{FF2B5EF4-FFF2-40B4-BE49-F238E27FC236}">
                <a16:creationId xmlns:a16="http://schemas.microsoft.com/office/drawing/2014/main" id="{FD64CE5E-2E76-1D8C-1507-D967419E68E6}"/>
              </a:ext>
            </a:extLst>
          </p:cNvPr>
          <p:cNvSpPr>
            <a:spLocks noGrp="1"/>
          </p:cNvSpPr>
          <p:nvPr>
            <p:ph idx="1"/>
          </p:nvPr>
        </p:nvSpPr>
        <p:spPr>
          <a:xfrm>
            <a:off x="914400" y="1121831"/>
            <a:ext cx="9425354" cy="4783231"/>
          </a:xfrm>
        </p:spPr>
        <p:txBody>
          <a:bodyPr vert="horz" lIns="91440" tIns="45720" rIns="91440" bIns="45720" rtlCol="0" anchor="t">
            <a:noAutofit/>
          </a:bodyPr>
          <a:lstStyle/>
          <a:p>
            <a:pPr marL="457200" lvl="1" indent="0">
              <a:buNone/>
            </a:pPr>
            <a:r>
              <a:rPr lang="nl-NL" sz="2800" b="1" i="0" dirty="0">
                <a:solidFill>
                  <a:srgbClr val="374151"/>
                </a:solidFill>
                <a:effectLst/>
                <a:latin typeface="Söhne"/>
              </a:rPr>
              <a:t>Wat bevat de </a:t>
            </a:r>
            <a:r>
              <a:rPr lang="nl-NL" b="1" dirty="0">
                <a:solidFill>
                  <a:srgbClr val="374151"/>
                </a:solidFill>
                <a:latin typeface="Söhne"/>
              </a:rPr>
              <a:t>QuickScan</a:t>
            </a:r>
            <a:endParaRPr lang="nl-NL" sz="2800" b="0" i="0" dirty="0">
              <a:solidFill>
                <a:srgbClr val="374151"/>
              </a:solidFill>
              <a:effectLst/>
              <a:latin typeface="Söhne"/>
            </a:endParaRPr>
          </a:p>
          <a:p>
            <a:pPr marL="457200" lvl="1" indent="0">
              <a:buNone/>
            </a:pPr>
            <a:r>
              <a:rPr lang="nl-NL" sz="2000" i="0" dirty="0">
                <a:solidFill>
                  <a:srgbClr val="374151"/>
                </a:solidFill>
                <a:effectLst/>
                <a:latin typeface="Söhne"/>
              </a:rPr>
              <a:t>De </a:t>
            </a:r>
            <a:r>
              <a:rPr lang="nl-NL" sz="2000" dirty="0">
                <a:solidFill>
                  <a:srgbClr val="374151"/>
                </a:solidFill>
                <a:latin typeface="Söhne"/>
              </a:rPr>
              <a:t>QuickScan</a:t>
            </a:r>
            <a:r>
              <a:rPr lang="nl-NL" sz="2000" i="0" dirty="0">
                <a:solidFill>
                  <a:srgbClr val="374151"/>
                </a:solidFill>
                <a:effectLst/>
                <a:latin typeface="Söhne"/>
              </a:rPr>
              <a:t> bestaat uit 3 meetonderdelen op locatie:</a:t>
            </a:r>
          </a:p>
          <a:p>
            <a:pPr marL="457200" lvl="1" indent="0">
              <a:buNone/>
            </a:pPr>
            <a:endParaRPr lang="nl-NL" sz="2000" b="1" dirty="0">
              <a:solidFill>
                <a:srgbClr val="3EB7F2"/>
              </a:solidFill>
              <a:latin typeface="Söhne"/>
            </a:endParaRPr>
          </a:p>
          <a:p>
            <a:pPr lvl="1">
              <a:buClr>
                <a:srgbClr val="17A4EA"/>
              </a:buClr>
              <a:buFont typeface="Wingdings" panose="05000000000000000000" pitchFamily="2" charset="2"/>
              <a:buChar char="§"/>
            </a:pPr>
            <a:r>
              <a:rPr lang="nl-NL" sz="2000" b="1" i="0" dirty="0">
                <a:solidFill>
                  <a:srgbClr val="3EB7F2"/>
                </a:solidFill>
                <a:effectLst/>
                <a:latin typeface="Söhne"/>
              </a:rPr>
              <a:t>Visuele inspectie (scheuren)</a:t>
            </a:r>
          </a:p>
          <a:p>
            <a:pPr lvl="2">
              <a:buClr>
                <a:srgbClr val="17A4EA"/>
              </a:buClr>
              <a:buFont typeface="Wingdings" panose="05000000000000000000" pitchFamily="2" charset="2"/>
              <a:buChar char="§"/>
            </a:pPr>
            <a:r>
              <a:rPr lang="nl-NL" sz="1600" i="0" dirty="0">
                <a:solidFill>
                  <a:srgbClr val="374151"/>
                </a:solidFill>
                <a:effectLst/>
                <a:latin typeface="Söhne"/>
              </a:rPr>
              <a:t>Schouwen van de buitenmuren / vertrekken.</a:t>
            </a:r>
          </a:p>
          <a:p>
            <a:pPr lvl="2">
              <a:buClr>
                <a:srgbClr val="17A4EA"/>
              </a:buClr>
              <a:buFont typeface="Wingdings" panose="05000000000000000000" pitchFamily="2" charset="2"/>
              <a:buChar char="§"/>
            </a:pPr>
            <a:r>
              <a:rPr lang="nl-NL" sz="1600" i="0" dirty="0">
                <a:solidFill>
                  <a:srgbClr val="374151"/>
                </a:solidFill>
                <a:effectLst/>
                <a:latin typeface="Söhne"/>
              </a:rPr>
              <a:t>Inventariseren van signalen die relatie hebben met vervorming en daarmee met het functioneren van de fundering</a:t>
            </a:r>
          </a:p>
          <a:p>
            <a:pPr lvl="1">
              <a:buClr>
                <a:srgbClr val="17A4EA"/>
              </a:buClr>
              <a:buFont typeface="Wingdings" panose="05000000000000000000" pitchFamily="2" charset="2"/>
              <a:buChar char="§"/>
            </a:pPr>
            <a:r>
              <a:rPr lang="nl-NL" sz="2000" b="1" dirty="0">
                <a:solidFill>
                  <a:srgbClr val="3EB7F2"/>
                </a:solidFill>
                <a:latin typeface="Söhne"/>
              </a:rPr>
              <a:t>Loodmeting</a:t>
            </a:r>
          </a:p>
          <a:p>
            <a:pPr lvl="1">
              <a:buClr>
                <a:srgbClr val="17A4EA"/>
              </a:buClr>
              <a:buFont typeface="Wingdings" panose="05000000000000000000" pitchFamily="2" charset="2"/>
              <a:buChar char="§"/>
            </a:pPr>
            <a:r>
              <a:rPr lang="nl-NL" sz="2000" b="1" i="0" dirty="0">
                <a:solidFill>
                  <a:srgbClr val="3EB7F2"/>
                </a:solidFill>
                <a:effectLst/>
                <a:latin typeface="Söhne"/>
              </a:rPr>
              <a:t>Lintvoegmeting</a:t>
            </a:r>
          </a:p>
          <a:p>
            <a:pPr lvl="1">
              <a:buClr>
                <a:srgbClr val="17A4EA"/>
              </a:buClr>
              <a:buFont typeface="Wingdings" panose="05000000000000000000" pitchFamily="2" charset="2"/>
              <a:buChar char="§"/>
            </a:pPr>
            <a:endParaRPr lang="nl-NL" sz="2000" b="1" dirty="0">
              <a:solidFill>
                <a:srgbClr val="374151"/>
              </a:solidFill>
              <a:latin typeface="Söhne"/>
            </a:endParaRPr>
          </a:p>
          <a:p>
            <a:pPr lvl="1">
              <a:buClr>
                <a:srgbClr val="17A4EA"/>
              </a:buClr>
              <a:buFont typeface="Wingdings" panose="05000000000000000000" pitchFamily="2" charset="2"/>
              <a:buChar char="§"/>
            </a:pPr>
            <a:r>
              <a:rPr lang="nl-NL" sz="2000" b="1" dirty="0">
                <a:solidFill>
                  <a:srgbClr val="374151"/>
                </a:solidFill>
                <a:latin typeface="Söhne"/>
              </a:rPr>
              <a:t>(Optioneel, verplicht indien beschikbaar) </a:t>
            </a:r>
            <a:r>
              <a:rPr lang="nl-NL" sz="2000" b="1" dirty="0">
                <a:solidFill>
                  <a:srgbClr val="3EB7F2"/>
                </a:solidFill>
                <a:latin typeface="Söhne"/>
              </a:rPr>
              <a:t>Pandzakking</a:t>
            </a:r>
          </a:p>
          <a:p>
            <a:pPr lvl="1">
              <a:buClr>
                <a:srgbClr val="17A4EA"/>
              </a:buClr>
              <a:buFont typeface="Wingdings" panose="05000000000000000000" pitchFamily="2" charset="2"/>
              <a:buChar char="§"/>
            </a:pPr>
            <a:r>
              <a:rPr lang="nl-NL" sz="2000" b="1" dirty="0">
                <a:solidFill>
                  <a:srgbClr val="374151"/>
                </a:solidFill>
                <a:latin typeface="Söhne"/>
              </a:rPr>
              <a:t>(Optioneel, verplicht indien beschikbaar) </a:t>
            </a:r>
            <a:r>
              <a:rPr lang="nl-NL" sz="2000" b="1" dirty="0">
                <a:solidFill>
                  <a:srgbClr val="3EB7F2"/>
                </a:solidFill>
                <a:latin typeface="Söhne"/>
              </a:rPr>
              <a:t>Archiefdata</a:t>
            </a:r>
          </a:p>
          <a:p>
            <a:pPr marL="457200" lvl="1" indent="0">
              <a:buNone/>
            </a:pPr>
            <a:r>
              <a:rPr lang="nl-NL" sz="2000" i="0" dirty="0">
                <a:solidFill>
                  <a:srgbClr val="374151"/>
                </a:solidFill>
                <a:effectLst/>
                <a:latin typeface="Söhne"/>
              </a:rPr>
              <a:t>De meetresultaten worden conform de KCAF-richtlijn beoordeeld en verwerkt op kaartmateriaal.</a:t>
            </a:r>
          </a:p>
          <a:p>
            <a:pPr marL="457200" lvl="1" indent="0">
              <a:buNone/>
            </a:pPr>
            <a:endParaRPr lang="nl-NL" sz="2000" i="0" dirty="0">
              <a:solidFill>
                <a:srgbClr val="374151"/>
              </a:solidFill>
              <a:effectLst/>
              <a:latin typeface="Söhne"/>
            </a:endParaRPr>
          </a:p>
        </p:txBody>
      </p:sp>
      <p:pic>
        <p:nvPicPr>
          <p:cNvPr id="11" name="Afbeelding 10">
            <a:extLst>
              <a:ext uri="{FF2B5EF4-FFF2-40B4-BE49-F238E27FC236}">
                <a16:creationId xmlns:a16="http://schemas.microsoft.com/office/drawing/2014/main" id="{CB6A1E60-4E8E-AC1D-23F2-4CBB3A9A803F}"/>
              </a:ext>
            </a:extLst>
          </p:cNvPr>
          <p:cNvPicPr>
            <a:picLocks noChangeAspect="1"/>
          </p:cNvPicPr>
          <p:nvPr/>
        </p:nvPicPr>
        <p:blipFill>
          <a:blip r:embed="rId3"/>
          <a:stretch>
            <a:fillRect/>
          </a:stretch>
        </p:blipFill>
        <p:spPr>
          <a:xfrm>
            <a:off x="4914900" y="3277147"/>
            <a:ext cx="5278372" cy="1247318"/>
          </a:xfrm>
          <a:prstGeom prst="rect">
            <a:avLst/>
          </a:prstGeom>
          <a:ln>
            <a:noFill/>
          </a:ln>
        </p:spPr>
      </p:pic>
      <p:sp>
        <p:nvSpPr>
          <p:cNvPr id="15" name="Pijl: rechts 14">
            <a:extLst>
              <a:ext uri="{FF2B5EF4-FFF2-40B4-BE49-F238E27FC236}">
                <a16:creationId xmlns:a16="http://schemas.microsoft.com/office/drawing/2014/main" id="{FBE57832-7262-7AC5-9A34-2DAD1775E864}"/>
              </a:ext>
            </a:extLst>
          </p:cNvPr>
          <p:cNvSpPr/>
          <p:nvPr/>
        </p:nvSpPr>
        <p:spPr>
          <a:xfrm>
            <a:off x="3685391" y="3714750"/>
            <a:ext cx="838200" cy="295275"/>
          </a:xfrm>
          <a:prstGeom prst="rightArrow">
            <a:avLst/>
          </a:prstGeom>
          <a:solidFill>
            <a:srgbClr val="28CC8B"/>
          </a:solidFill>
          <a:ln>
            <a:solidFill>
              <a:srgbClr val="17A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kstvak 1">
            <a:extLst>
              <a:ext uri="{FF2B5EF4-FFF2-40B4-BE49-F238E27FC236}">
                <a16:creationId xmlns:a16="http://schemas.microsoft.com/office/drawing/2014/main" id="{FC596DC6-FF16-AEE4-F71B-05C52F16F0AC}"/>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3269498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D04B7-8C47-A8E2-C892-D7CDAFFDBB7A}"/>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DBEAF4B0-ABD3-E0A9-BB74-C2D975A017BE}"/>
              </a:ext>
            </a:extLst>
          </p:cNvPr>
          <p:cNvSpPr txBox="1">
            <a:spLocks/>
          </p:cNvSpPr>
          <p:nvPr/>
        </p:nvSpPr>
        <p:spPr>
          <a:xfrm>
            <a:off x="85486" y="350563"/>
            <a:ext cx="10972800" cy="45419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dirty="0">
                <a:cs typeface="Calibri Light" panose="020F0302020204030204" pitchFamily="34" charset="0"/>
              </a:rPr>
              <a:t>Inzicht in funderingsrisico’s – </a:t>
            </a:r>
            <a:r>
              <a:rPr lang="sv-SE" sz="3200" b="1" dirty="0">
                <a:solidFill>
                  <a:srgbClr val="3EB7F2"/>
                </a:solidFill>
                <a:cs typeface="Calibri Light" panose="020F0302020204030204" pitchFamily="34" charset="0"/>
              </a:rPr>
              <a:t>Aanvullend onderzoek conform QuickScan-richtlijn</a:t>
            </a:r>
            <a:endParaRPr lang="nl-NL" sz="3200" b="1" dirty="0">
              <a:solidFill>
                <a:srgbClr val="3EB7F2"/>
              </a:solidFill>
              <a:cs typeface="Calibri Light" panose="020F0302020204030204" pitchFamily="34" charset="0"/>
            </a:endParaRPr>
          </a:p>
        </p:txBody>
      </p:sp>
      <p:grpSp>
        <p:nvGrpSpPr>
          <p:cNvPr id="15" name="Groep 14">
            <a:extLst>
              <a:ext uri="{FF2B5EF4-FFF2-40B4-BE49-F238E27FC236}">
                <a16:creationId xmlns:a16="http://schemas.microsoft.com/office/drawing/2014/main" id="{3630276B-CB83-733E-D20C-F0A69207387F}"/>
              </a:ext>
            </a:extLst>
          </p:cNvPr>
          <p:cNvGrpSpPr/>
          <p:nvPr/>
        </p:nvGrpSpPr>
        <p:grpSpPr>
          <a:xfrm>
            <a:off x="0" y="-14638"/>
            <a:ext cx="12192000" cy="347597"/>
            <a:chOff x="0" y="-14638"/>
            <a:chExt cx="12192000" cy="347597"/>
          </a:xfrm>
        </p:grpSpPr>
        <p:sp>
          <p:nvSpPr>
            <p:cNvPr id="17" name="Rectangle 4">
              <a:extLst>
                <a:ext uri="{FF2B5EF4-FFF2-40B4-BE49-F238E27FC236}">
                  <a16:creationId xmlns:a16="http://schemas.microsoft.com/office/drawing/2014/main" id="{3FD94313-0C2F-1B82-9B12-37AD3B11629E}"/>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CFC94B09-D6F8-5F97-DFBC-D170424B8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pic>
        <p:nvPicPr>
          <p:cNvPr id="3" name="Afbeelding 2">
            <a:extLst>
              <a:ext uri="{FF2B5EF4-FFF2-40B4-BE49-F238E27FC236}">
                <a16:creationId xmlns:a16="http://schemas.microsoft.com/office/drawing/2014/main" id="{3C1D5A4E-2022-D280-50DD-2C7351F9179A}"/>
              </a:ext>
            </a:extLst>
          </p:cNvPr>
          <p:cNvPicPr>
            <a:picLocks noChangeAspect="1"/>
          </p:cNvPicPr>
          <p:nvPr/>
        </p:nvPicPr>
        <p:blipFill>
          <a:blip r:embed="rId4"/>
          <a:stretch>
            <a:fillRect/>
          </a:stretch>
        </p:blipFill>
        <p:spPr>
          <a:xfrm>
            <a:off x="3171824" y="894377"/>
            <a:ext cx="5647579" cy="5963623"/>
          </a:xfrm>
          <a:prstGeom prst="rect">
            <a:avLst/>
          </a:prstGeom>
        </p:spPr>
      </p:pic>
      <p:sp>
        <p:nvSpPr>
          <p:cNvPr id="6" name="Tekstvak 5">
            <a:extLst>
              <a:ext uri="{FF2B5EF4-FFF2-40B4-BE49-F238E27FC236}">
                <a16:creationId xmlns:a16="http://schemas.microsoft.com/office/drawing/2014/main" id="{8E309F9B-497A-EDAC-CEF6-E528E2F7EC0B}"/>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2108334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13EC6-5195-A07D-98AE-9CCC2FDEEC60}"/>
            </a:ext>
          </a:extLst>
        </p:cNvPr>
        <p:cNvGrpSpPr/>
        <p:nvPr/>
      </p:nvGrpSpPr>
      <p:grpSpPr>
        <a:xfrm>
          <a:off x="0" y="0"/>
          <a:ext cx="0" cy="0"/>
          <a:chOff x="0" y="0"/>
          <a:chExt cx="0" cy="0"/>
        </a:xfrm>
      </p:grpSpPr>
      <p:pic>
        <p:nvPicPr>
          <p:cNvPr id="9" name="Graphic 8">
            <a:extLst>
              <a:ext uri="{FF2B5EF4-FFF2-40B4-BE49-F238E27FC236}">
                <a16:creationId xmlns:a16="http://schemas.microsoft.com/office/drawing/2014/main" id="{30D67532-82CA-F0A4-F062-E174122996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24706" y="3715781"/>
            <a:ext cx="6214158" cy="2984108"/>
          </a:xfrm>
          <a:prstGeom prst="rect">
            <a:avLst/>
          </a:prstGeom>
        </p:spPr>
      </p:pic>
      <p:sp>
        <p:nvSpPr>
          <p:cNvPr id="12" name="Title 1">
            <a:extLst>
              <a:ext uri="{FF2B5EF4-FFF2-40B4-BE49-F238E27FC236}">
                <a16:creationId xmlns:a16="http://schemas.microsoft.com/office/drawing/2014/main" id="{75E1BEA3-1E1E-558C-C678-E7456054C3D7}"/>
              </a:ext>
            </a:extLst>
          </p:cNvPr>
          <p:cNvSpPr txBox="1">
            <a:spLocks/>
          </p:cNvSpPr>
          <p:nvPr/>
        </p:nvSpPr>
        <p:spPr>
          <a:xfrm>
            <a:off x="3438522" y="1148125"/>
            <a:ext cx="8439351" cy="13999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dirty="0"/>
              <a:t>QuickScan-app</a:t>
            </a:r>
          </a:p>
        </p:txBody>
      </p:sp>
      <p:pic>
        <p:nvPicPr>
          <p:cNvPr id="4" name="Picture 2" descr="Kennis Centrum Aanpak Funderingsproblematiek Logo">
            <a:extLst>
              <a:ext uri="{FF2B5EF4-FFF2-40B4-BE49-F238E27FC236}">
                <a16:creationId xmlns:a16="http://schemas.microsoft.com/office/drawing/2014/main" id="{9465B3D0-606E-BFD6-A561-AE395CB7B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80" y="264678"/>
            <a:ext cx="3163385" cy="331703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D83541B-C9A8-BFDE-B638-5041C1898199}"/>
              </a:ext>
            </a:extLst>
          </p:cNvPr>
          <p:cNvPicPr>
            <a:picLocks noChangeAspect="1"/>
          </p:cNvPicPr>
          <p:nvPr/>
        </p:nvPicPr>
        <p:blipFill>
          <a:blip r:embed="rId5"/>
          <a:stretch>
            <a:fillRect/>
          </a:stretch>
        </p:blipFill>
        <p:spPr>
          <a:xfrm>
            <a:off x="10724078" y="74948"/>
            <a:ext cx="1438476" cy="266737"/>
          </a:xfrm>
          <a:prstGeom prst="rect">
            <a:avLst/>
          </a:prstGeom>
        </p:spPr>
      </p:pic>
      <p:pic>
        <p:nvPicPr>
          <p:cNvPr id="7" name="Graphic 6" descr="Koppeling met effen opvulling">
            <a:hlinkClick r:id="rId6"/>
            <a:extLst>
              <a:ext uri="{FF2B5EF4-FFF2-40B4-BE49-F238E27FC236}">
                <a16:creationId xmlns:a16="http://schemas.microsoft.com/office/drawing/2014/main" id="{1251A624-BF12-D870-2368-7DC565AF942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41183" y="6353950"/>
            <a:ext cx="387106" cy="387106"/>
          </a:xfrm>
          <a:prstGeom prst="rect">
            <a:avLst/>
          </a:prstGeom>
        </p:spPr>
      </p:pic>
      <p:sp>
        <p:nvSpPr>
          <p:cNvPr id="2" name="Tekstvak 1">
            <a:extLst>
              <a:ext uri="{FF2B5EF4-FFF2-40B4-BE49-F238E27FC236}">
                <a16:creationId xmlns:a16="http://schemas.microsoft.com/office/drawing/2014/main" id="{A8173EB1-DFE5-EE7F-7CE6-F41C6B536210}"/>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55505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B7E65-D235-D401-DD5C-7C9D855B367B}"/>
            </a:ext>
          </a:extLst>
        </p:cNvPr>
        <p:cNvGrpSpPr/>
        <p:nvPr/>
      </p:nvGrpSpPr>
      <p:grpSpPr>
        <a:xfrm>
          <a:off x="0" y="0"/>
          <a:ext cx="0" cy="0"/>
          <a:chOff x="0" y="0"/>
          <a:chExt cx="0" cy="0"/>
        </a:xfrm>
      </p:grpSpPr>
      <p:sp>
        <p:nvSpPr>
          <p:cNvPr id="10" name="Rechthoek 9">
            <a:extLst>
              <a:ext uri="{FF2B5EF4-FFF2-40B4-BE49-F238E27FC236}">
                <a16:creationId xmlns:a16="http://schemas.microsoft.com/office/drawing/2014/main" id="{5DEC9659-9F16-D9CC-4568-A46292B76594}"/>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15" name="Rechthoek 14">
            <a:extLst>
              <a:ext uri="{FF2B5EF4-FFF2-40B4-BE49-F238E27FC236}">
                <a16:creationId xmlns:a16="http://schemas.microsoft.com/office/drawing/2014/main" id="{8A723FDE-B647-B2D6-8E82-DDA683BCA160}"/>
              </a:ext>
            </a:extLst>
          </p:cNvPr>
          <p:cNvSpPr/>
          <p:nvPr/>
        </p:nvSpPr>
        <p:spPr>
          <a:xfrm>
            <a:off x="1085925" y="1241055"/>
            <a:ext cx="455112" cy="360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itel 1">
            <a:extLst>
              <a:ext uri="{FF2B5EF4-FFF2-40B4-BE49-F238E27FC236}">
                <a16:creationId xmlns:a16="http://schemas.microsoft.com/office/drawing/2014/main" id="{012609EF-C36C-A58F-3FF8-E27375A41CD4}"/>
              </a:ext>
            </a:extLst>
          </p:cNvPr>
          <p:cNvSpPr>
            <a:spLocks noGrp="1"/>
          </p:cNvSpPr>
          <p:nvPr>
            <p:ph type="title"/>
          </p:nvPr>
        </p:nvSpPr>
        <p:spPr>
          <a:xfrm>
            <a:off x="347020" y="351713"/>
            <a:ext cx="10972800" cy="454195"/>
          </a:xfrm>
        </p:spPr>
        <p:txBody>
          <a:bodyPr>
            <a:normAutofit fontScale="90000"/>
          </a:bodyPr>
          <a:lstStyle/>
          <a:p>
            <a:pPr algn="l"/>
            <a:r>
              <a:rPr lang="nl-NL" sz="3200" b="1">
                <a:latin typeface="+mn-lt"/>
                <a:cs typeface="Calibri Light"/>
              </a:rPr>
              <a:t>De </a:t>
            </a:r>
            <a:r>
              <a:rPr lang="nl-NL" sz="3200" b="1">
                <a:solidFill>
                  <a:schemeClr val="tx1"/>
                </a:solidFill>
                <a:latin typeface="+mn-lt"/>
                <a:cs typeface="Calibri Light"/>
              </a:rPr>
              <a:t>QuickScan</a:t>
            </a:r>
            <a:r>
              <a:rPr lang="nl-NL" sz="3200" b="1">
                <a:solidFill>
                  <a:srgbClr val="17A4EA"/>
                </a:solidFill>
                <a:latin typeface="+mn-lt"/>
                <a:cs typeface="Calibri Light"/>
              </a:rPr>
              <a:t> – </a:t>
            </a:r>
            <a:r>
              <a:rPr lang="nl-NL" sz="3200" err="1">
                <a:solidFill>
                  <a:srgbClr val="17A4EA"/>
                </a:solidFill>
                <a:latin typeface="+mn-lt"/>
                <a:cs typeface="Calibri Light"/>
              </a:rPr>
              <a:t>FunderScan</a:t>
            </a:r>
            <a:r>
              <a:rPr lang="nl-NL" sz="3200" b="1">
                <a:solidFill>
                  <a:srgbClr val="17A4EA"/>
                </a:solidFill>
                <a:latin typeface="+mn-lt"/>
                <a:cs typeface="Calibri Light"/>
              </a:rPr>
              <a:t> app </a:t>
            </a:r>
            <a:endParaRPr lang="nl-NL" sz="3200" b="1">
              <a:solidFill>
                <a:srgbClr val="28CC8B"/>
              </a:solidFill>
              <a:latin typeface="+mn-lt"/>
              <a:cs typeface="Calibri Light"/>
            </a:endParaRPr>
          </a:p>
        </p:txBody>
      </p:sp>
      <p:sp>
        <p:nvSpPr>
          <p:cNvPr id="30" name="Rechthoek: afgeronde hoeken 29">
            <a:extLst>
              <a:ext uri="{FF2B5EF4-FFF2-40B4-BE49-F238E27FC236}">
                <a16:creationId xmlns:a16="http://schemas.microsoft.com/office/drawing/2014/main" id="{8C07348A-BDA1-B7A5-BC85-83F9604ECE81}"/>
              </a:ext>
            </a:extLst>
          </p:cNvPr>
          <p:cNvSpPr/>
          <p:nvPr/>
        </p:nvSpPr>
        <p:spPr>
          <a:xfrm rot="18896007">
            <a:off x="11534132" y="6407258"/>
            <a:ext cx="529619" cy="201704"/>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jdelijke aanduiding voor inhoud 2">
            <a:extLst>
              <a:ext uri="{FF2B5EF4-FFF2-40B4-BE49-F238E27FC236}">
                <a16:creationId xmlns:a16="http://schemas.microsoft.com/office/drawing/2014/main" id="{DAC45915-E4CA-9D49-82BA-CF7013F58541}"/>
              </a:ext>
            </a:extLst>
          </p:cNvPr>
          <p:cNvSpPr>
            <a:spLocks noGrp="1"/>
          </p:cNvSpPr>
          <p:nvPr>
            <p:ph idx="1"/>
          </p:nvPr>
        </p:nvSpPr>
        <p:spPr>
          <a:xfrm>
            <a:off x="914400" y="1121831"/>
            <a:ext cx="5031557" cy="4783231"/>
          </a:xfrm>
        </p:spPr>
        <p:txBody>
          <a:bodyPr>
            <a:noAutofit/>
          </a:bodyPr>
          <a:lstStyle/>
          <a:p>
            <a:pPr marL="0" indent="0">
              <a:buNone/>
            </a:pPr>
            <a:r>
              <a:rPr lang="nl-NL" sz="1800" b="1" dirty="0">
                <a:solidFill>
                  <a:srgbClr val="3EB7F2"/>
                </a:solidFill>
              </a:rPr>
              <a:t>Applicatie voor uniformiteit en efficiëntie</a:t>
            </a:r>
            <a:br>
              <a:rPr lang="nl-NL" sz="1800" dirty="0"/>
            </a:br>
            <a:r>
              <a:rPr lang="nl-NL" sz="1800" dirty="0"/>
              <a:t>Een nieuwe applicatie maakt het mogelijk meetonderdelen uniform vast te leggen, met herleidbare en navolgbare metingen. De app genereert automatisch rapportages en integreert met de </a:t>
            </a:r>
            <a:r>
              <a:rPr lang="nl-NL" sz="1800" b="1" dirty="0"/>
              <a:t>FunderMaps-database</a:t>
            </a:r>
            <a:r>
              <a:rPr lang="nl-NL" sz="1800" dirty="0"/>
              <a:t> voor directe toegang tot gegevens zoals pandzakking en archiefdata.</a:t>
            </a:r>
          </a:p>
        </p:txBody>
      </p:sp>
      <p:pic>
        <p:nvPicPr>
          <p:cNvPr id="6" name="Afbeelding 5">
            <a:extLst>
              <a:ext uri="{FF2B5EF4-FFF2-40B4-BE49-F238E27FC236}">
                <a16:creationId xmlns:a16="http://schemas.microsoft.com/office/drawing/2014/main" id="{9CE9E7D7-7C95-7B1D-CBFF-B3C0D4DB7B42}"/>
              </a:ext>
            </a:extLst>
          </p:cNvPr>
          <p:cNvPicPr>
            <a:picLocks noChangeAspect="1"/>
          </p:cNvPicPr>
          <p:nvPr/>
        </p:nvPicPr>
        <p:blipFill>
          <a:blip r:embed="rId3"/>
          <a:stretch>
            <a:fillRect/>
          </a:stretch>
        </p:blipFill>
        <p:spPr>
          <a:xfrm>
            <a:off x="6240016" y="959906"/>
            <a:ext cx="4680000" cy="4945156"/>
          </a:xfrm>
          <a:prstGeom prst="rect">
            <a:avLst/>
          </a:prstGeom>
          <a:ln>
            <a:solidFill>
              <a:schemeClr val="tx1"/>
            </a:solidFill>
          </a:ln>
        </p:spPr>
      </p:pic>
      <p:sp>
        <p:nvSpPr>
          <p:cNvPr id="3" name="Tekstvak 2">
            <a:extLst>
              <a:ext uri="{FF2B5EF4-FFF2-40B4-BE49-F238E27FC236}">
                <a16:creationId xmlns:a16="http://schemas.microsoft.com/office/drawing/2014/main" id="{B611E6D2-9FD8-6EFE-8863-AEA3CBA7CEBE}"/>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618173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BA015-085F-DBDE-F4C9-CE2679DAED7F}"/>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D35FFBB6-AAC7-2EA0-ADB2-D463251479C9}"/>
              </a:ext>
            </a:extLst>
          </p:cNvPr>
          <p:cNvPicPr>
            <a:picLocks noChangeAspect="1"/>
          </p:cNvPicPr>
          <p:nvPr/>
        </p:nvPicPr>
        <p:blipFill>
          <a:blip r:embed="rId3"/>
          <a:stretch>
            <a:fillRect/>
          </a:stretch>
        </p:blipFill>
        <p:spPr>
          <a:xfrm>
            <a:off x="6240016" y="578810"/>
            <a:ext cx="4680000" cy="4519909"/>
          </a:xfrm>
          <a:prstGeom prst="rect">
            <a:avLst/>
          </a:prstGeom>
          <a:ln>
            <a:solidFill>
              <a:schemeClr val="tx1"/>
            </a:solidFill>
          </a:ln>
        </p:spPr>
      </p:pic>
      <p:sp>
        <p:nvSpPr>
          <p:cNvPr id="10" name="Rechthoek 9">
            <a:extLst>
              <a:ext uri="{FF2B5EF4-FFF2-40B4-BE49-F238E27FC236}">
                <a16:creationId xmlns:a16="http://schemas.microsoft.com/office/drawing/2014/main" id="{4FA51B8C-428B-61FF-912C-A51CB7865516}"/>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15" name="Rechthoek 14">
            <a:extLst>
              <a:ext uri="{FF2B5EF4-FFF2-40B4-BE49-F238E27FC236}">
                <a16:creationId xmlns:a16="http://schemas.microsoft.com/office/drawing/2014/main" id="{BE5D13D3-2588-C8D2-AA8F-24281EE3E1EB}"/>
              </a:ext>
            </a:extLst>
          </p:cNvPr>
          <p:cNvSpPr/>
          <p:nvPr/>
        </p:nvSpPr>
        <p:spPr>
          <a:xfrm>
            <a:off x="1085925" y="1241055"/>
            <a:ext cx="455112" cy="360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itel 1">
            <a:extLst>
              <a:ext uri="{FF2B5EF4-FFF2-40B4-BE49-F238E27FC236}">
                <a16:creationId xmlns:a16="http://schemas.microsoft.com/office/drawing/2014/main" id="{D848C058-3AF7-4B8C-71B2-0E9791B86F82}"/>
              </a:ext>
            </a:extLst>
          </p:cNvPr>
          <p:cNvSpPr>
            <a:spLocks noGrp="1"/>
          </p:cNvSpPr>
          <p:nvPr>
            <p:ph type="title"/>
          </p:nvPr>
        </p:nvSpPr>
        <p:spPr>
          <a:xfrm>
            <a:off x="347020" y="351713"/>
            <a:ext cx="10972800" cy="454195"/>
          </a:xfrm>
        </p:spPr>
        <p:txBody>
          <a:bodyPr>
            <a:normAutofit fontScale="90000"/>
          </a:bodyPr>
          <a:lstStyle/>
          <a:p>
            <a:pPr algn="l"/>
            <a:r>
              <a:rPr lang="nl-NL" sz="3200" b="1">
                <a:latin typeface="+mn-lt"/>
                <a:cs typeface="Calibri Light"/>
              </a:rPr>
              <a:t>De </a:t>
            </a:r>
            <a:r>
              <a:rPr lang="nl-NL" sz="3200" b="1">
                <a:solidFill>
                  <a:schemeClr val="tx1"/>
                </a:solidFill>
                <a:latin typeface="+mn-lt"/>
                <a:cs typeface="Calibri Light"/>
              </a:rPr>
              <a:t>QuickScan</a:t>
            </a:r>
            <a:r>
              <a:rPr lang="nl-NL" sz="3200" b="1">
                <a:solidFill>
                  <a:srgbClr val="17A4EA"/>
                </a:solidFill>
                <a:latin typeface="+mn-lt"/>
                <a:cs typeface="Calibri Light"/>
              </a:rPr>
              <a:t> – </a:t>
            </a:r>
            <a:r>
              <a:rPr lang="nl-NL" sz="3200" err="1">
                <a:solidFill>
                  <a:srgbClr val="17A4EA"/>
                </a:solidFill>
                <a:latin typeface="+mn-lt"/>
                <a:cs typeface="Calibri Light"/>
              </a:rPr>
              <a:t>FunderScan</a:t>
            </a:r>
            <a:r>
              <a:rPr lang="nl-NL" sz="3200" b="1">
                <a:solidFill>
                  <a:srgbClr val="17A4EA"/>
                </a:solidFill>
                <a:latin typeface="+mn-lt"/>
                <a:cs typeface="Calibri Light"/>
              </a:rPr>
              <a:t> app </a:t>
            </a:r>
            <a:endParaRPr lang="nl-NL" sz="3200" b="1">
              <a:solidFill>
                <a:srgbClr val="28CC8B"/>
              </a:solidFill>
              <a:latin typeface="+mn-lt"/>
              <a:cs typeface="Calibri Light"/>
            </a:endParaRPr>
          </a:p>
        </p:txBody>
      </p:sp>
      <p:sp>
        <p:nvSpPr>
          <p:cNvPr id="30" name="Rechthoek: afgeronde hoeken 29">
            <a:extLst>
              <a:ext uri="{FF2B5EF4-FFF2-40B4-BE49-F238E27FC236}">
                <a16:creationId xmlns:a16="http://schemas.microsoft.com/office/drawing/2014/main" id="{7F86FD6D-CCF1-47A6-9076-9E00AD88F35A}"/>
              </a:ext>
            </a:extLst>
          </p:cNvPr>
          <p:cNvSpPr/>
          <p:nvPr/>
        </p:nvSpPr>
        <p:spPr>
          <a:xfrm rot="18896007">
            <a:off x="11534132" y="6407258"/>
            <a:ext cx="529619" cy="201704"/>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jdelijke aanduiding voor inhoud 2">
            <a:extLst>
              <a:ext uri="{FF2B5EF4-FFF2-40B4-BE49-F238E27FC236}">
                <a16:creationId xmlns:a16="http://schemas.microsoft.com/office/drawing/2014/main" id="{D4CB820B-C107-12CB-92C3-AB65B4E74E72}"/>
              </a:ext>
            </a:extLst>
          </p:cNvPr>
          <p:cNvSpPr>
            <a:spLocks noGrp="1"/>
          </p:cNvSpPr>
          <p:nvPr>
            <p:ph idx="1"/>
          </p:nvPr>
        </p:nvSpPr>
        <p:spPr>
          <a:xfrm>
            <a:off x="914400" y="1121831"/>
            <a:ext cx="5031557" cy="4783231"/>
          </a:xfrm>
        </p:spPr>
        <p:txBody>
          <a:bodyPr>
            <a:noAutofit/>
          </a:bodyPr>
          <a:lstStyle/>
          <a:p>
            <a:pPr marL="0" indent="0">
              <a:buNone/>
            </a:pPr>
            <a:r>
              <a:rPr lang="nl-NL" sz="1800" b="1" dirty="0">
                <a:solidFill>
                  <a:srgbClr val="3EB7F2"/>
                </a:solidFill>
              </a:rPr>
              <a:t>Applicatie voor uniformiteit en efficiëntie</a:t>
            </a:r>
            <a:br>
              <a:rPr lang="nl-NL" sz="1800" dirty="0"/>
            </a:br>
            <a:r>
              <a:rPr lang="nl-NL" sz="1800" dirty="0"/>
              <a:t>Een nieuwe applicatie maakt het mogelijk meetonderdelen uniform vast te leggen, met herleidbare en navolgbare metingen. De app genereert automatisch rapportages en integreert met de </a:t>
            </a:r>
            <a:r>
              <a:rPr lang="nl-NL" sz="1800" b="1" dirty="0"/>
              <a:t>FunderMaps-database</a:t>
            </a:r>
            <a:r>
              <a:rPr lang="nl-NL" sz="1800" dirty="0"/>
              <a:t> voor directe toegang tot gegevens zoals pandzakking en archiefdata.</a:t>
            </a:r>
          </a:p>
        </p:txBody>
      </p:sp>
      <p:sp>
        <p:nvSpPr>
          <p:cNvPr id="2" name="Tekstvak 1">
            <a:extLst>
              <a:ext uri="{FF2B5EF4-FFF2-40B4-BE49-F238E27FC236}">
                <a16:creationId xmlns:a16="http://schemas.microsoft.com/office/drawing/2014/main" id="{BD97CF17-3984-478A-569D-7210D8289BE1}"/>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2566568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43E78-0A5A-1935-D6F0-8A521808E2CE}"/>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42385E88-E9B1-35BB-0152-288CE153B93D}"/>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15CF87ED-C5D8-AE91-883B-234D2D19EF76}"/>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A1107E1B-9CCC-C504-5C22-4600F90735EA}"/>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3B3D71F4-A57B-901C-D058-F8F631225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848B9A1B-59B1-AB4A-350F-A1A8493792AE}"/>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1EAD888A-9083-E178-878A-60BA2D93033B}"/>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52E7C8B8-D2F5-4BC2-120A-D765BB9F607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08D4D18E-1361-DDF9-95E7-E2B592E548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BCF4FE1C-FB93-F4DA-C88C-70841FF8D86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7812F402-24B8-A20E-A6AA-AD86BD050A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8DD81265-8CAA-7F05-38E9-C182F56BD6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30E2C4D2-CFEA-8ADC-644E-EB9F98A715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43531828-5E3E-9C62-9A2E-71D0B82581E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05B56382-93AA-C760-739D-D296F9F8344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63A5826B-FB25-8FB1-4217-C6E50D21941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CDF32792-1E19-EC7B-89B9-AA394508D87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96E09753-CA32-BA0C-8399-501B3121A9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1C22CBDD-FD26-AED5-7450-9285830EF3A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0753A502-FC0F-6D6D-0E74-C4DF28A425B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694FC22F-66FF-8E0C-DABB-9CC665437E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7772D74E-4AD7-BA64-D8BC-154521D7D11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66730C4E-5E18-EA52-B6E5-F8C25C28A3E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369A9D9B-E3DB-4384-3735-7F9C0ED0011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E789028F-7DC3-6382-F3B9-7A01D72E2A9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C59FA894-035E-9D2C-2E94-0744C2334A9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0CE1B520-854D-3F31-D329-757545237E5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BA605246-99C9-1E3E-7F22-F7ABCDE7C9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A51A2664-55E9-3F20-0FA8-408E0955CFF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C1D1401F-8202-3E7E-B82C-939240EF93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406B2C96-7396-85E4-7FCA-C2E50B12ACE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55CF60CD-8202-946B-8BE4-AD30CD83488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FEE20AD2-A823-DF7B-77AD-9BA29302E5B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DA897A0E-6473-B7D7-FE9B-E4C37A4509B9}"/>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41F3D10C-DE24-64FD-F620-F022AB6AA048}"/>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425DCB60-8A21-56BF-2946-040DB613789C}"/>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8109C597-9B5C-4D9D-1F48-C50606C106D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D549B1AA-7D65-1AC7-43EA-602CD3C130C5}"/>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9626E00F-9539-1813-CE80-810CD36DC18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FD3A9BB4-9024-DD88-A86B-F7E363526C66}"/>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14097178-BA1A-534C-4DEB-9839B8D0B99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B729547A-F109-2C3D-C3E0-F8072AE1A430}"/>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54D746E8-FFAA-84B7-9C4C-B2FE6354F5E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D0E12874-BB48-47E8-AA0C-813D9631DDC8}"/>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C4F7B707-6AC0-658E-C158-299B4FE2429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674FEEC0-EB00-0408-288C-A6ACA38407BF}"/>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4" name="Trapezium 3">
            <a:extLst>
              <a:ext uri="{FF2B5EF4-FFF2-40B4-BE49-F238E27FC236}">
                <a16:creationId xmlns:a16="http://schemas.microsoft.com/office/drawing/2014/main" id="{273CDDC3-45EF-280A-10AE-E5104E92F625}"/>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431A576C-A83A-CE8E-F1DA-0B99072C47E1}"/>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6" name="Tekstvak 15">
            <a:extLst>
              <a:ext uri="{FF2B5EF4-FFF2-40B4-BE49-F238E27FC236}">
                <a16:creationId xmlns:a16="http://schemas.microsoft.com/office/drawing/2014/main" id="{3F98E94F-8CAA-1F01-49CD-C505773C1A16}"/>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sp>
        <p:nvSpPr>
          <p:cNvPr id="5" name="Rechthoek 4">
            <a:extLst>
              <a:ext uri="{FF2B5EF4-FFF2-40B4-BE49-F238E27FC236}">
                <a16:creationId xmlns:a16="http://schemas.microsoft.com/office/drawing/2014/main" id="{7431BF3D-3A28-6503-A1B0-21F991F3D454}"/>
              </a:ext>
            </a:extLst>
          </p:cNvPr>
          <p:cNvSpPr/>
          <p:nvPr/>
        </p:nvSpPr>
        <p:spPr>
          <a:xfrm>
            <a:off x="8453771" y="2954481"/>
            <a:ext cx="1627300" cy="37344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052818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6EE73-F5CA-252B-C4A3-7A3604212866}"/>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B91CE702-FB56-8A33-DEF0-7BCD3EA0F6CE}"/>
              </a:ext>
            </a:extLst>
          </p:cNvPr>
          <p:cNvPicPr>
            <a:picLocks noChangeAspect="1"/>
          </p:cNvPicPr>
          <p:nvPr/>
        </p:nvPicPr>
        <p:blipFill>
          <a:blip r:embed="rId3"/>
          <a:stretch>
            <a:fillRect/>
          </a:stretch>
        </p:blipFill>
        <p:spPr>
          <a:xfrm>
            <a:off x="6240016" y="578810"/>
            <a:ext cx="4680000" cy="5855246"/>
          </a:xfrm>
          <a:prstGeom prst="rect">
            <a:avLst/>
          </a:prstGeom>
          <a:ln>
            <a:solidFill>
              <a:schemeClr val="tx1"/>
            </a:solidFill>
          </a:ln>
        </p:spPr>
      </p:pic>
      <p:sp>
        <p:nvSpPr>
          <p:cNvPr id="10" name="Rechthoek 9">
            <a:extLst>
              <a:ext uri="{FF2B5EF4-FFF2-40B4-BE49-F238E27FC236}">
                <a16:creationId xmlns:a16="http://schemas.microsoft.com/office/drawing/2014/main" id="{F1ED8632-E743-DFAA-AD9B-625743C54EBE}"/>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15" name="Rechthoek 14">
            <a:extLst>
              <a:ext uri="{FF2B5EF4-FFF2-40B4-BE49-F238E27FC236}">
                <a16:creationId xmlns:a16="http://schemas.microsoft.com/office/drawing/2014/main" id="{B106ABAF-1277-E170-EDAA-9899674604DE}"/>
              </a:ext>
            </a:extLst>
          </p:cNvPr>
          <p:cNvSpPr/>
          <p:nvPr/>
        </p:nvSpPr>
        <p:spPr>
          <a:xfrm>
            <a:off x="1085925" y="1241055"/>
            <a:ext cx="455112" cy="360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itel 1">
            <a:extLst>
              <a:ext uri="{FF2B5EF4-FFF2-40B4-BE49-F238E27FC236}">
                <a16:creationId xmlns:a16="http://schemas.microsoft.com/office/drawing/2014/main" id="{495FAA9C-4467-30C0-FD4A-57C0C597E258}"/>
              </a:ext>
            </a:extLst>
          </p:cNvPr>
          <p:cNvSpPr>
            <a:spLocks noGrp="1"/>
          </p:cNvSpPr>
          <p:nvPr>
            <p:ph type="title"/>
          </p:nvPr>
        </p:nvSpPr>
        <p:spPr>
          <a:xfrm>
            <a:off x="347020" y="351713"/>
            <a:ext cx="10972800" cy="454195"/>
          </a:xfrm>
        </p:spPr>
        <p:txBody>
          <a:bodyPr>
            <a:normAutofit fontScale="90000"/>
          </a:bodyPr>
          <a:lstStyle/>
          <a:p>
            <a:pPr algn="l"/>
            <a:r>
              <a:rPr lang="nl-NL" sz="3200" b="1">
                <a:latin typeface="+mn-lt"/>
                <a:cs typeface="Calibri Light"/>
              </a:rPr>
              <a:t>De </a:t>
            </a:r>
            <a:r>
              <a:rPr lang="nl-NL" sz="3200" b="1">
                <a:solidFill>
                  <a:schemeClr val="tx1"/>
                </a:solidFill>
                <a:latin typeface="+mn-lt"/>
                <a:cs typeface="Calibri Light"/>
              </a:rPr>
              <a:t>QuickScan</a:t>
            </a:r>
            <a:r>
              <a:rPr lang="nl-NL" sz="3200" b="1">
                <a:solidFill>
                  <a:srgbClr val="17A4EA"/>
                </a:solidFill>
                <a:latin typeface="+mn-lt"/>
                <a:cs typeface="Calibri Light"/>
              </a:rPr>
              <a:t> – </a:t>
            </a:r>
            <a:r>
              <a:rPr lang="nl-NL" sz="3200" err="1">
                <a:solidFill>
                  <a:srgbClr val="17A4EA"/>
                </a:solidFill>
                <a:latin typeface="+mn-lt"/>
                <a:cs typeface="Calibri Light"/>
              </a:rPr>
              <a:t>FunderScan</a:t>
            </a:r>
            <a:r>
              <a:rPr lang="nl-NL" sz="3200" b="1">
                <a:solidFill>
                  <a:srgbClr val="17A4EA"/>
                </a:solidFill>
                <a:latin typeface="+mn-lt"/>
                <a:cs typeface="Calibri Light"/>
              </a:rPr>
              <a:t> app </a:t>
            </a:r>
            <a:endParaRPr lang="nl-NL" sz="3200" b="1">
              <a:solidFill>
                <a:srgbClr val="28CC8B"/>
              </a:solidFill>
              <a:latin typeface="+mn-lt"/>
              <a:cs typeface="Calibri Light"/>
            </a:endParaRPr>
          </a:p>
        </p:txBody>
      </p:sp>
      <p:sp>
        <p:nvSpPr>
          <p:cNvPr id="30" name="Rechthoek: afgeronde hoeken 29">
            <a:extLst>
              <a:ext uri="{FF2B5EF4-FFF2-40B4-BE49-F238E27FC236}">
                <a16:creationId xmlns:a16="http://schemas.microsoft.com/office/drawing/2014/main" id="{941E6D3B-FADA-5D9A-CBC4-CD3559E2923B}"/>
              </a:ext>
            </a:extLst>
          </p:cNvPr>
          <p:cNvSpPr/>
          <p:nvPr/>
        </p:nvSpPr>
        <p:spPr>
          <a:xfrm rot="18896007">
            <a:off x="11534132" y="6407258"/>
            <a:ext cx="529619" cy="201704"/>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jdelijke aanduiding voor inhoud 2">
            <a:extLst>
              <a:ext uri="{FF2B5EF4-FFF2-40B4-BE49-F238E27FC236}">
                <a16:creationId xmlns:a16="http://schemas.microsoft.com/office/drawing/2014/main" id="{49514B77-C83F-5F1D-4BCB-5A45AD4F2037}"/>
              </a:ext>
            </a:extLst>
          </p:cNvPr>
          <p:cNvSpPr>
            <a:spLocks noGrp="1"/>
          </p:cNvSpPr>
          <p:nvPr>
            <p:ph idx="1"/>
          </p:nvPr>
        </p:nvSpPr>
        <p:spPr>
          <a:xfrm>
            <a:off x="914400" y="1121831"/>
            <a:ext cx="5031557" cy="4783231"/>
          </a:xfrm>
        </p:spPr>
        <p:txBody>
          <a:bodyPr>
            <a:noAutofit/>
          </a:bodyPr>
          <a:lstStyle/>
          <a:p>
            <a:pPr marL="0" indent="0">
              <a:buNone/>
            </a:pPr>
            <a:r>
              <a:rPr lang="nl-NL" sz="1800" b="1" dirty="0">
                <a:solidFill>
                  <a:srgbClr val="3EB7F2"/>
                </a:solidFill>
              </a:rPr>
              <a:t>Applicatie voor uniformiteit en efficiëntie</a:t>
            </a:r>
            <a:br>
              <a:rPr lang="nl-NL" sz="1800" dirty="0"/>
            </a:br>
            <a:r>
              <a:rPr lang="nl-NL" sz="1800" dirty="0"/>
              <a:t>Een nieuwe applicatie maakt het mogelijk meetonderdelen uniform vast te leggen, met herleidbare en navolgbare metingen. De app genereert automatisch rapportages en integreert met de </a:t>
            </a:r>
            <a:r>
              <a:rPr lang="nl-NL" sz="1800" b="1" dirty="0"/>
              <a:t>FunderMaps-database</a:t>
            </a:r>
            <a:r>
              <a:rPr lang="nl-NL" sz="1800" dirty="0"/>
              <a:t> voor directe toegang tot gegevens zoals pandzakking en archiefdata.</a:t>
            </a:r>
          </a:p>
        </p:txBody>
      </p:sp>
      <p:sp>
        <p:nvSpPr>
          <p:cNvPr id="2" name="Tekstvak 1">
            <a:extLst>
              <a:ext uri="{FF2B5EF4-FFF2-40B4-BE49-F238E27FC236}">
                <a16:creationId xmlns:a16="http://schemas.microsoft.com/office/drawing/2014/main" id="{8F03F847-DF39-A7F3-73EB-1305C545CFC2}"/>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2022337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3613-A1D3-93D2-1312-DA051A479C7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A1A88D93-DD67-47D3-0E7E-52DE504E9B3F}"/>
              </a:ext>
            </a:extLst>
          </p:cNvPr>
          <p:cNvPicPr>
            <a:picLocks noChangeAspect="1"/>
          </p:cNvPicPr>
          <p:nvPr/>
        </p:nvPicPr>
        <p:blipFill>
          <a:blip r:embed="rId3"/>
          <a:stretch>
            <a:fillRect/>
          </a:stretch>
        </p:blipFill>
        <p:spPr>
          <a:xfrm>
            <a:off x="6240016" y="578810"/>
            <a:ext cx="4680000" cy="5855246"/>
          </a:xfrm>
          <a:prstGeom prst="rect">
            <a:avLst/>
          </a:prstGeom>
          <a:ln>
            <a:solidFill>
              <a:schemeClr val="tx1"/>
            </a:solidFill>
          </a:ln>
        </p:spPr>
      </p:pic>
      <p:sp>
        <p:nvSpPr>
          <p:cNvPr id="10" name="Rechthoek 9">
            <a:extLst>
              <a:ext uri="{FF2B5EF4-FFF2-40B4-BE49-F238E27FC236}">
                <a16:creationId xmlns:a16="http://schemas.microsoft.com/office/drawing/2014/main" id="{7FE4FC72-013F-2E6A-7AE9-9F65AD0B91CA}"/>
              </a:ext>
            </a:extLst>
          </p:cNvPr>
          <p:cNvSpPr/>
          <p:nvPr/>
        </p:nvSpPr>
        <p:spPr>
          <a:xfrm>
            <a:off x="6240016" y="5013176"/>
            <a:ext cx="4572000" cy="369332"/>
          </a:xfrm>
          <a:prstGeom prst="rect">
            <a:avLst/>
          </a:prstGeom>
        </p:spPr>
        <p:txBody>
          <a:bodyPr>
            <a:spAutoFit/>
          </a:bodyPr>
          <a:lstStyle/>
          <a:p>
            <a:r>
              <a:rPr lang="nl-NL">
                <a:solidFill>
                  <a:srgbClr val="FF0000"/>
                </a:solidFill>
              </a:rPr>
              <a:t> </a:t>
            </a:r>
          </a:p>
        </p:txBody>
      </p:sp>
      <p:sp>
        <p:nvSpPr>
          <p:cNvPr id="15" name="Rechthoek 14">
            <a:extLst>
              <a:ext uri="{FF2B5EF4-FFF2-40B4-BE49-F238E27FC236}">
                <a16:creationId xmlns:a16="http://schemas.microsoft.com/office/drawing/2014/main" id="{2C1FEA4B-FEC8-1577-2469-4096213D0940}"/>
              </a:ext>
            </a:extLst>
          </p:cNvPr>
          <p:cNvSpPr/>
          <p:nvPr/>
        </p:nvSpPr>
        <p:spPr>
          <a:xfrm>
            <a:off x="1085925" y="1241055"/>
            <a:ext cx="455112" cy="360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Titel 1">
            <a:extLst>
              <a:ext uri="{FF2B5EF4-FFF2-40B4-BE49-F238E27FC236}">
                <a16:creationId xmlns:a16="http://schemas.microsoft.com/office/drawing/2014/main" id="{72094888-E128-22C7-8457-4F6F3039DB42}"/>
              </a:ext>
            </a:extLst>
          </p:cNvPr>
          <p:cNvSpPr>
            <a:spLocks noGrp="1"/>
          </p:cNvSpPr>
          <p:nvPr>
            <p:ph type="title"/>
          </p:nvPr>
        </p:nvSpPr>
        <p:spPr>
          <a:xfrm>
            <a:off x="347020" y="351713"/>
            <a:ext cx="10972800" cy="454195"/>
          </a:xfrm>
        </p:spPr>
        <p:txBody>
          <a:bodyPr>
            <a:normAutofit fontScale="90000"/>
          </a:bodyPr>
          <a:lstStyle/>
          <a:p>
            <a:pPr algn="l"/>
            <a:r>
              <a:rPr lang="nl-NL" sz="3200" b="1">
                <a:latin typeface="+mn-lt"/>
                <a:cs typeface="Calibri Light"/>
              </a:rPr>
              <a:t>De </a:t>
            </a:r>
            <a:r>
              <a:rPr lang="nl-NL" sz="3200" b="1">
                <a:solidFill>
                  <a:schemeClr val="tx1"/>
                </a:solidFill>
                <a:latin typeface="+mn-lt"/>
                <a:cs typeface="Calibri Light"/>
              </a:rPr>
              <a:t>QuickScan</a:t>
            </a:r>
            <a:r>
              <a:rPr lang="nl-NL" sz="3200" b="1">
                <a:solidFill>
                  <a:srgbClr val="17A4EA"/>
                </a:solidFill>
                <a:latin typeface="+mn-lt"/>
                <a:cs typeface="Calibri Light"/>
              </a:rPr>
              <a:t> – </a:t>
            </a:r>
            <a:r>
              <a:rPr lang="nl-NL" sz="3200" err="1">
                <a:solidFill>
                  <a:srgbClr val="17A4EA"/>
                </a:solidFill>
                <a:latin typeface="+mn-lt"/>
                <a:cs typeface="Calibri Light"/>
              </a:rPr>
              <a:t>FunderScan</a:t>
            </a:r>
            <a:r>
              <a:rPr lang="nl-NL" sz="3200" b="1">
                <a:solidFill>
                  <a:srgbClr val="17A4EA"/>
                </a:solidFill>
                <a:latin typeface="+mn-lt"/>
                <a:cs typeface="Calibri Light"/>
              </a:rPr>
              <a:t> app </a:t>
            </a:r>
            <a:endParaRPr lang="nl-NL" sz="3200" b="1">
              <a:solidFill>
                <a:srgbClr val="28CC8B"/>
              </a:solidFill>
              <a:latin typeface="+mn-lt"/>
              <a:cs typeface="Calibri Light"/>
            </a:endParaRPr>
          </a:p>
        </p:txBody>
      </p:sp>
      <p:sp>
        <p:nvSpPr>
          <p:cNvPr id="30" name="Rechthoek: afgeronde hoeken 29">
            <a:extLst>
              <a:ext uri="{FF2B5EF4-FFF2-40B4-BE49-F238E27FC236}">
                <a16:creationId xmlns:a16="http://schemas.microsoft.com/office/drawing/2014/main" id="{1D248B54-1B47-E267-6532-48ACC9B4970F}"/>
              </a:ext>
            </a:extLst>
          </p:cNvPr>
          <p:cNvSpPr/>
          <p:nvPr/>
        </p:nvSpPr>
        <p:spPr>
          <a:xfrm rot="18896007">
            <a:off x="11534132" y="6407258"/>
            <a:ext cx="529619" cy="201704"/>
          </a:xfrm>
          <a:prstGeom prst="roundRect">
            <a:avLst>
              <a:gd name="adj" fmla="val 6410"/>
            </a:avLst>
          </a:prstGeom>
          <a:solidFill>
            <a:srgbClr val="1B1E3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jdelijke aanduiding voor inhoud 2">
            <a:extLst>
              <a:ext uri="{FF2B5EF4-FFF2-40B4-BE49-F238E27FC236}">
                <a16:creationId xmlns:a16="http://schemas.microsoft.com/office/drawing/2014/main" id="{C11A6983-5EE1-E813-5FAA-447098E882BB}"/>
              </a:ext>
            </a:extLst>
          </p:cNvPr>
          <p:cNvSpPr>
            <a:spLocks noGrp="1"/>
          </p:cNvSpPr>
          <p:nvPr>
            <p:ph idx="1"/>
          </p:nvPr>
        </p:nvSpPr>
        <p:spPr>
          <a:xfrm>
            <a:off x="914400" y="1121831"/>
            <a:ext cx="5031557" cy="4783231"/>
          </a:xfrm>
        </p:spPr>
        <p:txBody>
          <a:bodyPr>
            <a:noAutofit/>
          </a:bodyPr>
          <a:lstStyle/>
          <a:p>
            <a:pPr marL="0" indent="0">
              <a:buNone/>
            </a:pPr>
            <a:r>
              <a:rPr lang="nl-NL" sz="1800" b="1" dirty="0">
                <a:solidFill>
                  <a:srgbClr val="3EB7F2"/>
                </a:solidFill>
              </a:rPr>
              <a:t>Applicatie voor uniformiteit en efficiëntie</a:t>
            </a:r>
            <a:br>
              <a:rPr lang="nl-NL" sz="1800" dirty="0"/>
            </a:br>
            <a:r>
              <a:rPr lang="nl-NL" sz="1800" dirty="0"/>
              <a:t>Een nieuwe applicatie maakt het mogelijk meetonderdelen uniform vast te leggen, met herleidbare en navolgbare metingen. De app genereert automatisch rapportages en integreert met de </a:t>
            </a:r>
            <a:r>
              <a:rPr lang="nl-NL" sz="1800" b="1" dirty="0"/>
              <a:t>FunderMaps-database</a:t>
            </a:r>
            <a:r>
              <a:rPr lang="nl-NL" sz="1800" dirty="0"/>
              <a:t> voor directe toegang tot gegevens zoals pandzakking en archiefdata.</a:t>
            </a:r>
          </a:p>
        </p:txBody>
      </p:sp>
      <p:pic>
        <p:nvPicPr>
          <p:cNvPr id="6" name="Afbeelding 5">
            <a:extLst>
              <a:ext uri="{FF2B5EF4-FFF2-40B4-BE49-F238E27FC236}">
                <a16:creationId xmlns:a16="http://schemas.microsoft.com/office/drawing/2014/main" id="{66579732-3DA8-9F61-C7FD-EFD580D78314}"/>
              </a:ext>
            </a:extLst>
          </p:cNvPr>
          <p:cNvPicPr>
            <a:picLocks noChangeAspect="1"/>
          </p:cNvPicPr>
          <p:nvPr/>
        </p:nvPicPr>
        <p:blipFill>
          <a:blip r:embed="rId4"/>
          <a:stretch>
            <a:fillRect/>
          </a:stretch>
        </p:blipFill>
        <p:spPr>
          <a:xfrm>
            <a:off x="6240016" y="578810"/>
            <a:ext cx="4680000" cy="4945156"/>
          </a:xfrm>
          <a:prstGeom prst="rect">
            <a:avLst/>
          </a:prstGeom>
          <a:ln>
            <a:solidFill>
              <a:schemeClr val="tx1"/>
            </a:solidFill>
          </a:ln>
        </p:spPr>
      </p:pic>
      <p:pic>
        <p:nvPicPr>
          <p:cNvPr id="7" name="Afbeelding 6">
            <a:extLst>
              <a:ext uri="{FF2B5EF4-FFF2-40B4-BE49-F238E27FC236}">
                <a16:creationId xmlns:a16="http://schemas.microsoft.com/office/drawing/2014/main" id="{1E739807-8535-C822-5523-678817CD0C45}"/>
              </a:ext>
            </a:extLst>
          </p:cNvPr>
          <p:cNvPicPr>
            <a:picLocks noChangeAspect="1"/>
          </p:cNvPicPr>
          <p:nvPr/>
        </p:nvPicPr>
        <p:blipFill>
          <a:blip r:embed="rId5"/>
          <a:stretch>
            <a:fillRect/>
          </a:stretch>
        </p:blipFill>
        <p:spPr>
          <a:xfrm>
            <a:off x="6240016" y="578810"/>
            <a:ext cx="4680000" cy="4519909"/>
          </a:xfrm>
          <a:prstGeom prst="rect">
            <a:avLst/>
          </a:prstGeom>
          <a:ln>
            <a:solidFill>
              <a:schemeClr val="tx1"/>
            </a:solidFill>
          </a:ln>
        </p:spPr>
      </p:pic>
      <p:pic>
        <p:nvPicPr>
          <p:cNvPr id="9" name="Afbeelding 8">
            <a:extLst>
              <a:ext uri="{FF2B5EF4-FFF2-40B4-BE49-F238E27FC236}">
                <a16:creationId xmlns:a16="http://schemas.microsoft.com/office/drawing/2014/main" id="{0478F034-CCB0-C2F9-7010-644B203233F0}"/>
              </a:ext>
            </a:extLst>
          </p:cNvPr>
          <p:cNvPicPr>
            <a:picLocks noChangeAspect="1"/>
          </p:cNvPicPr>
          <p:nvPr/>
        </p:nvPicPr>
        <p:blipFill>
          <a:blip r:embed="rId6"/>
          <a:stretch>
            <a:fillRect/>
          </a:stretch>
        </p:blipFill>
        <p:spPr>
          <a:xfrm>
            <a:off x="6240016" y="578810"/>
            <a:ext cx="4680000" cy="5832169"/>
          </a:xfrm>
          <a:prstGeom prst="rect">
            <a:avLst/>
          </a:prstGeom>
          <a:ln>
            <a:solidFill>
              <a:schemeClr val="tx1"/>
            </a:solidFill>
          </a:ln>
        </p:spPr>
      </p:pic>
      <p:sp>
        <p:nvSpPr>
          <p:cNvPr id="2" name="Tekstvak 1">
            <a:extLst>
              <a:ext uri="{FF2B5EF4-FFF2-40B4-BE49-F238E27FC236}">
                <a16:creationId xmlns:a16="http://schemas.microsoft.com/office/drawing/2014/main" id="{5B97B1A6-16DC-C7A1-E7B1-18DE30355CEF}"/>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a:t>
            </a:r>
            <a:r>
              <a:rPr lang="nl-NL" b="1" dirty="0">
                <a:solidFill>
                  <a:schemeClr val="bg1"/>
                </a:solidFill>
                <a:cs typeface="Calibri Light" panose="020F0302020204030204" pitchFamily="34" charset="0"/>
              </a:rPr>
              <a:t>2. Onderzoek volgens QuickScan richtlijn</a:t>
            </a:r>
            <a:endParaRPr lang="nl-NL" dirty="0">
              <a:solidFill>
                <a:schemeClr val="bg1"/>
              </a:solidFill>
            </a:endParaRPr>
          </a:p>
        </p:txBody>
      </p:sp>
    </p:spTree>
    <p:extLst>
      <p:ext uri="{BB962C8B-B14F-4D97-AF65-F5344CB8AC3E}">
        <p14:creationId xmlns:p14="http://schemas.microsoft.com/office/powerpoint/2010/main" val="1734194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424DD-250A-FE71-B88E-62657260314E}"/>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3BEBD766-A63C-F9F0-598D-D705522FC94D}"/>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4B16276F-3120-974E-1E5F-9B402EFEF08C}"/>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E393AEE5-FC3B-0348-00AE-8A44AD69161D}"/>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126CEEA1-F499-0AFB-F74D-A46EF42B2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5C22CB46-A4CB-32B0-8AF4-0F9FD24B31FE}"/>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72223562-2F7D-DB0D-1925-E87CFFD38A80}"/>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6B8B809B-8341-87B7-722D-A718E1A6230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9BEB0F00-71AA-C3F3-890B-EB4E978A305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373DD146-CEB8-74B9-D414-1B43580E7E2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CB32B3AC-FA56-90CC-5DF9-F305745618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571F4643-F829-EF73-D94E-F4EF0702880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2E7FDE3A-D21A-5D2D-C2B5-12BF18E139B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79521FC7-3ADC-4198-32DE-2F18493BA31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F79295E6-9FE1-1028-1A59-AB4FF9311B5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89A2D207-427E-034A-CB30-30AB904F8C1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4F8F6E60-E446-835F-8CEF-E16A547833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22F00334-A7DE-3F57-15BB-ABDA89481D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5B2B13B4-4304-DEE7-5A62-82BFFC9021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07EC8060-25C2-0862-87EC-E7CE2237E8F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F2133C35-0695-62AD-1CCA-DF12417491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2D2500E3-DA32-4B15-3490-D69E15DE070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BF76EA26-DDCB-2A98-8A2A-07C2673D4BC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535106F5-7132-AFCF-A9EB-7483B2A26FC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26357969-1668-F5CE-D656-411835E19B6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4E5FD69D-AFEA-F408-59E3-54EBFEF1C29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2CAC2E84-4BCC-1348-E971-58BFB5B60C2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D8FFDDFE-0945-A012-7B41-AE63396328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E1C77CB6-1BDD-C931-1DB0-472245A17F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B587D5F0-933F-0DBE-9E7B-0DF72ED2088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46729363-11F5-C7DA-B3BD-83D54FF9400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5FF11B6B-2215-46EE-5541-F74A9C6EEEB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0173928D-160E-5615-028A-6C1A59FF1362}"/>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5C858DD7-6502-A232-B26C-3C796F8EC9FF}"/>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A7CBDE24-CD1C-01E3-B07C-D216DF092F4C}"/>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82AA5265-2577-00FF-6291-21B840DDB87A}"/>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8430B0C7-7E67-B1FF-BEFD-465AC170756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2B022778-D449-07DD-EA5D-7B5EA93A96B1}"/>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D1EFC6FE-EF7F-280F-69E0-E20C49471B6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3E92B73F-99E4-E097-DEA1-02ECA98BEC2D}"/>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AB0F9DA8-7E8A-14FE-7D67-F9B6242BDE1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017FB4EA-7DC6-3C06-6979-484C78E2860D}"/>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2CB8FAF8-7AC8-014B-4C34-8C5F953EEB0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5A08D433-0DB9-754B-6427-FC1EF25F974C}"/>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1B74470E-B835-10D5-428C-5EE8B371F3F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6E232EDF-5A63-344F-3CD7-4B30BC3234BA}"/>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34970986-8914-0744-4767-D41C1D44D06A}"/>
              </a:ext>
            </a:extLst>
          </p:cNvPr>
          <p:cNvSpPr/>
          <p:nvPr/>
        </p:nvSpPr>
        <p:spPr>
          <a:xfrm rot="10800000">
            <a:off x="4965294" y="5326761"/>
            <a:ext cx="2309895" cy="1068794"/>
          </a:xfrm>
          <a:prstGeom prst="trapezoi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0C85C404-8295-932B-3BA1-767ED9F59BBB}"/>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941AD600-19D4-2C88-29C2-F6634E3F50C7}"/>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0F4CCB19-8C07-3C54-6F75-E6AB54F37D95}"/>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C1C03EAC-3E3B-7905-918F-32553AAEF64A}"/>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7FA52E6E-307C-CD96-5031-789272536382}"/>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98AF8EEB-AF8D-FCCC-765F-ABE1330BDF2A}"/>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3983CBCD-5819-3F54-3919-C1752E097E78}"/>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ep 4">
            <a:extLst>
              <a:ext uri="{FF2B5EF4-FFF2-40B4-BE49-F238E27FC236}">
                <a16:creationId xmlns:a16="http://schemas.microsoft.com/office/drawing/2014/main" id="{12D0720D-4A1C-D8A6-D948-528C225676C9}"/>
              </a:ext>
            </a:extLst>
          </p:cNvPr>
          <p:cNvGrpSpPr/>
          <p:nvPr/>
        </p:nvGrpSpPr>
        <p:grpSpPr>
          <a:xfrm>
            <a:off x="1136776" y="1256520"/>
            <a:ext cx="2638425" cy="1440394"/>
            <a:chOff x="8258175" y="2183082"/>
            <a:chExt cx="3407001" cy="1871937"/>
          </a:xfrm>
        </p:grpSpPr>
        <p:pic>
          <p:nvPicPr>
            <p:cNvPr id="7" name="Afbeelding 6">
              <a:extLst>
                <a:ext uri="{FF2B5EF4-FFF2-40B4-BE49-F238E27FC236}">
                  <a16:creationId xmlns:a16="http://schemas.microsoft.com/office/drawing/2014/main" id="{126D52ED-D3C1-11F5-87F4-2EBC62372992}"/>
                </a:ext>
              </a:extLst>
            </p:cNvPr>
            <p:cNvPicPr>
              <a:picLocks noChangeAspect="1"/>
            </p:cNvPicPr>
            <p:nvPr/>
          </p:nvPicPr>
          <p:blipFill>
            <a:blip r:embed="rId13"/>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20" name="Afbeelding 19">
              <a:extLst>
                <a:ext uri="{FF2B5EF4-FFF2-40B4-BE49-F238E27FC236}">
                  <a16:creationId xmlns:a16="http://schemas.microsoft.com/office/drawing/2014/main" id="{3D0BB0CF-EDFF-7493-C973-E7AADBD95307}"/>
                </a:ext>
              </a:extLst>
            </p:cNvPr>
            <p:cNvPicPr>
              <a:picLocks noChangeAspect="1"/>
            </p:cNvPicPr>
            <p:nvPr/>
          </p:nvPicPr>
          <p:blipFill>
            <a:blip r:embed="rId14"/>
            <a:stretch>
              <a:fillRect/>
            </a:stretch>
          </p:blipFill>
          <p:spPr>
            <a:xfrm>
              <a:off x="10044004" y="2437917"/>
              <a:ext cx="1552792" cy="1543533"/>
            </a:xfrm>
            <a:prstGeom prst="rect">
              <a:avLst/>
            </a:prstGeom>
          </p:spPr>
        </p:pic>
      </p:grpSp>
      <p:pic>
        <p:nvPicPr>
          <p:cNvPr id="21" name="Graphic 20">
            <a:extLst>
              <a:ext uri="{FF2B5EF4-FFF2-40B4-BE49-F238E27FC236}">
                <a16:creationId xmlns:a16="http://schemas.microsoft.com/office/drawing/2014/main" id="{FFEB23AD-F2BB-4040-694D-3113E257D380}"/>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53978" y="1737151"/>
            <a:ext cx="410497" cy="464040"/>
          </a:xfrm>
          <a:prstGeom prst="rect">
            <a:avLst/>
          </a:prstGeom>
        </p:spPr>
      </p:pic>
      <p:pic>
        <p:nvPicPr>
          <p:cNvPr id="22" name="Graphic 21">
            <a:extLst>
              <a:ext uri="{FF2B5EF4-FFF2-40B4-BE49-F238E27FC236}">
                <a16:creationId xmlns:a16="http://schemas.microsoft.com/office/drawing/2014/main" id="{2C221A59-BE58-B7D2-6009-39D5FF9A59F2}"/>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1638" y="1330866"/>
            <a:ext cx="410497" cy="464040"/>
          </a:xfrm>
          <a:prstGeom prst="rect">
            <a:avLst/>
          </a:prstGeom>
        </p:spPr>
      </p:pic>
      <p:pic>
        <p:nvPicPr>
          <p:cNvPr id="51" name="Graphic 50">
            <a:extLst>
              <a:ext uri="{FF2B5EF4-FFF2-40B4-BE49-F238E27FC236}">
                <a16:creationId xmlns:a16="http://schemas.microsoft.com/office/drawing/2014/main" id="{B91246C7-6B45-7A11-0E68-CA4DD67EA492}"/>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444512" y="1233813"/>
            <a:ext cx="410497" cy="464040"/>
          </a:xfrm>
          <a:prstGeom prst="rect">
            <a:avLst/>
          </a:prstGeom>
        </p:spPr>
      </p:pic>
      <p:pic>
        <p:nvPicPr>
          <p:cNvPr id="52" name="Graphic 51">
            <a:extLst>
              <a:ext uri="{FF2B5EF4-FFF2-40B4-BE49-F238E27FC236}">
                <a16:creationId xmlns:a16="http://schemas.microsoft.com/office/drawing/2014/main" id="{35E31317-92F6-2B7E-7A24-24CA7FF945B8}"/>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24198" y="1320432"/>
            <a:ext cx="410497" cy="464040"/>
          </a:xfrm>
          <a:prstGeom prst="rect">
            <a:avLst/>
          </a:prstGeom>
        </p:spPr>
      </p:pic>
      <p:pic>
        <p:nvPicPr>
          <p:cNvPr id="53" name="Graphic 52">
            <a:extLst>
              <a:ext uri="{FF2B5EF4-FFF2-40B4-BE49-F238E27FC236}">
                <a16:creationId xmlns:a16="http://schemas.microsoft.com/office/drawing/2014/main" id="{ED24ADD6-C252-1FD2-6FF1-2A7F0F49479E}"/>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277108" y="2276649"/>
            <a:ext cx="410497" cy="464040"/>
          </a:xfrm>
          <a:prstGeom prst="rect">
            <a:avLst/>
          </a:prstGeom>
        </p:spPr>
      </p:pic>
      <p:pic>
        <p:nvPicPr>
          <p:cNvPr id="60" name="Graphic 59">
            <a:extLst>
              <a:ext uri="{FF2B5EF4-FFF2-40B4-BE49-F238E27FC236}">
                <a16:creationId xmlns:a16="http://schemas.microsoft.com/office/drawing/2014/main" id="{EECA5C51-492A-24BA-FED2-B753031B8E6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496368" y="2250193"/>
            <a:ext cx="410497" cy="464040"/>
          </a:xfrm>
          <a:prstGeom prst="rect">
            <a:avLst/>
          </a:prstGeom>
        </p:spPr>
      </p:pic>
      <p:pic>
        <p:nvPicPr>
          <p:cNvPr id="61" name="Graphic 60">
            <a:extLst>
              <a:ext uri="{FF2B5EF4-FFF2-40B4-BE49-F238E27FC236}">
                <a16:creationId xmlns:a16="http://schemas.microsoft.com/office/drawing/2014/main" id="{883696EE-370C-031E-C855-DC473C39D99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710361" y="1828085"/>
            <a:ext cx="410497" cy="464040"/>
          </a:xfrm>
          <a:prstGeom prst="rect">
            <a:avLst/>
          </a:prstGeom>
        </p:spPr>
      </p:pic>
      <p:pic>
        <p:nvPicPr>
          <p:cNvPr id="62" name="Afbeelding 61">
            <a:extLst>
              <a:ext uri="{FF2B5EF4-FFF2-40B4-BE49-F238E27FC236}">
                <a16:creationId xmlns:a16="http://schemas.microsoft.com/office/drawing/2014/main" id="{D6C4BC94-60EF-ABDC-5A7E-4B02882E35F0}"/>
              </a:ext>
            </a:extLst>
          </p:cNvPr>
          <p:cNvPicPr>
            <a:picLocks noChangeAspect="1"/>
          </p:cNvPicPr>
          <p:nvPr/>
        </p:nvPicPr>
        <p:blipFill>
          <a:blip r:embed="rId20"/>
          <a:stretch>
            <a:fillRect/>
          </a:stretch>
        </p:blipFill>
        <p:spPr>
          <a:xfrm>
            <a:off x="1111547" y="3321101"/>
            <a:ext cx="1204654" cy="1272906"/>
          </a:xfrm>
          <a:prstGeom prst="rect">
            <a:avLst/>
          </a:prstGeom>
          <a:ln>
            <a:solidFill>
              <a:schemeClr val="tx1"/>
            </a:solidFill>
          </a:ln>
        </p:spPr>
      </p:pic>
      <p:pic>
        <p:nvPicPr>
          <p:cNvPr id="63" name="Afbeelding 62">
            <a:extLst>
              <a:ext uri="{FF2B5EF4-FFF2-40B4-BE49-F238E27FC236}">
                <a16:creationId xmlns:a16="http://schemas.microsoft.com/office/drawing/2014/main" id="{DCA1B431-6C6B-D19A-722C-4C8C9FDC1F2E}"/>
              </a:ext>
            </a:extLst>
          </p:cNvPr>
          <p:cNvPicPr>
            <a:picLocks noChangeAspect="1"/>
          </p:cNvPicPr>
          <p:nvPr/>
        </p:nvPicPr>
        <p:blipFill>
          <a:blip r:embed="rId21"/>
          <a:stretch>
            <a:fillRect/>
          </a:stretch>
        </p:blipFill>
        <p:spPr>
          <a:xfrm>
            <a:off x="2625124" y="3210884"/>
            <a:ext cx="1248579" cy="1555966"/>
          </a:xfrm>
          <a:prstGeom prst="rect">
            <a:avLst/>
          </a:prstGeom>
          <a:ln>
            <a:solidFill>
              <a:schemeClr val="tx1"/>
            </a:solidFill>
          </a:ln>
        </p:spPr>
      </p:pic>
      <p:sp>
        <p:nvSpPr>
          <p:cNvPr id="3072" name="Ovaal 3071">
            <a:extLst>
              <a:ext uri="{FF2B5EF4-FFF2-40B4-BE49-F238E27FC236}">
                <a16:creationId xmlns:a16="http://schemas.microsoft.com/office/drawing/2014/main" id="{FD723DE3-293A-73F4-2385-73994ACEBA8D}"/>
              </a:ext>
            </a:extLst>
          </p:cNvPr>
          <p:cNvSpPr/>
          <p:nvPr/>
        </p:nvSpPr>
        <p:spPr>
          <a:xfrm>
            <a:off x="9353049" y="3295942"/>
            <a:ext cx="898023" cy="25828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1100" dirty="0"/>
              <a:t>Laag</a:t>
            </a:r>
          </a:p>
        </p:txBody>
      </p:sp>
      <p:sp>
        <p:nvSpPr>
          <p:cNvPr id="3073" name="Ovaal 3072">
            <a:extLst>
              <a:ext uri="{FF2B5EF4-FFF2-40B4-BE49-F238E27FC236}">
                <a16:creationId xmlns:a16="http://schemas.microsoft.com/office/drawing/2014/main" id="{C36BBEB1-EFAF-AFAB-5F19-513C2C8E39A8}"/>
              </a:ext>
            </a:extLst>
          </p:cNvPr>
          <p:cNvSpPr/>
          <p:nvPr/>
        </p:nvSpPr>
        <p:spPr>
          <a:xfrm>
            <a:off x="8184047" y="3480545"/>
            <a:ext cx="895349" cy="25828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sz="1100" dirty="0"/>
              <a:t>Midden</a:t>
            </a:r>
          </a:p>
        </p:txBody>
      </p:sp>
      <p:sp>
        <p:nvSpPr>
          <p:cNvPr id="3075" name="Ovaal 3074">
            <a:extLst>
              <a:ext uri="{FF2B5EF4-FFF2-40B4-BE49-F238E27FC236}">
                <a16:creationId xmlns:a16="http://schemas.microsoft.com/office/drawing/2014/main" id="{456F57ED-778D-69F1-27EE-471F25925061}"/>
              </a:ext>
            </a:extLst>
          </p:cNvPr>
          <p:cNvSpPr/>
          <p:nvPr/>
        </p:nvSpPr>
        <p:spPr>
          <a:xfrm>
            <a:off x="9168350" y="4046899"/>
            <a:ext cx="898023" cy="25828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100" dirty="0"/>
              <a:t>Hoog</a:t>
            </a:r>
          </a:p>
        </p:txBody>
      </p:sp>
      <p:pic>
        <p:nvPicPr>
          <p:cNvPr id="3076" name="Afbeelding 3075">
            <a:extLst>
              <a:ext uri="{FF2B5EF4-FFF2-40B4-BE49-F238E27FC236}">
                <a16:creationId xmlns:a16="http://schemas.microsoft.com/office/drawing/2014/main" id="{8D542965-B719-7459-4D12-9EF484F23FE5}"/>
              </a:ext>
            </a:extLst>
          </p:cNvPr>
          <p:cNvPicPr>
            <a:picLocks noChangeAspect="1"/>
          </p:cNvPicPr>
          <p:nvPr/>
        </p:nvPicPr>
        <p:blipFill>
          <a:blip r:embed="rId22"/>
          <a:stretch>
            <a:fillRect/>
          </a:stretch>
        </p:blipFill>
        <p:spPr>
          <a:xfrm>
            <a:off x="1098633" y="5245749"/>
            <a:ext cx="3283593" cy="1411337"/>
          </a:xfrm>
          <a:prstGeom prst="rect">
            <a:avLst/>
          </a:prstGeom>
        </p:spPr>
      </p:pic>
      <p:sp>
        <p:nvSpPr>
          <p:cNvPr id="3083" name="Tekstvak 3082">
            <a:extLst>
              <a:ext uri="{FF2B5EF4-FFF2-40B4-BE49-F238E27FC236}">
                <a16:creationId xmlns:a16="http://schemas.microsoft.com/office/drawing/2014/main" id="{FEA49BBA-36A1-A4B4-F0D2-F88B09B8858D}"/>
              </a:ext>
            </a:extLst>
          </p:cNvPr>
          <p:cNvSpPr txBox="1"/>
          <p:nvPr/>
        </p:nvSpPr>
        <p:spPr>
          <a:xfrm>
            <a:off x="8690645" y="5300291"/>
            <a:ext cx="1111490" cy="738664"/>
          </a:xfrm>
          <a:prstGeom prst="rect">
            <a:avLst/>
          </a:prstGeom>
          <a:noFill/>
        </p:spPr>
        <p:txBody>
          <a:bodyPr wrap="square" rtlCol="0">
            <a:spAutoFit/>
          </a:bodyPr>
          <a:lstStyle/>
          <a:p>
            <a:pPr algn="ctr"/>
            <a:r>
              <a:rPr lang="nl-NL" sz="1400" b="1" dirty="0">
                <a:solidFill>
                  <a:srgbClr val="28CC8B"/>
                </a:solidFill>
              </a:rPr>
              <a:t>Goed</a:t>
            </a:r>
            <a:br>
              <a:rPr lang="nl-NL" sz="1400" b="1" dirty="0"/>
            </a:br>
            <a:r>
              <a:rPr lang="nl-NL" sz="1400" b="1" dirty="0">
                <a:solidFill>
                  <a:srgbClr val="FFC000"/>
                </a:solidFill>
              </a:rPr>
              <a:t>Monitoring</a:t>
            </a:r>
          </a:p>
          <a:p>
            <a:pPr algn="ctr"/>
            <a:r>
              <a:rPr lang="nl-NL" sz="1400" b="1" dirty="0">
                <a:solidFill>
                  <a:srgbClr val="FF0000"/>
                </a:solidFill>
              </a:rPr>
              <a:t>Slecht</a:t>
            </a:r>
          </a:p>
        </p:txBody>
      </p:sp>
    </p:spTree>
    <p:extLst>
      <p:ext uri="{BB962C8B-B14F-4D97-AF65-F5344CB8AC3E}">
        <p14:creationId xmlns:p14="http://schemas.microsoft.com/office/powerpoint/2010/main" val="816091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6C75-74EA-8A17-5D35-51D73B3F12B9}"/>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56AE3EBD-3267-B4DD-EF6C-7FCC464A4693}"/>
              </a:ext>
            </a:extLst>
          </p:cNvPr>
          <p:cNvPicPr>
            <a:picLocks noChangeAspect="1"/>
          </p:cNvPicPr>
          <p:nvPr/>
        </p:nvPicPr>
        <p:blipFill>
          <a:blip r:embed="rId2"/>
          <a:stretch>
            <a:fillRect/>
          </a:stretch>
        </p:blipFill>
        <p:spPr>
          <a:xfrm>
            <a:off x="6487504" y="2565882"/>
            <a:ext cx="4383792" cy="1958929"/>
          </a:xfrm>
          <a:prstGeom prst="rect">
            <a:avLst/>
          </a:prstGeom>
        </p:spPr>
      </p:pic>
      <p:pic>
        <p:nvPicPr>
          <p:cNvPr id="8" name="Afbeelding 7">
            <a:extLst>
              <a:ext uri="{FF2B5EF4-FFF2-40B4-BE49-F238E27FC236}">
                <a16:creationId xmlns:a16="http://schemas.microsoft.com/office/drawing/2014/main" id="{7DCEB55F-73FD-2775-B078-4A5B57D062F3}"/>
              </a:ext>
            </a:extLst>
          </p:cNvPr>
          <p:cNvPicPr>
            <a:picLocks noChangeAspect="1"/>
          </p:cNvPicPr>
          <p:nvPr/>
        </p:nvPicPr>
        <p:blipFill>
          <a:blip r:embed="rId3"/>
          <a:stretch>
            <a:fillRect/>
          </a:stretch>
        </p:blipFill>
        <p:spPr>
          <a:xfrm>
            <a:off x="6615641" y="4731895"/>
            <a:ext cx="4383792" cy="1774392"/>
          </a:xfrm>
          <a:prstGeom prst="rect">
            <a:avLst/>
          </a:prstGeom>
        </p:spPr>
      </p:pic>
      <p:pic>
        <p:nvPicPr>
          <p:cNvPr id="10" name="Afbeelding 9">
            <a:extLst>
              <a:ext uri="{FF2B5EF4-FFF2-40B4-BE49-F238E27FC236}">
                <a16:creationId xmlns:a16="http://schemas.microsoft.com/office/drawing/2014/main" id="{B5BBB8A7-6FD1-0D15-C18D-EA6E3F4E774F}"/>
              </a:ext>
            </a:extLst>
          </p:cNvPr>
          <p:cNvPicPr>
            <a:picLocks noChangeAspect="1"/>
          </p:cNvPicPr>
          <p:nvPr/>
        </p:nvPicPr>
        <p:blipFill>
          <a:blip r:embed="rId4"/>
          <a:stretch>
            <a:fillRect/>
          </a:stretch>
        </p:blipFill>
        <p:spPr>
          <a:xfrm>
            <a:off x="7455266" y="377321"/>
            <a:ext cx="2448267" cy="1981477"/>
          </a:xfrm>
          <a:prstGeom prst="rect">
            <a:avLst/>
          </a:prstGeom>
        </p:spPr>
      </p:pic>
      <p:sp>
        <p:nvSpPr>
          <p:cNvPr id="14" name="Tijdelijke aanduiding voor inhoud 2">
            <a:extLst>
              <a:ext uri="{FF2B5EF4-FFF2-40B4-BE49-F238E27FC236}">
                <a16:creationId xmlns:a16="http://schemas.microsoft.com/office/drawing/2014/main" id="{75AD59CC-4DA7-2F2B-55B2-71CEADC1D7DD}"/>
              </a:ext>
            </a:extLst>
          </p:cNvPr>
          <p:cNvSpPr>
            <a:spLocks noGrp="1"/>
          </p:cNvSpPr>
          <p:nvPr>
            <p:ph idx="1"/>
          </p:nvPr>
        </p:nvSpPr>
        <p:spPr>
          <a:xfrm>
            <a:off x="914400" y="1121831"/>
            <a:ext cx="5031557" cy="5456522"/>
          </a:xfrm>
        </p:spPr>
        <p:txBody>
          <a:bodyPr>
            <a:noAutofit/>
          </a:bodyPr>
          <a:lstStyle/>
          <a:p>
            <a:pPr marL="0" indent="0">
              <a:buNone/>
            </a:pPr>
            <a:r>
              <a:rPr lang="nl-NL" sz="1800" b="1">
                <a:solidFill>
                  <a:srgbClr val="3EB7F2"/>
                </a:solidFill>
              </a:rPr>
              <a:t>Meer </a:t>
            </a:r>
            <a:r>
              <a:rPr lang="nl-NL" sz="1800" b="1" err="1">
                <a:solidFill>
                  <a:srgbClr val="3EB7F2"/>
                </a:solidFill>
              </a:rPr>
              <a:t>onderzoeksonderdelen</a:t>
            </a:r>
            <a:r>
              <a:rPr lang="nl-NL" sz="1800" b="1">
                <a:solidFill>
                  <a:srgbClr val="3EB7F2"/>
                </a:solidFill>
              </a:rPr>
              <a:t> t.o.v. QuickScan</a:t>
            </a:r>
          </a:p>
          <a:p>
            <a:pPr marL="0" indent="0">
              <a:buNone/>
            </a:pPr>
            <a:r>
              <a:rPr lang="nl-NL" sz="1800"/>
              <a:t>Ten opzichte van een QuickScan kent een volledig funderingsonderzoek meer </a:t>
            </a:r>
            <a:r>
              <a:rPr lang="nl-NL" sz="1800" err="1"/>
              <a:t>onderzoeksonderdelen</a:t>
            </a:r>
            <a:r>
              <a:rPr lang="nl-NL" sz="1800"/>
              <a:t>. De belangrijkste verschillen zijn:</a:t>
            </a:r>
          </a:p>
          <a:p>
            <a:pPr marL="0" indent="0">
              <a:buNone/>
            </a:pPr>
            <a:endParaRPr lang="nl-NL" sz="1800" b="1"/>
          </a:p>
          <a:p>
            <a:pPr>
              <a:buFont typeface="+mj-lt"/>
              <a:buAutoNum type="arabicPeriod"/>
            </a:pPr>
            <a:r>
              <a:rPr lang="nl-NL" sz="1800"/>
              <a:t>Er worden aanvullende bovengrondse metingen uitgevoerd.</a:t>
            </a:r>
          </a:p>
          <a:p>
            <a:pPr>
              <a:buFont typeface="+mj-lt"/>
              <a:buAutoNum type="arabicPeriod"/>
            </a:pPr>
            <a:r>
              <a:rPr lang="nl-NL" sz="1800"/>
              <a:t>Archiefonderzoek is essentieel voor de beoordeling van de resultaten.</a:t>
            </a:r>
          </a:p>
          <a:p>
            <a:pPr>
              <a:buFont typeface="+mj-lt"/>
              <a:buAutoNum type="arabicPeriod"/>
            </a:pPr>
            <a:r>
              <a:rPr lang="nl-NL" sz="1800"/>
              <a:t>De fundering wordt </a:t>
            </a:r>
            <a:r>
              <a:rPr lang="nl-NL" sz="1800" err="1"/>
              <a:t>vrijgegraven</a:t>
            </a:r>
            <a:r>
              <a:rPr lang="nl-NL" sz="1800"/>
              <a:t> om de geometrie op te nemen.</a:t>
            </a:r>
          </a:p>
          <a:p>
            <a:pPr>
              <a:buFont typeface="+mj-lt"/>
              <a:buAutoNum type="arabicPeriod"/>
            </a:pPr>
            <a:r>
              <a:rPr lang="nl-NL" sz="1800"/>
              <a:t>Er wordt houtonderzoek uitgevoerd, zowel in het veld als in het laboratorium.</a:t>
            </a:r>
          </a:p>
          <a:p>
            <a:pPr>
              <a:buFont typeface="+mj-lt"/>
              <a:buAutoNum type="arabicPeriod"/>
            </a:pPr>
            <a:endParaRPr lang="nl-NL" sz="1800"/>
          </a:p>
          <a:p>
            <a:pPr marL="0" indent="0">
              <a:buNone/>
            </a:pPr>
            <a:r>
              <a:rPr lang="nl-NL" sz="1800"/>
              <a:t>Hierdoor is het mogelijk een exact waardeoordeel te geven met een </a:t>
            </a:r>
            <a:r>
              <a:rPr lang="nl-NL" sz="1800" b="1"/>
              <a:t>handhavingstermijn</a:t>
            </a:r>
            <a:r>
              <a:rPr lang="nl-NL" sz="1800"/>
              <a:t> (restlevensduur van de fundering).</a:t>
            </a:r>
          </a:p>
          <a:p>
            <a:pPr>
              <a:buFont typeface="+mj-lt"/>
              <a:buAutoNum type="arabicPeriod"/>
            </a:pPr>
            <a:endParaRPr lang="nl-NL" sz="1800"/>
          </a:p>
          <a:p>
            <a:pPr marL="0" indent="0">
              <a:buNone/>
            </a:pPr>
            <a:endParaRPr lang="nl-NL" sz="1800" b="1">
              <a:solidFill>
                <a:srgbClr val="3EB7F2"/>
              </a:solidFill>
            </a:endParaRPr>
          </a:p>
        </p:txBody>
      </p:sp>
      <p:sp>
        <p:nvSpPr>
          <p:cNvPr id="19" name="Titel 1">
            <a:extLst>
              <a:ext uri="{FF2B5EF4-FFF2-40B4-BE49-F238E27FC236}">
                <a16:creationId xmlns:a16="http://schemas.microsoft.com/office/drawing/2014/main" id="{2CBA8835-7E47-AA9A-E3F0-9E916C867695}"/>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cs typeface="Calibri Light"/>
              </a:rPr>
              <a:t>Volledig </a:t>
            </a:r>
            <a:r>
              <a:rPr lang="nl-NL" sz="3200" b="1">
                <a:solidFill>
                  <a:srgbClr val="3EB7F2"/>
                </a:solidFill>
                <a:cs typeface="Calibri Light"/>
              </a:rPr>
              <a:t>Funderingsonderzoek</a:t>
            </a:r>
            <a:r>
              <a:rPr lang="nl-NL" sz="3200" b="1">
                <a:solidFill>
                  <a:srgbClr val="17A4EA"/>
                </a:solidFill>
                <a:cs typeface="Calibri Light"/>
              </a:rPr>
              <a:t> </a:t>
            </a:r>
            <a:endParaRPr lang="nl-NL" sz="3200" b="1">
              <a:solidFill>
                <a:srgbClr val="3EB7F2"/>
              </a:solidFill>
              <a:cs typeface="Calibri Light" panose="020F0302020204030204" pitchFamily="34" charset="0"/>
            </a:endParaRPr>
          </a:p>
        </p:txBody>
      </p:sp>
      <p:sp>
        <p:nvSpPr>
          <p:cNvPr id="2" name="Tekstvak 1">
            <a:extLst>
              <a:ext uri="{FF2B5EF4-FFF2-40B4-BE49-F238E27FC236}">
                <a16:creationId xmlns:a16="http://schemas.microsoft.com/office/drawing/2014/main" id="{83DBBE52-7179-4FB7-71DA-338ADF6EE270}"/>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3</a:t>
            </a:r>
            <a:r>
              <a:rPr lang="nl-NL" b="1" dirty="0">
                <a:solidFill>
                  <a:schemeClr val="bg1"/>
                </a:solidFill>
                <a:cs typeface="Calibri Light" panose="020F0302020204030204" pitchFamily="34" charset="0"/>
              </a:rPr>
              <a:t>. Volledig funderingsonderzoek </a:t>
            </a:r>
            <a:endParaRPr lang="nl-NL" dirty="0">
              <a:solidFill>
                <a:schemeClr val="bg1"/>
              </a:solidFill>
            </a:endParaRPr>
          </a:p>
        </p:txBody>
      </p:sp>
    </p:spTree>
    <p:extLst>
      <p:ext uri="{BB962C8B-B14F-4D97-AF65-F5344CB8AC3E}">
        <p14:creationId xmlns:p14="http://schemas.microsoft.com/office/powerpoint/2010/main" val="3519253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59FB3-DE37-9FD6-7D26-1C1FB34A1F4E}"/>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D7B83F15-3E8F-4B68-E015-2613D501A4FA}"/>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200" b="1">
                <a:solidFill>
                  <a:srgbClr val="3EB7F2"/>
                </a:solidFill>
                <a:cs typeface="Calibri Light"/>
              </a:rPr>
              <a:t>QuickScan</a:t>
            </a:r>
            <a:r>
              <a:rPr lang="nl-NL" sz="3200" b="1">
                <a:cs typeface="Calibri Light"/>
              </a:rPr>
              <a:t> &amp; volledig </a:t>
            </a:r>
            <a:r>
              <a:rPr lang="nl-NL" sz="3200" b="1">
                <a:solidFill>
                  <a:srgbClr val="3EB7F2"/>
                </a:solidFill>
                <a:cs typeface="Calibri Light"/>
              </a:rPr>
              <a:t>Funderingsonderzoek</a:t>
            </a:r>
            <a:r>
              <a:rPr lang="nl-NL" sz="3200" b="1">
                <a:solidFill>
                  <a:srgbClr val="17A4EA"/>
                </a:solidFill>
                <a:cs typeface="Calibri Light"/>
              </a:rPr>
              <a:t> </a:t>
            </a:r>
            <a:endParaRPr lang="nl-NL" sz="3200" b="1">
              <a:solidFill>
                <a:srgbClr val="3EB7F2"/>
              </a:solidFill>
              <a:cs typeface="Calibri Light" panose="020F0302020204030204" pitchFamily="34" charset="0"/>
            </a:endParaRPr>
          </a:p>
        </p:txBody>
      </p:sp>
      <p:grpSp>
        <p:nvGrpSpPr>
          <p:cNvPr id="15" name="Groep 14">
            <a:extLst>
              <a:ext uri="{FF2B5EF4-FFF2-40B4-BE49-F238E27FC236}">
                <a16:creationId xmlns:a16="http://schemas.microsoft.com/office/drawing/2014/main" id="{08B7203B-FBE3-9185-0030-618C3B3C4C3F}"/>
              </a:ext>
            </a:extLst>
          </p:cNvPr>
          <p:cNvGrpSpPr/>
          <p:nvPr/>
        </p:nvGrpSpPr>
        <p:grpSpPr>
          <a:xfrm>
            <a:off x="0" y="-14638"/>
            <a:ext cx="12192000" cy="347597"/>
            <a:chOff x="0" y="-14638"/>
            <a:chExt cx="12192000" cy="347597"/>
          </a:xfrm>
        </p:grpSpPr>
        <p:sp>
          <p:nvSpPr>
            <p:cNvPr id="17" name="Rectangle 4">
              <a:extLst>
                <a:ext uri="{FF2B5EF4-FFF2-40B4-BE49-F238E27FC236}">
                  <a16:creationId xmlns:a16="http://schemas.microsoft.com/office/drawing/2014/main" id="{73B40B32-74FD-091D-CC20-D6BEFE4338DE}"/>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65E2FC9B-8068-9188-0BB5-4E8B7971E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16" name="Tijdelijke aanduiding voor inhoud 2">
            <a:extLst>
              <a:ext uri="{FF2B5EF4-FFF2-40B4-BE49-F238E27FC236}">
                <a16:creationId xmlns:a16="http://schemas.microsoft.com/office/drawing/2014/main" id="{40C41E04-FE5C-EE4B-6FE0-CEE83809C793}"/>
              </a:ext>
            </a:extLst>
          </p:cNvPr>
          <p:cNvSpPr>
            <a:spLocks noGrp="1"/>
          </p:cNvSpPr>
          <p:nvPr>
            <p:ph idx="1"/>
          </p:nvPr>
        </p:nvSpPr>
        <p:spPr>
          <a:xfrm>
            <a:off x="938500" y="1025532"/>
            <a:ext cx="7017090" cy="2095872"/>
          </a:xfrm>
        </p:spPr>
        <p:txBody>
          <a:bodyPr>
            <a:noAutofit/>
          </a:bodyPr>
          <a:lstStyle/>
          <a:p>
            <a:pPr marL="0" indent="0">
              <a:buNone/>
            </a:pPr>
            <a:r>
              <a:rPr lang="nl-NL" sz="1800" b="1">
                <a:solidFill>
                  <a:srgbClr val="17A4EA"/>
                </a:solidFill>
              </a:rPr>
              <a:t>QuickScan</a:t>
            </a:r>
            <a:br>
              <a:rPr lang="nl-NL" sz="1800" b="1">
                <a:solidFill>
                  <a:srgbClr val="17A4EA"/>
                </a:solidFill>
              </a:rPr>
            </a:br>
            <a:r>
              <a:rPr lang="nl-NL" sz="1800"/>
              <a:t>Geeft een risico-inschatting op basis waarvan beter kan worden bepaald of een volledig funderingsonderzoek noodzakelijk is.</a:t>
            </a:r>
          </a:p>
          <a:p>
            <a:pPr marL="0" indent="0">
              <a:buNone/>
            </a:pPr>
            <a:endParaRPr lang="nl-NL" sz="1800" b="1">
              <a:solidFill>
                <a:srgbClr val="17A4EA"/>
              </a:solidFill>
            </a:endParaRPr>
          </a:p>
          <a:p>
            <a:pPr marL="0" indent="0">
              <a:buNone/>
            </a:pPr>
            <a:r>
              <a:rPr lang="nl-NL" sz="1800" b="1">
                <a:solidFill>
                  <a:srgbClr val="17A4EA"/>
                </a:solidFill>
              </a:rPr>
              <a:t>Volledig Funderingsonderzoek</a:t>
            </a:r>
            <a:br>
              <a:rPr lang="nl-NL" sz="1800" b="1">
                <a:solidFill>
                  <a:srgbClr val="17A4EA"/>
                </a:solidFill>
              </a:rPr>
            </a:br>
            <a:r>
              <a:rPr lang="nl-NL" sz="1800"/>
              <a:t>Wanneer een QuickScan aantoont dat het risico hoog is, is een volledig funderingsonderzoek nodig om de funderingskwaliteit gedetailleerd vast te stellen. Dit onderzoek wordt uitgevoerd door erkende bedrijven die voldoen aan de nationale richtlijn en zijn opgenomen op de erkenningslijst. De uitkomst van een dergelijk onderzoek is altijd een </a:t>
            </a:r>
            <a:r>
              <a:rPr lang="nl-NL" sz="1800" b="1"/>
              <a:t>handhavingstermijn (waardeoordeel)</a:t>
            </a:r>
            <a:r>
              <a:rPr lang="nl-NL" sz="1800"/>
              <a:t>.</a:t>
            </a:r>
          </a:p>
          <a:p>
            <a:pPr marL="0" indent="0">
              <a:buNone/>
            </a:pPr>
            <a:endParaRPr lang="nl-NL" sz="1800" b="1">
              <a:solidFill>
                <a:srgbClr val="17A4EA"/>
              </a:solidFill>
            </a:endParaRPr>
          </a:p>
        </p:txBody>
      </p:sp>
      <p:sp>
        <p:nvSpPr>
          <p:cNvPr id="5" name="Tijdelijke aanduiding voor inhoud 2">
            <a:extLst>
              <a:ext uri="{FF2B5EF4-FFF2-40B4-BE49-F238E27FC236}">
                <a16:creationId xmlns:a16="http://schemas.microsoft.com/office/drawing/2014/main" id="{6C1DF887-FC68-4610-E7C4-A5F080CB4608}"/>
              </a:ext>
            </a:extLst>
          </p:cNvPr>
          <p:cNvSpPr txBox="1">
            <a:spLocks/>
          </p:cNvSpPr>
          <p:nvPr/>
        </p:nvSpPr>
        <p:spPr>
          <a:xfrm>
            <a:off x="938500" y="4411565"/>
            <a:ext cx="6722930" cy="2095872"/>
          </a:xfrm>
          <a:prstGeom prst="rect">
            <a:avLst/>
          </a:prstGeom>
          <a:solidFill>
            <a:schemeClr val="bg1">
              <a:lumMod val="95000"/>
            </a:schemeClr>
          </a:solidFill>
          <a:ln>
            <a:solidFill>
              <a:srgbClr val="3EB7F2"/>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1800" b="1">
                <a:solidFill>
                  <a:srgbClr val="17A4EA"/>
                </a:solidFill>
              </a:rPr>
              <a:t>Kwaliteitsborging</a:t>
            </a:r>
          </a:p>
          <a:p>
            <a:pPr marL="0" indent="0">
              <a:buFont typeface="Arial" panose="020B0604020202020204" pitchFamily="34" charset="0"/>
              <a:buNone/>
            </a:pPr>
            <a:r>
              <a:rPr lang="nl-NL" sz="1800"/>
              <a:t>Zowel </a:t>
            </a:r>
            <a:r>
              <a:rPr lang="nl-NL" sz="1800" b="1">
                <a:solidFill>
                  <a:srgbClr val="17A4EA"/>
                </a:solidFill>
              </a:rPr>
              <a:t>QuickScans</a:t>
            </a:r>
            <a:r>
              <a:rPr lang="nl-NL" sz="1800"/>
              <a:t> als </a:t>
            </a:r>
            <a:r>
              <a:rPr lang="nl-NL" sz="1800" b="1">
                <a:solidFill>
                  <a:srgbClr val="17A4EA"/>
                </a:solidFill>
              </a:rPr>
              <a:t>volledige funderingsonderzoeken </a:t>
            </a:r>
            <a:r>
              <a:rPr lang="nl-NL" sz="1800"/>
              <a:t>worden uitgevoerd volgens </a:t>
            </a:r>
            <a:r>
              <a:rPr lang="nl-NL" sz="1800" b="1">
                <a:solidFill>
                  <a:srgbClr val="17A4EA"/>
                </a:solidFill>
              </a:rPr>
              <a:t>nationale richtlijnen</a:t>
            </a:r>
            <a:r>
              <a:rPr lang="nl-NL" sz="1800"/>
              <a:t>. Bedrijven die deze onderzoeken uitvoeren vanuit de </a:t>
            </a:r>
            <a:r>
              <a:rPr lang="nl-NL" sz="1800" b="1">
                <a:solidFill>
                  <a:srgbClr val="17A4EA"/>
                </a:solidFill>
              </a:rPr>
              <a:t>erkenningsregeling</a:t>
            </a:r>
            <a:r>
              <a:rPr lang="nl-NL" sz="1800"/>
              <a:t>, worden periodiek gecontroleerd om de kwaliteit te waarborgen. Het KCAF speelt hierbij een belangrijke rol om de betrouwbaarheid van de processen en resultaten te garanderen.</a:t>
            </a:r>
            <a:endParaRPr lang="nl-NL" sz="1800" b="1">
              <a:solidFill>
                <a:srgbClr val="17A4EA"/>
              </a:solidFill>
            </a:endParaRPr>
          </a:p>
          <a:p>
            <a:pPr marL="0" indent="0">
              <a:buFont typeface="Arial" panose="020B0604020202020204" pitchFamily="34" charset="0"/>
              <a:buNone/>
            </a:pPr>
            <a:endParaRPr lang="nl-NL" sz="1800" b="1">
              <a:solidFill>
                <a:srgbClr val="17A4EA"/>
              </a:solidFill>
            </a:endParaRPr>
          </a:p>
          <a:p>
            <a:pPr marL="0" indent="0">
              <a:buFont typeface="Arial" panose="020B0604020202020204" pitchFamily="34" charset="0"/>
              <a:buNone/>
            </a:pPr>
            <a:endParaRPr lang="nl-NL" sz="1800" b="1">
              <a:solidFill>
                <a:srgbClr val="17A4EA"/>
              </a:solidFill>
            </a:endParaRPr>
          </a:p>
        </p:txBody>
      </p:sp>
      <p:pic>
        <p:nvPicPr>
          <p:cNvPr id="6" name="Picture 2">
            <a:extLst>
              <a:ext uri="{FF2B5EF4-FFF2-40B4-BE49-F238E27FC236}">
                <a16:creationId xmlns:a16="http://schemas.microsoft.com/office/drawing/2014/main" id="{988AA38E-76DC-CB0D-8A2F-794B866EA3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5590" y="1387174"/>
            <a:ext cx="3428269" cy="4613575"/>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3C39545-0F72-575A-5079-790212CDEAF9}"/>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3</a:t>
            </a:r>
            <a:r>
              <a:rPr lang="nl-NL" b="1" dirty="0">
                <a:solidFill>
                  <a:schemeClr val="bg1"/>
                </a:solidFill>
                <a:cs typeface="Calibri Light" panose="020F0302020204030204" pitchFamily="34" charset="0"/>
              </a:rPr>
              <a:t>. Volledig funderingsonderzoek </a:t>
            </a:r>
            <a:endParaRPr lang="nl-NL" dirty="0">
              <a:solidFill>
                <a:schemeClr val="bg1"/>
              </a:solidFill>
            </a:endParaRPr>
          </a:p>
        </p:txBody>
      </p:sp>
    </p:spTree>
    <p:extLst>
      <p:ext uri="{BB962C8B-B14F-4D97-AF65-F5344CB8AC3E}">
        <p14:creationId xmlns:p14="http://schemas.microsoft.com/office/powerpoint/2010/main" val="3974866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9C70-DD02-16A4-2F36-ABFF06BCB8C7}"/>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AE8A494D-E13C-E8F6-1BAE-F7F7BC2DCC79}"/>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cs typeface="Calibri Light" panose="020F0302020204030204" pitchFamily="34" charset="0"/>
              </a:rPr>
              <a:t>Inzicht in funderingsrisico’s – Zevenmodel naar </a:t>
            </a:r>
            <a:r>
              <a:rPr lang="sv-SE" sz="3200" b="1">
                <a:solidFill>
                  <a:srgbClr val="3EB7F2"/>
                </a:solidFill>
                <a:cs typeface="Calibri Light" panose="020F0302020204030204" pitchFamily="34" charset="0"/>
              </a:rPr>
              <a:t>handelen</a:t>
            </a:r>
            <a:endParaRPr lang="nl-NL" sz="3200" b="1">
              <a:solidFill>
                <a:srgbClr val="3EB7F2"/>
              </a:solidFill>
              <a:cs typeface="Calibri Light" panose="020F0302020204030204" pitchFamily="34" charset="0"/>
            </a:endParaRPr>
          </a:p>
        </p:txBody>
      </p:sp>
      <p:grpSp>
        <p:nvGrpSpPr>
          <p:cNvPr id="15" name="Groep 14">
            <a:extLst>
              <a:ext uri="{FF2B5EF4-FFF2-40B4-BE49-F238E27FC236}">
                <a16:creationId xmlns:a16="http://schemas.microsoft.com/office/drawing/2014/main" id="{EA13AFC8-5DA3-08B3-101D-AE324E9B6B20}"/>
              </a:ext>
            </a:extLst>
          </p:cNvPr>
          <p:cNvGrpSpPr/>
          <p:nvPr/>
        </p:nvGrpSpPr>
        <p:grpSpPr>
          <a:xfrm>
            <a:off x="0" y="-14638"/>
            <a:ext cx="12192000" cy="347597"/>
            <a:chOff x="0" y="-14638"/>
            <a:chExt cx="12192000" cy="347597"/>
          </a:xfrm>
        </p:grpSpPr>
        <p:sp>
          <p:nvSpPr>
            <p:cNvPr id="17" name="Rectangle 4">
              <a:extLst>
                <a:ext uri="{FF2B5EF4-FFF2-40B4-BE49-F238E27FC236}">
                  <a16:creationId xmlns:a16="http://schemas.microsoft.com/office/drawing/2014/main" id="{78FD5AD2-A237-06C1-67FA-A890B559CCB1}"/>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88987252-BDDB-BF6B-B096-621F37BFC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7" name="Tijdelijke aanduiding voor inhoud 2">
            <a:extLst>
              <a:ext uri="{FF2B5EF4-FFF2-40B4-BE49-F238E27FC236}">
                <a16:creationId xmlns:a16="http://schemas.microsoft.com/office/drawing/2014/main" id="{A0BCE2E5-AE3E-928F-2130-D4BE7EB1F593}"/>
              </a:ext>
            </a:extLst>
          </p:cNvPr>
          <p:cNvSpPr>
            <a:spLocks noGrp="1"/>
          </p:cNvSpPr>
          <p:nvPr>
            <p:ph idx="1"/>
          </p:nvPr>
        </p:nvSpPr>
        <p:spPr>
          <a:xfrm>
            <a:off x="956256" y="1761719"/>
            <a:ext cx="6110370" cy="4213058"/>
          </a:xfrm>
        </p:spPr>
        <p:txBody>
          <a:bodyPr>
            <a:noAutofit/>
          </a:bodyPr>
          <a:lstStyle/>
          <a:p>
            <a:pPr marL="0" indent="0">
              <a:buNone/>
            </a:pPr>
            <a:r>
              <a:rPr lang="nl-NL" sz="1800" b="1">
                <a:solidFill>
                  <a:srgbClr val="3EB7F2"/>
                </a:solidFill>
              </a:rPr>
              <a:t>Monitoren</a:t>
            </a:r>
            <a:r>
              <a:rPr lang="nl-NL" sz="1800"/>
              <a:t>: Volg scheuren, verzakkingen en grondwaterstanden met metingen of een herhaalde QuickScan.</a:t>
            </a:r>
          </a:p>
          <a:p>
            <a:pPr marL="0" indent="0">
              <a:buNone/>
            </a:pPr>
            <a:r>
              <a:rPr lang="nl-NL" sz="1800" b="1">
                <a:solidFill>
                  <a:srgbClr val="3EB7F2"/>
                </a:solidFill>
              </a:rPr>
              <a:t>Herstel</a:t>
            </a:r>
            <a:r>
              <a:rPr lang="nl-NL" sz="1800"/>
              <a:t>: Plan tijdig herstel of vervanging bij aangetoonde schade of aantasting.</a:t>
            </a:r>
          </a:p>
          <a:p>
            <a:pPr marL="0" indent="0">
              <a:buNone/>
            </a:pPr>
            <a:r>
              <a:rPr lang="nl-NL" sz="1800" b="1">
                <a:solidFill>
                  <a:srgbClr val="3EB7F2"/>
                </a:solidFill>
              </a:rPr>
              <a:t>Preventie</a:t>
            </a:r>
            <a:r>
              <a:rPr lang="nl-NL" sz="1800"/>
              <a:t>: Verbeter ontwatering, riool en hemelwaterafvoer om droogstand te beperken.</a:t>
            </a:r>
          </a:p>
          <a:p>
            <a:pPr marL="0" indent="0">
              <a:buNone/>
            </a:pPr>
            <a:r>
              <a:rPr lang="nl-NL" sz="1800" b="1">
                <a:solidFill>
                  <a:srgbClr val="3EB7F2"/>
                </a:solidFill>
              </a:rPr>
              <a:t>Verduurzaming koppelen</a:t>
            </a:r>
            <a:r>
              <a:rPr lang="nl-NL" sz="1800"/>
              <a:t>: Combineer funderingsaanpak met isolatie- of energiemaatregelen.</a:t>
            </a:r>
          </a:p>
          <a:p>
            <a:pPr marL="0" indent="0">
              <a:buNone/>
            </a:pPr>
            <a:r>
              <a:rPr lang="nl-NL" sz="1800" b="1">
                <a:solidFill>
                  <a:srgbClr val="3EB7F2"/>
                </a:solidFill>
              </a:rPr>
              <a:t>Financiering</a:t>
            </a:r>
            <a:r>
              <a:rPr lang="nl-NL" sz="1800"/>
              <a:t>: Onderzoek subsidies en fondsen voor duurzaam funderingsherstel.</a:t>
            </a:r>
          </a:p>
          <a:p>
            <a:pPr marL="0" indent="0">
              <a:buNone/>
            </a:pPr>
            <a:r>
              <a:rPr lang="nl-NL" sz="1800" b="1">
                <a:solidFill>
                  <a:srgbClr val="3EB7F2"/>
                </a:solidFill>
              </a:rPr>
              <a:t>Samenwerking</a:t>
            </a:r>
            <a:r>
              <a:rPr lang="nl-NL" sz="1800"/>
              <a:t>: Werk samen met gemeente, corporatie of buren bij blok- of rijtjeswoningen.</a:t>
            </a:r>
          </a:p>
        </p:txBody>
      </p:sp>
      <p:pic>
        <p:nvPicPr>
          <p:cNvPr id="11" name="Afbeelding 10" descr="Afbeelding met gebouw, grond, bouw, muur&#10;&#10;Door AI gegenereerde inhoud is mogelijk onjuist.">
            <a:extLst>
              <a:ext uri="{FF2B5EF4-FFF2-40B4-BE49-F238E27FC236}">
                <a16:creationId xmlns:a16="http://schemas.microsoft.com/office/drawing/2014/main" id="{045CFE05-712E-9E82-F009-097DF347D8E2}"/>
              </a:ext>
            </a:extLst>
          </p:cNvPr>
          <p:cNvPicPr>
            <a:picLocks noChangeAspect="1"/>
          </p:cNvPicPr>
          <p:nvPr/>
        </p:nvPicPr>
        <p:blipFill>
          <a:blip r:embed="rId4"/>
          <a:stretch>
            <a:fillRect/>
          </a:stretch>
        </p:blipFill>
        <p:spPr>
          <a:xfrm>
            <a:off x="7309418" y="822362"/>
            <a:ext cx="2420737" cy="1503096"/>
          </a:xfrm>
          <a:prstGeom prst="rect">
            <a:avLst/>
          </a:prstGeom>
        </p:spPr>
      </p:pic>
      <p:pic>
        <p:nvPicPr>
          <p:cNvPr id="1030" name="Picture 6" descr="Code Oranje 2.0 – Kennis Centrum Aanpak Funderingsproblematiek">
            <a:extLst>
              <a:ext uri="{FF2B5EF4-FFF2-40B4-BE49-F238E27FC236}">
                <a16:creationId xmlns:a16="http://schemas.microsoft.com/office/drawing/2014/main" id="{52D18DEC-36E8-F030-A6B5-6993E38C0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2790" y="1961258"/>
            <a:ext cx="1985333" cy="2170752"/>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6370273F-E350-6393-F6D2-754DBE182BE9}"/>
              </a:ext>
            </a:extLst>
          </p:cNvPr>
          <p:cNvPicPr>
            <a:picLocks noChangeAspect="1"/>
          </p:cNvPicPr>
          <p:nvPr/>
        </p:nvPicPr>
        <p:blipFill>
          <a:blip r:embed="rId6"/>
          <a:stretch>
            <a:fillRect/>
          </a:stretch>
        </p:blipFill>
        <p:spPr>
          <a:xfrm>
            <a:off x="7309418" y="4266017"/>
            <a:ext cx="3088848" cy="2241420"/>
          </a:xfrm>
          <a:prstGeom prst="rect">
            <a:avLst/>
          </a:prstGeom>
        </p:spPr>
      </p:pic>
      <p:sp>
        <p:nvSpPr>
          <p:cNvPr id="3" name="Tekstvak 2">
            <a:extLst>
              <a:ext uri="{FF2B5EF4-FFF2-40B4-BE49-F238E27FC236}">
                <a16:creationId xmlns:a16="http://schemas.microsoft.com/office/drawing/2014/main" id="{EBFEC6E7-C4E0-5615-B5C2-29A943AA760E}"/>
              </a:ext>
            </a:extLst>
          </p:cNvPr>
          <p:cNvSpPr txBox="1"/>
          <p:nvPr/>
        </p:nvSpPr>
        <p:spPr>
          <a:xfrm>
            <a:off x="117331" y="-63133"/>
            <a:ext cx="6943724" cy="369332"/>
          </a:xfrm>
          <a:prstGeom prst="rect">
            <a:avLst/>
          </a:prstGeom>
          <a:noFill/>
        </p:spPr>
        <p:txBody>
          <a:bodyPr wrap="square">
            <a:spAutoFit/>
          </a:bodyPr>
          <a:lstStyle/>
          <a:p>
            <a:r>
              <a:rPr lang="nl-NL" sz="1800" b="1" dirty="0">
                <a:solidFill>
                  <a:schemeClr val="bg1"/>
                </a:solidFill>
                <a:latin typeface="+mn-lt"/>
                <a:cs typeface="Calibri Light" panose="020F0302020204030204" pitchFamily="34" charset="0"/>
              </a:rPr>
              <a:t>Stap 3</a:t>
            </a:r>
            <a:r>
              <a:rPr lang="nl-NL" b="1" dirty="0">
                <a:solidFill>
                  <a:schemeClr val="bg1"/>
                </a:solidFill>
                <a:cs typeface="Calibri Light" panose="020F0302020204030204" pitchFamily="34" charset="0"/>
              </a:rPr>
              <a:t>. Volledig funderingsonderzoek </a:t>
            </a:r>
            <a:endParaRPr lang="nl-NL" dirty="0">
              <a:solidFill>
                <a:schemeClr val="bg1"/>
              </a:solidFill>
            </a:endParaRPr>
          </a:p>
        </p:txBody>
      </p:sp>
    </p:spTree>
    <p:extLst>
      <p:ext uri="{BB962C8B-B14F-4D97-AF65-F5344CB8AC3E}">
        <p14:creationId xmlns:p14="http://schemas.microsoft.com/office/powerpoint/2010/main" val="2267173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B2C40-D431-A6DC-0D00-1256B7133D30}"/>
            </a:ext>
          </a:extLst>
        </p:cNvPr>
        <p:cNvGrpSpPr/>
        <p:nvPr/>
      </p:nvGrpSpPr>
      <p:grpSpPr>
        <a:xfrm>
          <a:off x="0" y="0"/>
          <a:ext cx="0" cy="0"/>
          <a:chOff x="0" y="0"/>
          <a:chExt cx="0" cy="0"/>
        </a:xfrm>
      </p:grpSpPr>
      <p:sp>
        <p:nvSpPr>
          <p:cNvPr id="10" name="Rectangle 11">
            <a:extLst>
              <a:ext uri="{FF2B5EF4-FFF2-40B4-BE49-F238E27FC236}">
                <a16:creationId xmlns:a16="http://schemas.microsoft.com/office/drawing/2014/main" id="{75F6FDF4-3346-25FE-5A07-1D65FE797615}"/>
              </a:ext>
            </a:extLst>
          </p:cNvPr>
          <p:cNvSpPr/>
          <p:nvPr/>
        </p:nvSpPr>
        <p:spPr>
          <a:xfrm>
            <a:off x="0" y="-56644"/>
            <a:ext cx="12191999" cy="3373679"/>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2BFF38C-D55B-0BE4-E912-D4F2CF52C41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254366" y="4580965"/>
            <a:ext cx="4741736" cy="2277035"/>
          </a:xfrm>
          <a:prstGeom prst="rect">
            <a:avLst/>
          </a:prstGeom>
        </p:spPr>
      </p:pic>
      <p:pic>
        <p:nvPicPr>
          <p:cNvPr id="3" name="Picture 14" descr="Logo-Medium.png">
            <a:extLst>
              <a:ext uri="{FF2B5EF4-FFF2-40B4-BE49-F238E27FC236}">
                <a16:creationId xmlns:a16="http://schemas.microsoft.com/office/drawing/2014/main" id="{DC89EE9F-5D75-F59A-26C7-C3CD597AEB0C}"/>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18538" y="49683"/>
            <a:ext cx="3017784" cy="3161128"/>
          </a:xfrm>
          <a:prstGeom prst="rect">
            <a:avLst/>
          </a:prstGeom>
        </p:spPr>
      </p:pic>
      <p:sp>
        <p:nvSpPr>
          <p:cNvPr id="6" name="Title 1">
            <a:extLst>
              <a:ext uri="{FF2B5EF4-FFF2-40B4-BE49-F238E27FC236}">
                <a16:creationId xmlns:a16="http://schemas.microsoft.com/office/drawing/2014/main" id="{357E36DC-3BA6-3392-5988-05DC514FBE33}"/>
              </a:ext>
            </a:extLst>
          </p:cNvPr>
          <p:cNvSpPr txBox="1">
            <a:spLocks/>
          </p:cNvSpPr>
          <p:nvPr/>
        </p:nvSpPr>
        <p:spPr>
          <a:xfrm>
            <a:off x="2405558" y="3654999"/>
            <a:ext cx="8439351" cy="718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4000" b="1" i="1">
                <a:solidFill>
                  <a:srgbClr val="3EB7F2"/>
                </a:solidFill>
              </a:rPr>
              <a:t>De </a:t>
            </a:r>
            <a:r>
              <a:rPr lang="nl-NL" sz="4000" b="1" i="1"/>
              <a:t>waarom?</a:t>
            </a:r>
          </a:p>
        </p:txBody>
      </p:sp>
      <p:pic>
        <p:nvPicPr>
          <p:cNvPr id="7" name="Afbeelding 6" descr="Afbeelding met tekst, illustratie&#10;&#10;Automatisch gegenereerde beschrijving">
            <a:extLst>
              <a:ext uri="{FF2B5EF4-FFF2-40B4-BE49-F238E27FC236}">
                <a16:creationId xmlns:a16="http://schemas.microsoft.com/office/drawing/2014/main" id="{3DED8252-DB2D-366A-DA66-EB8FC6FF3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997" y="1095691"/>
            <a:ext cx="7265698" cy="1406973"/>
          </a:xfrm>
          <a:prstGeom prst="rect">
            <a:avLst/>
          </a:prstGeom>
        </p:spPr>
      </p:pic>
    </p:spTree>
    <p:extLst>
      <p:ext uri="{BB962C8B-B14F-4D97-AF65-F5344CB8AC3E}">
        <p14:creationId xmlns:p14="http://schemas.microsoft.com/office/powerpoint/2010/main" val="2727969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259FF-603D-EE43-0743-08C8FC60C4ED}"/>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039F1275-4DD1-0C66-EAC4-E42EB199BCBF}"/>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Waarom?</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AD1B97EA-41F3-4647-5C96-FB20E07FAFBF}"/>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8A630B3B-968A-4B66-297F-C14C2C214EE4}"/>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D7A10355-18A8-8BD9-4E9F-D8F2A273F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sp>
        <p:nvSpPr>
          <p:cNvPr id="16" name="Tijdelijke aanduiding voor inhoud 2">
            <a:extLst>
              <a:ext uri="{FF2B5EF4-FFF2-40B4-BE49-F238E27FC236}">
                <a16:creationId xmlns:a16="http://schemas.microsoft.com/office/drawing/2014/main" id="{0099DDD6-8079-EE1C-047B-9DA7EDE73595}"/>
              </a:ext>
            </a:extLst>
          </p:cNvPr>
          <p:cNvSpPr>
            <a:spLocks noGrp="1"/>
          </p:cNvSpPr>
          <p:nvPr>
            <p:ph idx="1"/>
          </p:nvPr>
        </p:nvSpPr>
        <p:spPr>
          <a:xfrm>
            <a:off x="840847" y="1051503"/>
            <a:ext cx="7468652" cy="5367157"/>
          </a:xfrm>
        </p:spPr>
        <p:txBody>
          <a:bodyPr>
            <a:noAutofit/>
          </a:bodyPr>
          <a:lstStyle/>
          <a:p>
            <a:pPr marL="0" indent="0">
              <a:buNone/>
            </a:pPr>
            <a:r>
              <a:rPr lang="nl-NL" sz="1800" b="1">
                <a:solidFill>
                  <a:srgbClr val="3EB7F2"/>
                </a:solidFill>
              </a:rPr>
              <a:t>Transparantie bij Aan- en Verkoop van Woningen</a:t>
            </a:r>
          </a:p>
          <a:p>
            <a:pPr marL="0" indent="0">
              <a:buNone/>
            </a:pPr>
            <a:r>
              <a:rPr lang="nl-NL" sz="1800"/>
              <a:t>Inzicht in funderingsproblemen beschermt kopers en verkopers tegen verborgen gebreken. Het KCAF ontwikkelde samen met partners een stappenplan op basis van het trechtermodel om transparantie en efficiëntie in het verkooptraject te vergroten — een solide basis voor een duurzame woningmarkt.</a:t>
            </a:r>
          </a:p>
          <a:p>
            <a:pPr marL="0" indent="0">
              <a:buNone/>
            </a:pPr>
            <a:endParaRPr lang="nl-NL" sz="1800"/>
          </a:p>
          <a:p>
            <a:pPr marL="0" indent="0">
              <a:buNone/>
            </a:pPr>
            <a:r>
              <a:rPr lang="nl-NL" sz="1800" b="1">
                <a:solidFill>
                  <a:srgbClr val="3EB7F2"/>
                </a:solidFill>
              </a:rPr>
              <a:t>Transparantie voor Woningcorporaties</a:t>
            </a:r>
          </a:p>
          <a:p>
            <a:pPr marL="0" indent="0">
              <a:buNone/>
            </a:pPr>
            <a:r>
              <a:rPr lang="nl-NL" sz="1800"/>
              <a:t>Voor woningcorporaties is inzicht in funderingsrisico’s essentieel voor duurzaam onderhoud en effectief assetmanagement. Het stelt hen in staat prioriteiten te stellen bij verduurzaming, investeringen doelgericht te plannen en vastgoedwaarde op lange termijn te behouden.</a:t>
            </a:r>
          </a:p>
          <a:p>
            <a:pPr marL="0" indent="0">
              <a:buNone/>
            </a:pPr>
            <a:endParaRPr lang="nl-NL" sz="1800"/>
          </a:p>
          <a:p>
            <a:pPr marL="0" indent="0">
              <a:buNone/>
            </a:pPr>
            <a:r>
              <a:rPr lang="nl-NL" sz="1800" b="1">
                <a:solidFill>
                  <a:srgbClr val="3EB7F2"/>
                </a:solidFill>
              </a:rPr>
              <a:t>Transparantie voor Lokale Overheden</a:t>
            </a:r>
          </a:p>
          <a:p>
            <a:pPr marL="0" indent="0">
              <a:buNone/>
            </a:pPr>
            <a:r>
              <a:rPr lang="nl-NL" sz="1800"/>
              <a:t>Voor gemeenten en waterschappen vormt funderingsinformatie een belangrijke bouwsteen voor beleidsvorming en gebiedsgerichte aanpak. Het ondersteunt de prioritering van kwetsbare wijken, de koppeling met klimaatadaptatie en het efficiënt inzetten van middelen voor preventie en herstel.</a:t>
            </a:r>
          </a:p>
          <a:p>
            <a:pPr marL="0" indent="0">
              <a:buNone/>
            </a:pPr>
            <a:endParaRPr lang="nl-NL" sz="1800"/>
          </a:p>
          <a:p>
            <a:pPr marL="0" indent="0">
              <a:buNone/>
            </a:pPr>
            <a:endParaRPr lang="nl-NL" sz="1800"/>
          </a:p>
          <a:p>
            <a:pPr marL="0" indent="0">
              <a:buNone/>
            </a:pPr>
            <a:endParaRPr lang="nl-NL" sz="1800"/>
          </a:p>
        </p:txBody>
      </p:sp>
      <p:grpSp>
        <p:nvGrpSpPr>
          <p:cNvPr id="2" name="Groep 1">
            <a:extLst>
              <a:ext uri="{FF2B5EF4-FFF2-40B4-BE49-F238E27FC236}">
                <a16:creationId xmlns:a16="http://schemas.microsoft.com/office/drawing/2014/main" id="{BFCFDAE3-0FF0-5D14-4AB8-C90D4A8131FC}"/>
              </a:ext>
            </a:extLst>
          </p:cNvPr>
          <p:cNvGrpSpPr/>
          <p:nvPr/>
        </p:nvGrpSpPr>
        <p:grpSpPr>
          <a:xfrm>
            <a:off x="9415916" y="1023676"/>
            <a:ext cx="1580226" cy="2305782"/>
            <a:chOff x="7349706" y="54711"/>
            <a:chExt cx="4756807" cy="6728581"/>
          </a:xfrm>
        </p:grpSpPr>
        <p:pic>
          <p:nvPicPr>
            <p:cNvPr id="3" name="Afbeelding 2" descr="Afbeelding met tekst&#10;&#10;Automatisch gegenereerde beschrijving">
              <a:extLst>
                <a:ext uri="{FF2B5EF4-FFF2-40B4-BE49-F238E27FC236}">
                  <a16:creationId xmlns:a16="http://schemas.microsoft.com/office/drawing/2014/main" id="{16EEBA9B-35BD-A717-4A34-F1B27522C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9706" y="54711"/>
              <a:ext cx="4756807" cy="6728581"/>
            </a:xfrm>
            <a:prstGeom prst="rect">
              <a:avLst/>
            </a:prstGeom>
            <a:ln>
              <a:noFill/>
            </a:ln>
            <a:effectLst>
              <a:outerShdw blurRad="292100" dist="139700" dir="2700000" algn="tl" rotWithShape="0">
                <a:srgbClr val="333333">
                  <a:alpha val="65000"/>
                </a:srgbClr>
              </a:outerShdw>
            </a:effectLst>
          </p:spPr>
        </p:pic>
        <p:pic>
          <p:nvPicPr>
            <p:cNvPr id="4" name="Afbeelding 3">
              <a:extLst>
                <a:ext uri="{FF2B5EF4-FFF2-40B4-BE49-F238E27FC236}">
                  <a16:creationId xmlns:a16="http://schemas.microsoft.com/office/drawing/2014/main" id="{F4180B7A-F205-E7A0-3705-BC84E9B7E762}"/>
                </a:ext>
              </a:extLst>
            </p:cNvPr>
            <p:cNvPicPr>
              <a:picLocks noChangeAspect="1"/>
            </p:cNvPicPr>
            <p:nvPr/>
          </p:nvPicPr>
          <p:blipFill>
            <a:blip r:embed="rId5"/>
            <a:stretch>
              <a:fillRect/>
            </a:stretch>
          </p:blipFill>
          <p:spPr>
            <a:xfrm>
              <a:off x="9119303" y="2725946"/>
              <a:ext cx="1141332" cy="983412"/>
            </a:xfrm>
            <a:prstGeom prst="rect">
              <a:avLst/>
            </a:prstGeom>
          </p:spPr>
        </p:pic>
      </p:grpSp>
      <p:pic>
        <p:nvPicPr>
          <p:cNvPr id="5" name="Afbeelding 4">
            <a:extLst>
              <a:ext uri="{FF2B5EF4-FFF2-40B4-BE49-F238E27FC236}">
                <a16:creationId xmlns:a16="http://schemas.microsoft.com/office/drawing/2014/main" id="{1854A19F-7B22-6530-EE10-F4F5114F249C}"/>
              </a:ext>
            </a:extLst>
          </p:cNvPr>
          <p:cNvPicPr>
            <a:picLocks noChangeAspect="1"/>
          </p:cNvPicPr>
          <p:nvPr/>
        </p:nvPicPr>
        <p:blipFill>
          <a:blip r:embed="rId6"/>
          <a:stretch>
            <a:fillRect/>
          </a:stretch>
        </p:blipFill>
        <p:spPr>
          <a:xfrm>
            <a:off x="8777184" y="4063757"/>
            <a:ext cx="2985728" cy="1770567"/>
          </a:xfrm>
          <a:prstGeom prst="rect">
            <a:avLst/>
          </a:prstGeom>
          <a:ln>
            <a:noFill/>
          </a:ln>
          <a:effectLst>
            <a:outerShdw blurRad="292100" dist="139700" dir="2700000" algn="tl" rotWithShape="0">
              <a:srgbClr val="333333">
                <a:alpha val="65000"/>
              </a:srgbClr>
            </a:outerShdw>
          </a:effectLst>
        </p:spPr>
      </p:pic>
      <p:sp>
        <p:nvSpPr>
          <p:cNvPr id="6" name="Tekstvak 5">
            <a:extLst>
              <a:ext uri="{FF2B5EF4-FFF2-40B4-BE49-F238E27FC236}">
                <a16:creationId xmlns:a16="http://schemas.microsoft.com/office/drawing/2014/main" id="{2ED8C1DD-EA76-EE26-7533-69393D846E83}"/>
              </a:ext>
            </a:extLst>
          </p:cNvPr>
          <p:cNvSpPr txBox="1"/>
          <p:nvPr/>
        </p:nvSpPr>
        <p:spPr>
          <a:xfrm>
            <a:off x="9157963" y="546204"/>
            <a:ext cx="1967142" cy="307777"/>
          </a:xfrm>
          <a:prstGeom prst="rect">
            <a:avLst/>
          </a:prstGeom>
          <a:noFill/>
        </p:spPr>
        <p:txBody>
          <a:bodyPr wrap="none" rtlCol="0">
            <a:spAutoFit/>
          </a:bodyPr>
          <a:lstStyle/>
          <a:p>
            <a:r>
              <a:rPr lang="nl-NL" sz="1400" b="1" dirty="0"/>
              <a:t>Funderingsrisicorapport</a:t>
            </a:r>
          </a:p>
        </p:txBody>
      </p:sp>
      <p:sp>
        <p:nvSpPr>
          <p:cNvPr id="7" name="Tekstvak 6">
            <a:extLst>
              <a:ext uri="{FF2B5EF4-FFF2-40B4-BE49-F238E27FC236}">
                <a16:creationId xmlns:a16="http://schemas.microsoft.com/office/drawing/2014/main" id="{C8F77327-654A-E0AD-2A26-C9C5E9891077}"/>
              </a:ext>
            </a:extLst>
          </p:cNvPr>
          <p:cNvSpPr txBox="1"/>
          <p:nvPr/>
        </p:nvSpPr>
        <p:spPr>
          <a:xfrm>
            <a:off x="9525828" y="3702265"/>
            <a:ext cx="1422634" cy="307777"/>
          </a:xfrm>
          <a:prstGeom prst="rect">
            <a:avLst/>
          </a:prstGeom>
          <a:noFill/>
        </p:spPr>
        <p:txBody>
          <a:bodyPr wrap="none" rtlCol="0">
            <a:spAutoFit/>
          </a:bodyPr>
          <a:lstStyle/>
          <a:p>
            <a:r>
              <a:rPr lang="nl-NL" sz="1400" b="1" err="1"/>
              <a:t>HotSpot</a:t>
            </a:r>
            <a:r>
              <a:rPr lang="nl-NL" sz="1400" b="1"/>
              <a:t>-kaarten</a:t>
            </a:r>
          </a:p>
        </p:txBody>
      </p:sp>
    </p:spTree>
    <p:extLst>
      <p:ext uri="{BB962C8B-B14F-4D97-AF65-F5344CB8AC3E}">
        <p14:creationId xmlns:p14="http://schemas.microsoft.com/office/powerpoint/2010/main" val="1316579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F3001-EB19-1FF1-DFF5-026BD55B4C59}"/>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1F8BE89C-7820-33AB-ED54-86DDBC19FFFA}"/>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BC9E19FD-684A-DA7F-9926-3109BC80B0F6}"/>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1A6A5142-8435-23C1-35EE-EE3AFB96A283}"/>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0B60336F-88B9-6BFB-E2C9-80C9EE384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A3020E03-307E-B42E-0896-75BB34DACF47}"/>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82D56700-EEF5-2F8B-E96C-08938BBC6669}"/>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304A52E3-CABF-00F5-4B01-393807EA96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8049AF45-06E1-E504-FD6A-D4B7BC455FC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1FC408F5-D067-E099-79B8-EC8861FA400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354977EE-F348-7963-68B8-E993348F4B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355C2605-6101-2435-E315-47EFDD8CAE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788AE2F3-AFDD-718A-ED8C-0DF6D800A23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D7CE1683-00B1-0A1B-5369-B43147E261E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F7011295-BE01-D923-19CE-35787C3FAA2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4B48EAD9-2155-3EE0-71E3-C50E7DA1F0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F89799CF-3488-2F31-4C04-C69DCC6A48C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6BE577B0-B4BF-ECFB-97B0-29212D12341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C5F38CD6-3175-C87A-B1D7-4C4FE951D88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7BA3FA33-1ED2-08BE-AC41-DE894BE9B7D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4D0F494B-FCE6-145F-FEA3-40E46256FF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316DA5F5-BCDF-7756-D705-BD9C5D16150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08E068B1-3256-5B39-F5BF-182D1F8AFB1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B1A9C580-6FB3-8729-3AA2-355E51E468E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20787B25-9E75-587D-746E-907343C569D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DB34D4A9-149C-1456-CD39-440EFAB0EBF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B8239FF3-92F1-3BE0-D67E-191F7733AC7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ED796876-992D-2BA5-9822-CBF02DDFEA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342FFD55-981D-AA2C-162C-58960E3E35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06CF946D-F1C2-B65F-E699-2A1224B5AC1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20CE9AB8-D1FB-23E1-1BDB-65A49307EDC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12B144AF-22DE-0616-833A-BCE57CB8C8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32756059-316B-66B2-5FF4-27494297403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E1B0DB0A-C5DB-7B9B-B42A-4898A70DB967}"/>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75E4B483-54A5-5765-CFF8-681B08C4B6ED}"/>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49149572-94C6-0DAF-0B2D-F8DA2161CF8B}"/>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F5DF67CA-A407-6E05-9FF1-AA807FF40EE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FDA5701E-1CFC-7161-FEE3-AA3C506663CB}"/>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F30800ED-1DCF-EB0C-9CD1-F9C847855D2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6D8D1457-0269-1CEF-520D-F7BCB44257AE}"/>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D027435B-53D0-B8AE-D778-DCD2F3A40AC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29D4EF36-D990-20EA-313E-8719D5ED786B}"/>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39BF1A07-F7E2-E23C-6F1F-94835544BB2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497FA51C-D1B8-1CB8-2987-8DFFBF9C9ADC}"/>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4D815291-8A90-85A8-42DD-387A7BD8EF9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0895F711-F146-27E0-FC03-5F82BF7BE7A2}"/>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3" name="Trapezium 2">
            <a:extLst>
              <a:ext uri="{FF2B5EF4-FFF2-40B4-BE49-F238E27FC236}">
                <a16:creationId xmlns:a16="http://schemas.microsoft.com/office/drawing/2014/main" id="{98B9A027-D443-0DE7-224B-2813B9B44735}"/>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937282FA-AE69-3E1B-D53C-4BBAAEA325C4}"/>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0F672B88-A8F7-7CED-DA98-A873FA166EA2}"/>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223A9973-BF69-5E4D-6742-20C4A6974D95}"/>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6C1A931C-B999-7C5B-9D21-ECA13C81112A}"/>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1EFBD40F-6DC3-0542-807B-521689097FA9}"/>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3080" name="Tijdelijke aanduiding voor inhoud 2">
            <a:extLst>
              <a:ext uri="{FF2B5EF4-FFF2-40B4-BE49-F238E27FC236}">
                <a16:creationId xmlns:a16="http://schemas.microsoft.com/office/drawing/2014/main" id="{0AD44A34-CF71-BE59-852B-38696FDA93C6}"/>
              </a:ext>
            </a:extLst>
          </p:cNvPr>
          <p:cNvSpPr txBox="1">
            <a:spLocks/>
          </p:cNvSpPr>
          <p:nvPr/>
        </p:nvSpPr>
        <p:spPr>
          <a:xfrm>
            <a:off x="1009815" y="3536608"/>
            <a:ext cx="3383584"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3EB7F2"/>
                </a:solidFill>
              </a:rPr>
              <a:t>Bovengronds onderzoek</a:t>
            </a:r>
          </a:p>
          <a:p>
            <a:pPr marL="0" indent="0" algn="ctr">
              <a:buFont typeface="Arial" panose="020B0604020202020204" pitchFamily="34" charset="0"/>
              <a:buNone/>
            </a:pPr>
            <a:r>
              <a:rPr lang="nl-NL" sz="1800" b="1" dirty="0">
                <a:solidFill>
                  <a:srgbClr val="3EB7F2"/>
                </a:solidFill>
              </a:rPr>
              <a:t>(op locatie)</a:t>
            </a:r>
            <a:endParaRPr lang="nl-NL" sz="1200" b="1" dirty="0">
              <a:solidFill>
                <a:srgbClr val="3EB7F2"/>
              </a:solidFill>
            </a:endParaRPr>
          </a:p>
        </p:txBody>
      </p:sp>
      <p:sp>
        <p:nvSpPr>
          <p:cNvPr id="5" name="Rechthoek 4">
            <a:extLst>
              <a:ext uri="{FF2B5EF4-FFF2-40B4-BE49-F238E27FC236}">
                <a16:creationId xmlns:a16="http://schemas.microsoft.com/office/drawing/2014/main" id="{D58BE380-55C6-4B30-80BD-0C3714CDBC3E}"/>
              </a:ext>
            </a:extLst>
          </p:cNvPr>
          <p:cNvSpPr/>
          <p:nvPr/>
        </p:nvSpPr>
        <p:spPr>
          <a:xfrm>
            <a:off x="8453771" y="4639562"/>
            <a:ext cx="1627300" cy="2079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16876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CB72C-B2CB-2B84-6C0F-AE68A8AB7D87}"/>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EB035CB1-9385-3FAF-E53D-D35B4850036A}"/>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F026AA08-7F75-AA00-A47F-0FE1DA6883F3}"/>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1A13EADA-8F45-B97C-86AB-6CF2E45D9500}"/>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3E33D023-972C-F7CE-7EAA-7746B1557A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9D80F978-0854-4FEB-39CC-5522A817BE7E}"/>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8E472829-3C7C-FE27-1996-ED18D2F8C71E}"/>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690CD6CF-D970-3AAC-86AB-492376DD13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B95ED2FF-BFC9-2A7F-CE9C-7A398CAF70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E0723105-9BF3-7164-EF02-E4F89B22D64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A22DAA6C-A011-8D76-E5D6-8601D34E2C4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ED973400-B6D4-8A19-B14D-B1E1C57F63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01E46CA5-AB8F-4ADC-CBE0-C90D80E188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B64514D7-7A18-8103-6064-65EC00F28B7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C3414DB2-E363-616E-2EAA-11CADA035B6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09397986-F449-C212-B8D7-CEF2AD0A193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24DF114C-E9BE-E7F7-AC29-A9CFE66FC7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DE3D4B16-25C9-B9B4-7349-0322765C6B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6AF937E0-9FA1-2786-F4BA-B4982BA6879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94C38B9E-C4FD-D37B-C1D5-DDEF6CA8072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EAFB6130-E13B-4CB2-00B4-5B1D370AD7D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9602329D-EB92-80CA-4A34-E9005BB372C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C3F42B52-5A3E-80A5-D536-CEF011DBECA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8E9836DA-CF54-7057-AC30-C0042864D0E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0AC3C861-AB5C-E5D0-BA95-BE882BBD0D9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FAF3A3FD-F493-C339-1355-D084749F9FB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90C62EEC-C1C0-DB2A-88ED-15B18640FB7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60159468-E7DD-E232-9CD1-77FA3BE86E8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EDA79B44-62ED-BDFB-76C0-5587C72B290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3D404DD6-32D6-FCC7-9225-276D021ED4A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1CA403C2-6129-7427-A9EB-04EFDF9597D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B405251D-768E-D20D-3CE0-F4D51716A7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E604DA52-9445-E9AE-B392-09979BCE4FD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98950C10-CCB3-E16D-DDCF-36531FB259F9}"/>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89C0321D-8642-8642-C004-9B74596EFDB7}"/>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9E80526A-8D2C-E7BE-704D-A08B494EBAF1}"/>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A9B41F7E-CE98-6C5D-8743-BD76F703646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D50C35E7-CE73-EAF2-6474-D1E47D1E695E}"/>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50505406-212B-FAEA-9D53-6407BD8F826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F88C4E2B-AF4A-DDF6-F1AC-3D2CF89D576E}"/>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710ECB76-BCC8-42F6-B884-12C9E8ECC90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D48032EA-EA24-1FF7-20DC-A533CDC9FDFE}"/>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733F7DE6-0C05-FBBE-E57B-D2A860AABB4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25B22E47-7CF0-8AD0-6310-84471FA77EB8}"/>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A3EA6FE5-54D5-9AC2-DCCB-D79A009901C3}"/>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C0381177-CCD9-98ED-63A2-7F92D125ECD6}"/>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2E74C68A-90F7-5324-D76E-8C2E6F42699F}"/>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5D7BE5E0-A4CF-95DF-9786-64BF4801247E}"/>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E4957471-EA1E-2BA4-FEE4-9AECFFD5E4F0}"/>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48E4A43E-8C01-11B1-062A-88931218DE1A}"/>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4694C0AD-B521-EF42-2CDB-8AF991045440}"/>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C8E458E5-1EE5-CA4D-995D-EF7130321763}"/>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D01F37D9-0202-2D0A-AC7F-6D7342FAA19E}"/>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B0573DF3-DD3A-1E4B-047E-11EA18822701}"/>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3080" name="Tijdelijke aanduiding voor inhoud 2">
            <a:extLst>
              <a:ext uri="{FF2B5EF4-FFF2-40B4-BE49-F238E27FC236}">
                <a16:creationId xmlns:a16="http://schemas.microsoft.com/office/drawing/2014/main" id="{9CDEABE4-2B3B-DF3A-FAFD-136413EB868E}"/>
              </a:ext>
            </a:extLst>
          </p:cNvPr>
          <p:cNvSpPr txBox="1">
            <a:spLocks/>
          </p:cNvSpPr>
          <p:nvPr/>
        </p:nvSpPr>
        <p:spPr>
          <a:xfrm>
            <a:off x="1009815" y="3536608"/>
            <a:ext cx="3383584"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3EB7F2"/>
                </a:solidFill>
              </a:rPr>
              <a:t>Bovengronds onderzoek</a:t>
            </a:r>
          </a:p>
          <a:p>
            <a:pPr marL="0" indent="0" algn="ctr">
              <a:buFont typeface="Arial" panose="020B0604020202020204" pitchFamily="34" charset="0"/>
              <a:buNone/>
            </a:pPr>
            <a:r>
              <a:rPr lang="nl-NL" sz="1800" b="1" dirty="0">
                <a:solidFill>
                  <a:srgbClr val="3EB7F2"/>
                </a:solidFill>
              </a:rPr>
              <a:t>(op locatie)</a:t>
            </a:r>
            <a:endParaRPr lang="nl-NL" sz="1200" b="1" dirty="0">
              <a:solidFill>
                <a:srgbClr val="3EB7F2"/>
              </a:solidFill>
            </a:endParaRPr>
          </a:p>
        </p:txBody>
      </p:sp>
      <p:sp>
        <p:nvSpPr>
          <p:cNvPr id="3081" name="Tijdelijke aanduiding voor inhoud 2">
            <a:extLst>
              <a:ext uri="{FF2B5EF4-FFF2-40B4-BE49-F238E27FC236}">
                <a16:creationId xmlns:a16="http://schemas.microsoft.com/office/drawing/2014/main" id="{9EEDEAA7-82AB-EE8B-3921-D7FBB4997D56}"/>
              </a:ext>
            </a:extLst>
          </p:cNvPr>
          <p:cNvSpPr txBox="1">
            <a:spLocks/>
          </p:cNvSpPr>
          <p:nvPr/>
        </p:nvSpPr>
        <p:spPr>
          <a:xfrm>
            <a:off x="1116382" y="5450572"/>
            <a:ext cx="3472607"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3EB7F2"/>
                </a:solidFill>
              </a:rPr>
              <a:t>+ ondergronds onderzoek</a:t>
            </a:r>
          </a:p>
          <a:p>
            <a:pPr marL="0" indent="0" algn="ctr">
              <a:buFont typeface="Arial" panose="020B0604020202020204" pitchFamily="34" charset="0"/>
              <a:buNone/>
            </a:pPr>
            <a:r>
              <a:rPr lang="nl-NL" sz="1800" b="1" dirty="0">
                <a:solidFill>
                  <a:srgbClr val="3EB7F2"/>
                </a:solidFill>
              </a:rPr>
              <a:t>(op locatie graven)</a:t>
            </a:r>
            <a:endParaRPr lang="nl-NL" sz="1200" b="1" dirty="0">
              <a:solidFill>
                <a:srgbClr val="3EB7F2"/>
              </a:solidFill>
            </a:endParaRPr>
          </a:p>
        </p:txBody>
      </p:sp>
    </p:spTree>
    <p:extLst>
      <p:ext uri="{BB962C8B-B14F-4D97-AF65-F5344CB8AC3E}">
        <p14:creationId xmlns:p14="http://schemas.microsoft.com/office/powerpoint/2010/main" val="119445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0FA63-C5DD-DB1F-3538-FC9E877C0414}"/>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7F3C1B0A-0CEF-9300-C75B-5A394C5A5365}"/>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7C9C008E-875F-090D-337E-1E592DC3E9E5}"/>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B4051F3B-1BD2-754D-3F5B-F9105D92FEFA}"/>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2B7A2A99-5E93-A83F-52BA-1C74282E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2E27A9FA-7353-C542-40C0-91D07C28DDBF}"/>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4DCE1D0B-F7D1-79E4-A6F1-1087906B3F8F}"/>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D114072B-9EBF-276A-860B-18309E13BA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AD3BDFE7-2AD7-ABFC-3DB3-454FF16143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7CAB85DC-8D69-4F75-C4CD-D475E4A292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7292DC1D-8A4C-D9F0-8001-5945F3F6E8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6E2190F2-2532-89EC-A851-624A56E3158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F23051C3-3D4C-948B-B34E-47FB44AF2E1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5B5E75FA-A3F9-B260-DAD8-EFD7017FE22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DA9D1CA4-F8CA-B257-7A09-57DE175BEA9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5132F05D-D25B-8961-DD08-9B11F84E87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C2910FF7-6112-7F26-6807-FD94181741D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68C439E3-458B-6183-7C62-C1C781D531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D6C458CF-6E8A-8217-EFF3-E309DAB75FD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154A4B4C-3B22-6F1B-3A50-3DC3B8C78FB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062241F6-E501-2719-C6CA-59C2D6361E0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DEE8A735-E000-A208-6876-4B9219CE461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C998B066-23E6-77DA-05CC-A4EFEAA648A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2586541F-1A5A-A5C6-BD94-EB05B63C7EA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D6A9EBE4-E364-A88C-C09E-DE0774FFCEC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DD035734-D7F5-731E-6DFD-A510B23B8F8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3E5A7F59-6C56-6805-7ACA-EFB8A70DD32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E86CB409-3E3E-3648-D411-88463102ECD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7190E239-349B-9A17-FD54-F828664671C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A30BBE25-F613-4839-D3F8-FA7A594650F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3E3A4DB7-F4A1-8847-C62A-5581868953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E12EE8D4-8416-628D-75FE-8B157D04FA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AD72D821-A669-B782-8750-BB42E1B2520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82030177-BB76-9A04-3D09-70404E90236B}"/>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5824123B-3841-3178-9F6D-BF21187B1D9F}"/>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C55FDD6F-B998-0E9B-6EB1-5F81EE57091A}"/>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45883E52-79FF-7910-56FC-5CB2E20FE50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87F2FD62-E10D-8903-4C4E-F4F6AFD1DE1B}"/>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00C19680-5C00-FFC5-F2DE-496607D4F6F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8ECAC16C-5255-615A-1D9D-E1EFB54C413F}"/>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7AF749B9-23B3-5429-A934-506CCE82ED3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A77712E3-B5EE-0E33-D27F-B420BA3F2154}"/>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45C518AD-A935-9CA3-2BFC-5D97F795542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60974176-EABD-15D0-93D1-AC39D144E178}"/>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52DC0DF5-0A9F-E9A1-BA1C-A1CDC4B2FE3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0CE7D16D-69DC-891E-7161-B6D291EEFC9D}"/>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83205256-8676-C92F-75A6-078FEF3E5125}"/>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D5EE4B0C-883D-FD9A-C645-625D333627A3}"/>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20A959E2-D5F5-EDB0-5347-EAB8105768E8}"/>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87D1173C-E782-4BF5-2492-41E6A2D2AF61}"/>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F1D8027E-1B02-4428-2281-1D1472FE08B5}"/>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4ED69DE4-C7D6-629D-C48A-80FD483D6E4B}"/>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92B18737-064C-DB5D-30DA-B112FEB4501E}"/>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6023C3BB-87D9-656A-CED5-362A4FC66251}"/>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3080" name="Tijdelijke aanduiding voor inhoud 2">
            <a:extLst>
              <a:ext uri="{FF2B5EF4-FFF2-40B4-BE49-F238E27FC236}">
                <a16:creationId xmlns:a16="http://schemas.microsoft.com/office/drawing/2014/main" id="{E0918D57-E066-63CF-37CC-7CEA301B6B3D}"/>
              </a:ext>
            </a:extLst>
          </p:cNvPr>
          <p:cNvSpPr txBox="1">
            <a:spLocks/>
          </p:cNvSpPr>
          <p:nvPr/>
        </p:nvSpPr>
        <p:spPr>
          <a:xfrm>
            <a:off x="1009815" y="3536608"/>
            <a:ext cx="3383584"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3EB7F2"/>
                </a:solidFill>
              </a:rPr>
              <a:t>Bovengronds onderzoek</a:t>
            </a:r>
          </a:p>
          <a:p>
            <a:pPr marL="0" indent="0" algn="ctr">
              <a:buFont typeface="Arial" panose="020B0604020202020204" pitchFamily="34" charset="0"/>
              <a:buNone/>
            </a:pPr>
            <a:r>
              <a:rPr lang="nl-NL" sz="1800" b="1" dirty="0">
                <a:solidFill>
                  <a:srgbClr val="3EB7F2"/>
                </a:solidFill>
              </a:rPr>
              <a:t>(op locatie)</a:t>
            </a:r>
            <a:endParaRPr lang="nl-NL" sz="1200" b="1" dirty="0">
              <a:solidFill>
                <a:srgbClr val="3EB7F2"/>
              </a:solidFill>
            </a:endParaRPr>
          </a:p>
        </p:txBody>
      </p:sp>
      <p:sp>
        <p:nvSpPr>
          <p:cNvPr id="3081" name="Tijdelijke aanduiding voor inhoud 2">
            <a:extLst>
              <a:ext uri="{FF2B5EF4-FFF2-40B4-BE49-F238E27FC236}">
                <a16:creationId xmlns:a16="http://schemas.microsoft.com/office/drawing/2014/main" id="{42CCE559-FD60-DA75-86E1-FDCC8A24AEA2}"/>
              </a:ext>
            </a:extLst>
          </p:cNvPr>
          <p:cNvSpPr txBox="1">
            <a:spLocks/>
          </p:cNvSpPr>
          <p:nvPr/>
        </p:nvSpPr>
        <p:spPr>
          <a:xfrm>
            <a:off x="1116383" y="5450572"/>
            <a:ext cx="3383584"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3EB7F2"/>
                </a:solidFill>
              </a:rPr>
              <a:t>+ ondergrondonderzoek</a:t>
            </a:r>
          </a:p>
          <a:p>
            <a:pPr marL="0" indent="0" algn="ctr">
              <a:buFont typeface="Arial" panose="020B0604020202020204" pitchFamily="34" charset="0"/>
              <a:buNone/>
            </a:pPr>
            <a:r>
              <a:rPr lang="nl-NL" sz="1800" b="1" dirty="0">
                <a:solidFill>
                  <a:srgbClr val="3EB7F2"/>
                </a:solidFill>
              </a:rPr>
              <a:t>(op locatie graven)</a:t>
            </a:r>
            <a:endParaRPr lang="nl-NL" sz="1200" b="1" dirty="0">
              <a:solidFill>
                <a:srgbClr val="3EB7F2"/>
              </a:solidFill>
            </a:endParaRPr>
          </a:p>
        </p:txBody>
      </p:sp>
      <p:grpSp>
        <p:nvGrpSpPr>
          <p:cNvPr id="5" name="Groep 4">
            <a:extLst>
              <a:ext uri="{FF2B5EF4-FFF2-40B4-BE49-F238E27FC236}">
                <a16:creationId xmlns:a16="http://schemas.microsoft.com/office/drawing/2014/main" id="{00F521C7-0890-3B18-DF5B-0844E2492739}"/>
              </a:ext>
            </a:extLst>
          </p:cNvPr>
          <p:cNvGrpSpPr/>
          <p:nvPr/>
        </p:nvGrpSpPr>
        <p:grpSpPr>
          <a:xfrm>
            <a:off x="1136776" y="1256520"/>
            <a:ext cx="2638425" cy="1440394"/>
            <a:chOff x="8258175" y="2183082"/>
            <a:chExt cx="3407001" cy="1871937"/>
          </a:xfrm>
        </p:grpSpPr>
        <p:pic>
          <p:nvPicPr>
            <p:cNvPr id="7" name="Afbeelding 6">
              <a:extLst>
                <a:ext uri="{FF2B5EF4-FFF2-40B4-BE49-F238E27FC236}">
                  <a16:creationId xmlns:a16="http://schemas.microsoft.com/office/drawing/2014/main" id="{C871E95E-0B98-398A-6E21-FEAE6EE99BD3}"/>
                </a:ext>
              </a:extLst>
            </p:cNvPr>
            <p:cNvPicPr>
              <a:picLocks noChangeAspect="1"/>
            </p:cNvPicPr>
            <p:nvPr/>
          </p:nvPicPr>
          <p:blipFill>
            <a:blip r:embed="rId13"/>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20" name="Afbeelding 19">
              <a:extLst>
                <a:ext uri="{FF2B5EF4-FFF2-40B4-BE49-F238E27FC236}">
                  <a16:creationId xmlns:a16="http://schemas.microsoft.com/office/drawing/2014/main" id="{46826173-AACA-9A97-1420-00D82800901C}"/>
                </a:ext>
              </a:extLst>
            </p:cNvPr>
            <p:cNvPicPr>
              <a:picLocks noChangeAspect="1"/>
            </p:cNvPicPr>
            <p:nvPr/>
          </p:nvPicPr>
          <p:blipFill>
            <a:blip r:embed="rId14"/>
            <a:stretch>
              <a:fillRect/>
            </a:stretch>
          </p:blipFill>
          <p:spPr>
            <a:xfrm>
              <a:off x="10044004" y="2437917"/>
              <a:ext cx="1552792" cy="1543533"/>
            </a:xfrm>
            <a:prstGeom prst="rect">
              <a:avLst/>
            </a:prstGeom>
          </p:spPr>
        </p:pic>
      </p:grpSp>
      <p:pic>
        <p:nvPicPr>
          <p:cNvPr id="21" name="Graphic 20">
            <a:extLst>
              <a:ext uri="{FF2B5EF4-FFF2-40B4-BE49-F238E27FC236}">
                <a16:creationId xmlns:a16="http://schemas.microsoft.com/office/drawing/2014/main" id="{9F364FFE-FB0F-B3C6-26D8-BE73A13D1A49}"/>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53978" y="1737151"/>
            <a:ext cx="410497" cy="464040"/>
          </a:xfrm>
          <a:prstGeom prst="rect">
            <a:avLst/>
          </a:prstGeom>
        </p:spPr>
      </p:pic>
      <p:pic>
        <p:nvPicPr>
          <p:cNvPr id="22" name="Graphic 21">
            <a:extLst>
              <a:ext uri="{FF2B5EF4-FFF2-40B4-BE49-F238E27FC236}">
                <a16:creationId xmlns:a16="http://schemas.microsoft.com/office/drawing/2014/main" id="{04EF4E56-6073-F1CC-3730-4B8A86E0CF07}"/>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1638" y="1330866"/>
            <a:ext cx="410497" cy="464040"/>
          </a:xfrm>
          <a:prstGeom prst="rect">
            <a:avLst/>
          </a:prstGeom>
        </p:spPr>
      </p:pic>
      <p:pic>
        <p:nvPicPr>
          <p:cNvPr id="51" name="Graphic 50">
            <a:extLst>
              <a:ext uri="{FF2B5EF4-FFF2-40B4-BE49-F238E27FC236}">
                <a16:creationId xmlns:a16="http://schemas.microsoft.com/office/drawing/2014/main" id="{82683D47-1CD7-351E-C6AF-5971648739F7}"/>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444512" y="1233813"/>
            <a:ext cx="410497" cy="464040"/>
          </a:xfrm>
          <a:prstGeom prst="rect">
            <a:avLst/>
          </a:prstGeom>
        </p:spPr>
      </p:pic>
      <p:pic>
        <p:nvPicPr>
          <p:cNvPr id="52" name="Graphic 51">
            <a:extLst>
              <a:ext uri="{FF2B5EF4-FFF2-40B4-BE49-F238E27FC236}">
                <a16:creationId xmlns:a16="http://schemas.microsoft.com/office/drawing/2014/main" id="{CC89F2CF-D319-B60D-9586-A1B11760DA3D}"/>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24198" y="1320432"/>
            <a:ext cx="410497" cy="464040"/>
          </a:xfrm>
          <a:prstGeom prst="rect">
            <a:avLst/>
          </a:prstGeom>
        </p:spPr>
      </p:pic>
      <p:pic>
        <p:nvPicPr>
          <p:cNvPr id="53" name="Graphic 52">
            <a:extLst>
              <a:ext uri="{FF2B5EF4-FFF2-40B4-BE49-F238E27FC236}">
                <a16:creationId xmlns:a16="http://schemas.microsoft.com/office/drawing/2014/main" id="{9A08A921-F9F7-9536-E7E5-FD6147FEA7EB}"/>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277108" y="2276649"/>
            <a:ext cx="410497" cy="464040"/>
          </a:xfrm>
          <a:prstGeom prst="rect">
            <a:avLst/>
          </a:prstGeom>
        </p:spPr>
      </p:pic>
      <p:pic>
        <p:nvPicPr>
          <p:cNvPr id="60" name="Graphic 59">
            <a:extLst>
              <a:ext uri="{FF2B5EF4-FFF2-40B4-BE49-F238E27FC236}">
                <a16:creationId xmlns:a16="http://schemas.microsoft.com/office/drawing/2014/main" id="{E69849C0-4988-3C70-1B3E-DF9EF3BBD273}"/>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496368" y="2250193"/>
            <a:ext cx="410497" cy="464040"/>
          </a:xfrm>
          <a:prstGeom prst="rect">
            <a:avLst/>
          </a:prstGeom>
        </p:spPr>
      </p:pic>
      <p:pic>
        <p:nvPicPr>
          <p:cNvPr id="61" name="Graphic 60">
            <a:extLst>
              <a:ext uri="{FF2B5EF4-FFF2-40B4-BE49-F238E27FC236}">
                <a16:creationId xmlns:a16="http://schemas.microsoft.com/office/drawing/2014/main" id="{9CE608E8-A440-2F56-56B8-CB379106B794}"/>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710361" y="1828085"/>
            <a:ext cx="410497" cy="464040"/>
          </a:xfrm>
          <a:prstGeom prst="rect">
            <a:avLst/>
          </a:prstGeom>
        </p:spPr>
      </p:pic>
    </p:spTree>
    <p:extLst>
      <p:ext uri="{BB962C8B-B14F-4D97-AF65-F5344CB8AC3E}">
        <p14:creationId xmlns:p14="http://schemas.microsoft.com/office/powerpoint/2010/main" val="195900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DF86D-1253-2087-96A9-629B5EFFB78A}"/>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C369B875-F767-D5AE-BD38-E3E1D30167E3}"/>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270F1566-1390-122E-F177-03497BEDDDB1}"/>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D01D803D-04E6-31AD-BD6D-0855512674BD}"/>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929CE71D-1DB9-1704-6124-25D21DDE6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99C8CA16-D985-3DA2-BFA3-A95ABCDB32E3}"/>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BF053783-77D7-F155-5992-A556C700AD2C}"/>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208CAB20-BFEF-CB70-5FBD-493076AC3B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CE9A10E8-5E4F-248D-B8D8-7CEEFD8704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9E350AB2-0425-E41E-9132-185713B8421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0ADCE969-366E-5493-23C0-D0FE9D37A4B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B171062F-EC96-E2AD-A754-673CC0299F5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9ED0D9E9-EA5F-70CA-0A3A-BB5D3D9037D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ACD6D72A-3B55-5F96-4131-468CA473AA7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7E461A3E-4E30-7D36-EC4A-4D87426228B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5CC61D40-F786-7F43-C0DA-832A692F1FB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A724C27E-05F0-5B6D-8EA7-382B2FFEFC1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D3372DA2-70A9-BD21-1EB5-B9C9DFD451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D8C3496F-F6E6-C4E2-7062-0617018DD6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8A904439-C6B1-7468-1091-6A27393524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125A3948-D098-23DE-7984-DC94B6A9CDC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05FF7C34-BCC9-5FED-F9AB-0F0E54BF7E5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89EDF562-D38B-A5EB-2376-6AC1DE86D99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886B5F32-B93B-3519-3982-ADD0899E679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23F0A483-157E-47DD-E35E-42453552745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20D12876-CC99-902A-03D2-2028CC05B66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3D39D061-10E9-F9C3-DAB8-3B2ECEBAE85C}"/>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573D32FD-4EFF-8091-0118-04B0707418A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1A06A575-8533-574F-201E-D24838BA22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BB3AEE0B-CF4F-DD58-C36F-AC16405CA5A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D12D90AA-621C-2F5D-F7CF-AF517BEFC38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50A98BF8-BB71-6C08-8F19-3370CDBDAD6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2BB94192-709D-AE1E-B710-D2E3CF74F23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794B2514-7419-BC0D-EDA8-3DD794FC7E84}"/>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12E97959-F615-7D46-A2D1-742205CBE7B5}"/>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83641E58-0211-623D-9DED-6B8C345F35F6}"/>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009A36DA-59FC-5E00-D287-009BEA99E7C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BEC81308-BF5F-1461-555F-2293CEE54EF9}"/>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BDF94D4E-641D-5F40-029B-302498595F4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7C6902EE-4317-A779-4B0E-39320DCF2170}"/>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097E7C89-BBC5-A9E9-880A-2F076E1A6E1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E597F005-7BC9-D615-CF8E-10D6FC0157BB}"/>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DA024EB6-B06A-829C-FDDA-2E13825B7E7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A7640182-614E-61A5-9D6D-71A7A77C04B5}"/>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F9E9E004-3014-79FD-BBA1-10E4FEE943C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5C645580-8FAC-2C70-9431-775C8BFE4FCE}"/>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0C603C66-5CCE-F374-2B59-F46A837DD166}"/>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64F3CAF3-0D3F-ADA1-4B99-1C60B73E89E5}"/>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6FD8A039-13D2-DEEB-FA18-46C2EF003DF4}"/>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D7484730-F2B0-7B46-E1F7-95435005482A}"/>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6BED6913-702F-82AB-C58D-B8A294BC03B4}"/>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BDAD2C08-B1AB-392A-0F9B-CE1E3CEC083A}"/>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FC29DC6E-97E1-8087-5041-1F3A48724678}"/>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B21A6979-D1AC-B915-7865-8FAE9745BBA5}"/>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sp>
        <p:nvSpPr>
          <p:cNvPr id="3081" name="Tijdelijke aanduiding voor inhoud 2">
            <a:extLst>
              <a:ext uri="{FF2B5EF4-FFF2-40B4-BE49-F238E27FC236}">
                <a16:creationId xmlns:a16="http://schemas.microsoft.com/office/drawing/2014/main" id="{677978FC-461B-3753-B9D6-40E90AF88F87}"/>
              </a:ext>
            </a:extLst>
          </p:cNvPr>
          <p:cNvSpPr txBox="1">
            <a:spLocks/>
          </p:cNvSpPr>
          <p:nvPr/>
        </p:nvSpPr>
        <p:spPr>
          <a:xfrm>
            <a:off x="1116383" y="5450572"/>
            <a:ext cx="3383584" cy="65047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nl-NL" sz="2400" b="1" dirty="0">
                <a:solidFill>
                  <a:srgbClr val="3EB7F2"/>
                </a:solidFill>
              </a:rPr>
              <a:t>+ ondergrondonderzoek</a:t>
            </a:r>
          </a:p>
          <a:p>
            <a:pPr marL="0" indent="0" algn="ctr">
              <a:buFont typeface="Arial" panose="020B0604020202020204" pitchFamily="34" charset="0"/>
              <a:buNone/>
            </a:pPr>
            <a:r>
              <a:rPr lang="nl-NL" sz="1800" b="1" dirty="0">
                <a:solidFill>
                  <a:srgbClr val="3EB7F2"/>
                </a:solidFill>
              </a:rPr>
              <a:t>(op locatie graven)</a:t>
            </a:r>
            <a:endParaRPr lang="nl-NL" sz="1200" b="1" dirty="0">
              <a:solidFill>
                <a:srgbClr val="3EB7F2"/>
              </a:solidFill>
            </a:endParaRPr>
          </a:p>
        </p:txBody>
      </p:sp>
      <p:grpSp>
        <p:nvGrpSpPr>
          <p:cNvPr id="5" name="Groep 4">
            <a:extLst>
              <a:ext uri="{FF2B5EF4-FFF2-40B4-BE49-F238E27FC236}">
                <a16:creationId xmlns:a16="http://schemas.microsoft.com/office/drawing/2014/main" id="{292A6C72-CCB4-565D-C629-FF9CCB2AE60C}"/>
              </a:ext>
            </a:extLst>
          </p:cNvPr>
          <p:cNvGrpSpPr/>
          <p:nvPr/>
        </p:nvGrpSpPr>
        <p:grpSpPr>
          <a:xfrm>
            <a:off x="1136776" y="1256520"/>
            <a:ext cx="2638425" cy="1440394"/>
            <a:chOff x="8258175" y="2183082"/>
            <a:chExt cx="3407001" cy="1871937"/>
          </a:xfrm>
        </p:grpSpPr>
        <p:pic>
          <p:nvPicPr>
            <p:cNvPr id="7" name="Afbeelding 6">
              <a:extLst>
                <a:ext uri="{FF2B5EF4-FFF2-40B4-BE49-F238E27FC236}">
                  <a16:creationId xmlns:a16="http://schemas.microsoft.com/office/drawing/2014/main" id="{55633F93-10C4-83AE-234D-3D3FC0EF9E7C}"/>
                </a:ext>
              </a:extLst>
            </p:cNvPr>
            <p:cNvPicPr>
              <a:picLocks noChangeAspect="1"/>
            </p:cNvPicPr>
            <p:nvPr/>
          </p:nvPicPr>
          <p:blipFill>
            <a:blip r:embed="rId13"/>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20" name="Afbeelding 19">
              <a:extLst>
                <a:ext uri="{FF2B5EF4-FFF2-40B4-BE49-F238E27FC236}">
                  <a16:creationId xmlns:a16="http://schemas.microsoft.com/office/drawing/2014/main" id="{402EB503-CF36-2D93-21E0-BCF6B7BB7875}"/>
                </a:ext>
              </a:extLst>
            </p:cNvPr>
            <p:cNvPicPr>
              <a:picLocks noChangeAspect="1"/>
            </p:cNvPicPr>
            <p:nvPr/>
          </p:nvPicPr>
          <p:blipFill>
            <a:blip r:embed="rId14"/>
            <a:stretch>
              <a:fillRect/>
            </a:stretch>
          </p:blipFill>
          <p:spPr>
            <a:xfrm>
              <a:off x="10044004" y="2437917"/>
              <a:ext cx="1552792" cy="1543533"/>
            </a:xfrm>
            <a:prstGeom prst="rect">
              <a:avLst/>
            </a:prstGeom>
          </p:spPr>
        </p:pic>
      </p:grpSp>
      <p:pic>
        <p:nvPicPr>
          <p:cNvPr id="21" name="Graphic 20">
            <a:extLst>
              <a:ext uri="{FF2B5EF4-FFF2-40B4-BE49-F238E27FC236}">
                <a16:creationId xmlns:a16="http://schemas.microsoft.com/office/drawing/2014/main" id="{FBF35344-1FDA-AB1A-96C4-78D7CD3AE6F4}"/>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53978" y="1737151"/>
            <a:ext cx="410497" cy="464040"/>
          </a:xfrm>
          <a:prstGeom prst="rect">
            <a:avLst/>
          </a:prstGeom>
        </p:spPr>
      </p:pic>
      <p:pic>
        <p:nvPicPr>
          <p:cNvPr id="22" name="Graphic 21">
            <a:extLst>
              <a:ext uri="{FF2B5EF4-FFF2-40B4-BE49-F238E27FC236}">
                <a16:creationId xmlns:a16="http://schemas.microsoft.com/office/drawing/2014/main" id="{5267FABA-7BFA-4C41-FFF1-0C285036413D}"/>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1638" y="1330866"/>
            <a:ext cx="410497" cy="464040"/>
          </a:xfrm>
          <a:prstGeom prst="rect">
            <a:avLst/>
          </a:prstGeom>
        </p:spPr>
      </p:pic>
      <p:pic>
        <p:nvPicPr>
          <p:cNvPr id="51" name="Graphic 50">
            <a:extLst>
              <a:ext uri="{FF2B5EF4-FFF2-40B4-BE49-F238E27FC236}">
                <a16:creationId xmlns:a16="http://schemas.microsoft.com/office/drawing/2014/main" id="{B5AFD36E-60B6-1768-5B84-D14F38645186}"/>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444512" y="1233813"/>
            <a:ext cx="410497" cy="464040"/>
          </a:xfrm>
          <a:prstGeom prst="rect">
            <a:avLst/>
          </a:prstGeom>
        </p:spPr>
      </p:pic>
      <p:pic>
        <p:nvPicPr>
          <p:cNvPr id="52" name="Graphic 51">
            <a:extLst>
              <a:ext uri="{FF2B5EF4-FFF2-40B4-BE49-F238E27FC236}">
                <a16:creationId xmlns:a16="http://schemas.microsoft.com/office/drawing/2014/main" id="{83BD3A01-1728-CD9D-3271-2C9C4339C70D}"/>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24198" y="1320432"/>
            <a:ext cx="410497" cy="464040"/>
          </a:xfrm>
          <a:prstGeom prst="rect">
            <a:avLst/>
          </a:prstGeom>
        </p:spPr>
      </p:pic>
      <p:pic>
        <p:nvPicPr>
          <p:cNvPr id="53" name="Graphic 52">
            <a:extLst>
              <a:ext uri="{FF2B5EF4-FFF2-40B4-BE49-F238E27FC236}">
                <a16:creationId xmlns:a16="http://schemas.microsoft.com/office/drawing/2014/main" id="{17D486F4-15F7-CF32-DFD7-A3D81E4F01C1}"/>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277108" y="2276649"/>
            <a:ext cx="410497" cy="464040"/>
          </a:xfrm>
          <a:prstGeom prst="rect">
            <a:avLst/>
          </a:prstGeom>
        </p:spPr>
      </p:pic>
      <p:pic>
        <p:nvPicPr>
          <p:cNvPr id="60" name="Graphic 59">
            <a:extLst>
              <a:ext uri="{FF2B5EF4-FFF2-40B4-BE49-F238E27FC236}">
                <a16:creationId xmlns:a16="http://schemas.microsoft.com/office/drawing/2014/main" id="{444FE02A-7F07-27CE-EE0F-DBAE13721FAF}"/>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496368" y="2250193"/>
            <a:ext cx="410497" cy="464040"/>
          </a:xfrm>
          <a:prstGeom prst="rect">
            <a:avLst/>
          </a:prstGeom>
        </p:spPr>
      </p:pic>
      <p:pic>
        <p:nvPicPr>
          <p:cNvPr id="61" name="Graphic 60">
            <a:extLst>
              <a:ext uri="{FF2B5EF4-FFF2-40B4-BE49-F238E27FC236}">
                <a16:creationId xmlns:a16="http://schemas.microsoft.com/office/drawing/2014/main" id="{EADAC846-15C1-1ABF-D88C-91993E06E66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710361" y="1828085"/>
            <a:ext cx="410497" cy="464040"/>
          </a:xfrm>
          <a:prstGeom prst="rect">
            <a:avLst/>
          </a:prstGeom>
        </p:spPr>
      </p:pic>
      <p:pic>
        <p:nvPicPr>
          <p:cNvPr id="62" name="Afbeelding 61">
            <a:extLst>
              <a:ext uri="{FF2B5EF4-FFF2-40B4-BE49-F238E27FC236}">
                <a16:creationId xmlns:a16="http://schemas.microsoft.com/office/drawing/2014/main" id="{A0F4E2FB-18A0-0ED5-42C7-7A91A64A1830}"/>
              </a:ext>
            </a:extLst>
          </p:cNvPr>
          <p:cNvPicPr>
            <a:picLocks noChangeAspect="1"/>
          </p:cNvPicPr>
          <p:nvPr/>
        </p:nvPicPr>
        <p:blipFill>
          <a:blip r:embed="rId20"/>
          <a:stretch>
            <a:fillRect/>
          </a:stretch>
        </p:blipFill>
        <p:spPr>
          <a:xfrm>
            <a:off x="1111547" y="3321101"/>
            <a:ext cx="1204654" cy="1272906"/>
          </a:xfrm>
          <a:prstGeom prst="rect">
            <a:avLst/>
          </a:prstGeom>
          <a:ln>
            <a:solidFill>
              <a:schemeClr val="tx1"/>
            </a:solidFill>
          </a:ln>
        </p:spPr>
      </p:pic>
      <p:pic>
        <p:nvPicPr>
          <p:cNvPr id="63" name="Afbeelding 62">
            <a:extLst>
              <a:ext uri="{FF2B5EF4-FFF2-40B4-BE49-F238E27FC236}">
                <a16:creationId xmlns:a16="http://schemas.microsoft.com/office/drawing/2014/main" id="{F0876607-2ACA-106E-6D2B-7CB2878A56C6}"/>
              </a:ext>
            </a:extLst>
          </p:cNvPr>
          <p:cNvPicPr>
            <a:picLocks noChangeAspect="1"/>
          </p:cNvPicPr>
          <p:nvPr/>
        </p:nvPicPr>
        <p:blipFill>
          <a:blip r:embed="rId21"/>
          <a:stretch>
            <a:fillRect/>
          </a:stretch>
        </p:blipFill>
        <p:spPr>
          <a:xfrm>
            <a:off x="2625124" y="3210884"/>
            <a:ext cx="1248579" cy="1555966"/>
          </a:xfrm>
          <a:prstGeom prst="rect">
            <a:avLst/>
          </a:prstGeom>
          <a:ln>
            <a:solidFill>
              <a:schemeClr val="tx1"/>
            </a:solidFill>
          </a:ln>
        </p:spPr>
      </p:pic>
      <p:sp>
        <p:nvSpPr>
          <p:cNvPr id="3072" name="Ovaal 3071">
            <a:extLst>
              <a:ext uri="{FF2B5EF4-FFF2-40B4-BE49-F238E27FC236}">
                <a16:creationId xmlns:a16="http://schemas.microsoft.com/office/drawing/2014/main" id="{A70E7855-4C75-0F47-EED0-B93251341EAC}"/>
              </a:ext>
            </a:extLst>
          </p:cNvPr>
          <p:cNvSpPr/>
          <p:nvPr/>
        </p:nvSpPr>
        <p:spPr>
          <a:xfrm>
            <a:off x="9353049" y="3295942"/>
            <a:ext cx="898023" cy="25828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1100" dirty="0"/>
              <a:t>Laag</a:t>
            </a:r>
          </a:p>
        </p:txBody>
      </p:sp>
      <p:sp>
        <p:nvSpPr>
          <p:cNvPr id="3073" name="Ovaal 3072">
            <a:extLst>
              <a:ext uri="{FF2B5EF4-FFF2-40B4-BE49-F238E27FC236}">
                <a16:creationId xmlns:a16="http://schemas.microsoft.com/office/drawing/2014/main" id="{28BC3BCE-D60E-6C6F-0873-E1A5CFE81AFE}"/>
              </a:ext>
            </a:extLst>
          </p:cNvPr>
          <p:cNvSpPr/>
          <p:nvPr/>
        </p:nvSpPr>
        <p:spPr>
          <a:xfrm>
            <a:off x="8184047" y="3480545"/>
            <a:ext cx="895349" cy="25828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sz="1100" dirty="0"/>
              <a:t>Midden</a:t>
            </a:r>
          </a:p>
        </p:txBody>
      </p:sp>
      <p:sp>
        <p:nvSpPr>
          <p:cNvPr id="3075" name="Ovaal 3074">
            <a:extLst>
              <a:ext uri="{FF2B5EF4-FFF2-40B4-BE49-F238E27FC236}">
                <a16:creationId xmlns:a16="http://schemas.microsoft.com/office/drawing/2014/main" id="{27471CA6-3129-C6E9-E9C6-D29A59EBE6F5}"/>
              </a:ext>
            </a:extLst>
          </p:cNvPr>
          <p:cNvSpPr/>
          <p:nvPr/>
        </p:nvSpPr>
        <p:spPr>
          <a:xfrm>
            <a:off x="9168350" y="4046899"/>
            <a:ext cx="898023" cy="25828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100" dirty="0"/>
              <a:t>Hoog</a:t>
            </a:r>
          </a:p>
        </p:txBody>
      </p:sp>
    </p:spTree>
    <p:extLst>
      <p:ext uri="{BB962C8B-B14F-4D97-AF65-F5344CB8AC3E}">
        <p14:creationId xmlns:p14="http://schemas.microsoft.com/office/powerpoint/2010/main" val="57380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EC2E2-C13B-A94A-7C65-B879061C2EC0}"/>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3D329698-A57A-7A8C-B884-D4F88673D4FF}"/>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1E8B53C8-6FD1-6C64-646E-92E35491A752}"/>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8C314730-6A88-762E-91E4-FDC0736CBB2D}"/>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415F1443-D7EB-9BCF-B07F-4E309B466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58C0AF12-AC8F-0A45-0277-20205F38DAB8}"/>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D0376309-6E81-D58D-1ED2-3BF155FC6522}"/>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ADCCEAA8-C7DF-6252-215C-E609D2138A1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9F10D246-FD0B-181C-77F1-06751C6E1D2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36D81C10-3E17-6AAC-04F7-79B93F072F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66037EA4-CCF1-7129-A3FE-19AADAAC897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F72B0CA4-368C-84BA-A262-31CB651531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AAE6EB59-83F8-61A3-E3FF-C35ADCF7F8E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FA792ED9-6F78-C7A8-0122-04D4B7CA63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1C8FFB07-FA3B-9BCF-EA48-8DF69A352AF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0371F714-749E-1F2C-21E1-9F0425255D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3A096976-1D68-E4B8-3273-6AF9BCF7BD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82DC7274-0340-790D-E1F0-86A9228D8B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0FF107DB-3018-7749-9B5D-BAC0198F207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95C85416-802B-B907-8C56-C07FB375B60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C6DC261C-2B63-ADA5-F8D1-04DB43467F0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77C95D4A-827E-58D6-0764-517FF3BA9AE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E0D6DD68-6D69-2F5A-2D86-79476217359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6DD44235-6024-DBD9-039B-F3B7FFB3D2D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387645F4-25A4-B1C5-8BC2-52E2A035E6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491422EE-4626-6F97-BFAD-F90522B8470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32DE96D2-D3D7-6B2A-6A47-1C946B7C369E}"/>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EE2CF065-B852-2C14-90B0-F43BECEBF06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3E3456A6-4291-39FF-3E93-17E442A7455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7C33619E-AD1F-46A4-7AF3-77D89B9D14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2F4932BF-7264-F8E8-EEEF-43C20CF3B7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B4A471A3-E4F9-E804-28EB-C301F9D7F2D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7E0D60A7-58C5-8BCC-75AB-DF88A02745D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276EE0AB-3862-30B1-170D-629D72A6BAE5}"/>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12CC2DEA-0BCF-C6DA-C088-710C40EC820E}"/>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FC77322C-C806-4DCC-F182-4C90596DF35D}"/>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65D70F87-D566-1864-01DD-F1181C05EEA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6283A447-3E44-288C-3438-632F97FD67CA}"/>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55C723A3-98FE-CFB3-081C-1863E1B2311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68AD25DA-9F28-56BB-7DEB-5797FC596CDD}"/>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BE420817-B26B-5F0B-2FE6-6F270E97663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5130921D-B7F0-3720-6182-1982E3869F23}"/>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B54BFA28-72C6-B2D3-E401-0EDDE0A17872}"/>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C9F79426-74F0-1C38-3C81-F1FCC6AD6BBB}"/>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EF0B6FD9-9722-C400-8B60-DA642AB5AA4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BBF9D5AB-846F-4C92-7FA4-518D9C27D65C}"/>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E4532BC2-20A3-4FCE-8131-266D701C58F3}"/>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26874DCC-F187-2B46-9925-8D8B57AEB72A}"/>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E4AAFC66-9FF3-A040-D2F0-95B51B8D07B9}"/>
              </a:ext>
            </a:extLst>
          </p:cNvPr>
          <p:cNvSpPr/>
          <p:nvPr/>
        </p:nvSpPr>
        <p:spPr>
          <a:xfrm rot="10800000">
            <a:off x="4339397" y="1318190"/>
            <a:ext cx="3684450" cy="134819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C28618A8-CC3F-B566-290D-B4371859C611}"/>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96415A28-BA83-8336-8CB4-7300DE0C250C}"/>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45BC64EA-BD92-4870-23D1-73C221776504}"/>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D98DBEAE-B8B9-4418-A82D-B140E35A1FBE}"/>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9C6B612F-E452-BDE4-4858-2AF5403F8CEC}"/>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ep 4">
            <a:extLst>
              <a:ext uri="{FF2B5EF4-FFF2-40B4-BE49-F238E27FC236}">
                <a16:creationId xmlns:a16="http://schemas.microsoft.com/office/drawing/2014/main" id="{F8A1EB4D-858F-A75D-D4B3-DFEEF9D63DFE}"/>
              </a:ext>
            </a:extLst>
          </p:cNvPr>
          <p:cNvGrpSpPr/>
          <p:nvPr/>
        </p:nvGrpSpPr>
        <p:grpSpPr>
          <a:xfrm>
            <a:off x="1136776" y="1256520"/>
            <a:ext cx="2638425" cy="1440394"/>
            <a:chOff x="8258175" y="2183082"/>
            <a:chExt cx="3407001" cy="1871937"/>
          </a:xfrm>
        </p:grpSpPr>
        <p:pic>
          <p:nvPicPr>
            <p:cNvPr id="7" name="Afbeelding 6">
              <a:extLst>
                <a:ext uri="{FF2B5EF4-FFF2-40B4-BE49-F238E27FC236}">
                  <a16:creationId xmlns:a16="http://schemas.microsoft.com/office/drawing/2014/main" id="{7CDA921E-034B-9D5C-D424-13962B362718}"/>
                </a:ext>
              </a:extLst>
            </p:cNvPr>
            <p:cNvPicPr>
              <a:picLocks noChangeAspect="1"/>
            </p:cNvPicPr>
            <p:nvPr/>
          </p:nvPicPr>
          <p:blipFill>
            <a:blip r:embed="rId13"/>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20" name="Afbeelding 19">
              <a:extLst>
                <a:ext uri="{FF2B5EF4-FFF2-40B4-BE49-F238E27FC236}">
                  <a16:creationId xmlns:a16="http://schemas.microsoft.com/office/drawing/2014/main" id="{602DE2DA-808E-5809-1520-26736A6E7975}"/>
                </a:ext>
              </a:extLst>
            </p:cNvPr>
            <p:cNvPicPr>
              <a:picLocks noChangeAspect="1"/>
            </p:cNvPicPr>
            <p:nvPr/>
          </p:nvPicPr>
          <p:blipFill>
            <a:blip r:embed="rId14"/>
            <a:stretch>
              <a:fillRect/>
            </a:stretch>
          </p:blipFill>
          <p:spPr>
            <a:xfrm>
              <a:off x="10044004" y="2437917"/>
              <a:ext cx="1552792" cy="1543533"/>
            </a:xfrm>
            <a:prstGeom prst="rect">
              <a:avLst/>
            </a:prstGeom>
          </p:spPr>
        </p:pic>
      </p:grpSp>
      <p:pic>
        <p:nvPicPr>
          <p:cNvPr id="21" name="Graphic 20">
            <a:extLst>
              <a:ext uri="{FF2B5EF4-FFF2-40B4-BE49-F238E27FC236}">
                <a16:creationId xmlns:a16="http://schemas.microsoft.com/office/drawing/2014/main" id="{996ADBD6-DC75-F1A8-D63A-863A4C1D9432}"/>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53978" y="1737151"/>
            <a:ext cx="410497" cy="464040"/>
          </a:xfrm>
          <a:prstGeom prst="rect">
            <a:avLst/>
          </a:prstGeom>
        </p:spPr>
      </p:pic>
      <p:pic>
        <p:nvPicPr>
          <p:cNvPr id="22" name="Graphic 21">
            <a:extLst>
              <a:ext uri="{FF2B5EF4-FFF2-40B4-BE49-F238E27FC236}">
                <a16:creationId xmlns:a16="http://schemas.microsoft.com/office/drawing/2014/main" id="{6EE7A50B-2D56-768E-7267-AAAF7102DAE1}"/>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1638" y="1330866"/>
            <a:ext cx="410497" cy="464040"/>
          </a:xfrm>
          <a:prstGeom prst="rect">
            <a:avLst/>
          </a:prstGeom>
        </p:spPr>
      </p:pic>
      <p:pic>
        <p:nvPicPr>
          <p:cNvPr id="51" name="Graphic 50">
            <a:extLst>
              <a:ext uri="{FF2B5EF4-FFF2-40B4-BE49-F238E27FC236}">
                <a16:creationId xmlns:a16="http://schemas.microsoft.com/office/drawing/2014/main" id="{0872519F-79EA-8EAB-7251-38DC60968045}"/>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444512" y="1233813"/>
            <a:ext cx="410497" cy="464040"/>
          </a:xfrm>
          <a:prstGeom prst="rect">
            <a:avLst/>
          </a:prstGeom>
        </p:spPr>
      </p:pic>
      <p:pic>
        <p:nvPicPr>
          <p:cNvPr id="52" name="Graphic 51">
            <a:extLst>
              <a:ext uri="{FF2B5EF4-FFF2-40B4-BE49-F238E27FC236}">
                <a16:creationId xmlns:a16="http://schemas.microsoft.com/office/drawing/2014/main" id="{5EA3B56B-D9C6-C1C3-D19E-1B4288286592}"/>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24198" y="1320432"/>
            <a:ext cx="410497" cy="464040"/>
          </a:xfrm>
          <a:prstGeom prst="rect">
            <a:avLst/>
          </a:prstGeom>
        </p:spPr>
      </p:pic>
      <p:pic>
        <p:nvPicPr>
          <p:cNvPr id="53" name="Graphic 52">
            <a:extLst>
              <a:ext uri="{FF2B5EF4-FFF2-40B4-BE49-F238E27FC236}">
                <a16:creationId xmlns:a16="http://schemas.microsoft.com/office/drawing/2014/main" id="{8F6559D5-EDCF-5393-71F6-4367C05C364F}"/>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277108" y="2276649"/>
            <a:ext cx="410497" cy="464040"/>
          </a:xfrm>
          <a:prstGeom prst="rect">
            <a:avLst/>
          </a:prstGeom>
        </p:spPr>
      </p:pic>
      <p:pic>
        <p:nvPicPr>
          <p:cNvPr id="60" name="Graphic 59">
            <a:extLst>
              <a:ext uri="{FF2B5EF4-FFF2-40B4-BE49-F238E27FC236}">
                <a16:creationId xmlns:a16="http://schemas.microsoft.com/office/drawing/2014/main" id="{942B3204-4384-1069-C4CB-72597F9B341A}"/>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496368" y="2250193"/>
            <a:ext cx="410497" cy="464040"/>
          </a:xfrm>
          <a:prstGeom prst="rect">
            <a:avLst/>
          </a:prstGeom>
        </p:spPr>
      </p:pic>
      <p:pic>
        <p:nvPicPr>
          <p:cNvPr id="61" name="Graphic 60">
            <a:extLst>
              <a:ext uri="{FF2B5EF4-FFF2-40B4-BE49-F238E27FC236}">
                <a16:creationId xmlns:a16="http://schemas.microsoft.com/office/drawing/2014/main" id="{930AB035-55B8-55A6-3A70-94CF633B688B}"/>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710361" y="1828085"/>
            <a:ext cx="410497" cy="464040"/>
          </a:xfrm>
          <a:prstGeom prst="rect">
            <a:avLst/>
          </a:prstGeom>
        </p:spPr>
      </p:pic>
      <p:pic>
        <p:nvPicPr>
          <p:cNvPr id="62" name="Afbeelding 61">
            <a:extLst>
              <a:ext uri="{FF2B5EF4-FFF2-40B4-BE49-F238E27FC236}">
                <a16:creationId xmlns:a16="http://schemas.microsoft.com/office/drawing/2014/main" id="{2FA47A4F-B404-3E21-A6F5-5C92901E2182}"/>
              </a:ext>
            </a:extLst>
          </p:cNvPr>
          <p:cNvPicPr>
            <a:picLocks noChangeAspect="1"/>
          </p:cNvPicPr>
          <p:nvPr/>
        </p:nvPicPr>
        <p:blipFill>
          <a:blip r:embed="rId20"/>
          <a:stretch>
            <a:fillRect/>
          </a:stretch>
        </p:blipFill>
        <p:spPr>
          <a:xfrm>
            <a:off x="1111547" y="3321101"/>
            <a:ext cx="1204654" cy="1272906"/>
          </a:xfrm>
          <a:prstGeom prst="rect">
            <a:avLst/>
          </a:prstGeom>
          <a:ln>
            <a:solidFill>
              <a:schemeClr val="tx1"/>
            </a:solidFill>
          </a:ln>
        </p:spPr>
      </p:pic>
      <p:pic>
        <p:nvPicPr>
          <p:cNvPr id="63" name="Afbeelding 62">
            <a:extLst>
              <a:ext uri="{FF2B5EF4-FFF2-40B4-BE49-F238E27FC236}">
                <a16:creationId xmlns:a16="http://schemas.microsoft.com/office/drawing/2014/main" id="{EACF3421-4315-2093-56AE-F41467A4DD98}"/>
              </a:ext>
            </a:extLst>
          </p:cNvPr>
          <p:cNvPicPr>
            <a:picLocks noChangeAspect="1"/>
          </p:cNvPicPr>
          <p:nvPr/>
        </p:nvPicPr>
        <p:blipFill>
          <a:blip r:embed="rId21"/>
          <a:stretch>
            <a:fillRect/>
          </a:stretch>
        </p:blipFill>
        <p:spPr>
          <a:xfrm>
            <a:off x="2625124" y="3210884"/>
            <a:ext cx="1248579" cy="1555966"/>
          </a:xfrm>
          <a:prstGeom prst="rect">
            <a:avLst/>
          </a:prstGeom>
          <a:ln>
            <a:solidFill>
              <a:schemeClr val="tx1"/>
            </a:solidFill>
          </a:ln>
        </p:spPr>
      </p:pic>
      <p:sp>
        <p:nvSpPr>
          <p:cNvPr id="3072" name="Ovaal 3071">
            <a:extLst>
              <a:ext uri="{FF2B5EF4-FFF2-40B4-BE49-F238E27FC236}">
                <a16:creationId xmlns:a16="http://schemas.microsoft.com/office/drawing/2014/main" id="{1379979F-24BF-EFD6-ED16-E21D5443ADE9}"/>
              </a:ext>
            </a:extLst>
          </p:cNvPr>
          <p:cNvSpPr/>
          <p:nvPr/>
        </p:nvSpPr>
        <p:spPr>
          <a:xfrm>
            <a:off x="9353049" y="3295942"/>
            <a:ext cx="898023" cy="25828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1100" dirty="0"/>
              <a:t>Laag</a:t>
            </a:r>
          </a:p>
        </p:txBody>
      </p:sp>
      <p:sp>
        <p:nvSpPr>
          <p:cNvPr id="3073" name="Ovaal 3072">
            <a:extLst>
              <a:ext uri="{FF2B5EF4-FFF2-40B4-BE49-F238E27FC236}">
                <a16:creationId xmlns:a16="http://schemas.microsoft.com/office/drawing/2014/main" id="{B5F7EA7A-C8B6-C96D-06B8-288E501DF11C}"/>
              </a:ext>
            </a:extLst>
          </p:cNvPr>
          <p:cNvSpPr/>
          <p:nvPr/>
        </p:nvSpPr>
        <p:spPr>
          <a:xfrm>
            <a:off x="8184047" y="3480545"/>
            <a:ext cx="895349" cy="25828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sz="1100" dirty="0"/>
              <a:t>Midden</a:t>
            </a:r>
          </a:p>
        </p:txBody>
      </p:sp>
      <p:sp>
        <p:nvSpPr>
          <p:cNvPr id="3075" name="Ovaal 3074">
            <a:extLst>
              <a:ext uri="{FF2B5EF4-FFF2-40B4-BE49-F238E27FC236}">
                <a16:creationId xmlns:a16="http://schemas.microsoft.com/office/drawing/2014/main" id="{C0BAB72D-9610-917D-1B3B-BDFF5E088288}"/>
              </a:ext>
            </a:extLst>
          </p:cNvPr>
          <p:cNvSpPr/>
          <p:nvPr/>
        </p:nvSpPr>
        <p:spPr>
          <a:xfrm>
            <a:off x="9168350" y="4046899"/>
            <a:ext cx="898023" cy="25828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100" dirty="0"/>
              <a:t>Hoog</a:t>
            </a:r>
          </a:p>
        </p:txBody>
      </p:sp>
      <p:pic>
        <p:nvPicPr>
          <p:cNvPr id="3076" name="Afbeelding 3075">
            <a:extLst>
              <a:ext uri="{FF2B5EF4-FFF2-40B4-BE49-F238E27FC236}">
                <a16:creationId xmlns:a16="http://schemas.microsoft.com/office/drawing/2014/main" id="{00AFA8A7-154E-2B45-DFEB-0FE4A4F4485C}"/>
              </a:ext>
            </a:extLst>
          </p:cNvPr>
          <p:cNvPicPr>
            <a:picLocks noChangeAspect="1"/>
          </p:cNvPicPr>
          <p:nvPr/>
        </p:nvPicPr>
        <p:blipFill>
          <a:blip r:embed="rId22"/>
          <a:stretch>
            <a:fillRect/>
          </a:stretch>
        </p:blipFill>
        <p:spPr>
          <a:xfrm>
            <a:off x="1098633" y="5245749"/>
            <a:ext cx="3283593" cy="1411337"/>
          </a:xfrm>
          <a:prstGeom prst="rect">
            <a:avLst/>
          </a:prstGeom>
        </p:spPr>
      </p:pic>
      <p:sp>
        <p:nvSpPr>
          <p:cNvPr id="3083" name="Tekstvak 3082">
            <a:extLst>
              <a:ext uri="{FF2B5EF4-FFF2-40B4-BE49-F238E27FC236}">
                <a16:creationId xmlns:a16="http://schemas.microsoft.com/office/drawing/2014/main" id="{317F8509-8B74-55BC-1B6F-57BDD541DC44}"/>
              </a:ext>
            </a:extLst>
          </p:cNvPr>
          <p:cNvSpPr txBox="1"/>
          <p:nvPr/>
        </p:nvSpPr>
        <p:spPr>
          <a:xfrm>
            <a:off x="8690645" y="5300291"/>
            <a:ext cx="1111490" cy="738664"/>
          </a:xfrm>
          <a:prstGeom prst="rect">
            <a:avLst/>
          </a:prstGeom>
          <a:noFill/>
        </p:spPr>
        <p:txBody>
          <a:bodyPr wrap="square" rtlCol="0">
            <a:spAutoFit/>
          </a:bodyPr>
          <a:lstStyle/>
          <a:p>
            <a:pPr algn="ctr"/>
            <a:r>
              <a:rPr lang="nl-NL" sz="1400" b="1" dirty="0">
                <a:solidFill>
                  <a:srgbClr val="28CC8B"/>
                </a:solidFill>
              </a:rPr>
              <a:t>Goed</a:t>
            </a:r>
            <a:br>
              <a:rPr lang="nl-NL" sz="1400" b="1" dirty="0"/>
            </a:br>
            <a:r>
              <a:rPr lang="nl-NL" sz="1400" b="1" dirty="0">
                <a:solidFill>
                  <a:srgbClr val="FFC000"/>
                </a:solidFill>
              </a:rPr>
              <a:t>Monitoring</a:t>
            </a:r>
          </a:p>
          <a:p>
            <a:pPr algn="ctr"/>
            <a:r>
              <a:rPr lang="nl-NL" sz="1400" b="1" dirty="0">
                <a:solidFill>
                  <a:srgbClr val="FF0000"/>
                </a:solidFill>
              </a:rPr>
              <a:t>Slecht</a:t>
            </a:r>
          </a:p>
        </p:txBody>
      </p:sp>
    </p:spTree>
    <p:extLst>
      <p:ext uri="{BB962C8B-B14F-4D97-AF65-F5344CB8AC3E}">
        <p14:creationId xmlns:p14="http://schemas.microsoft.com/office/powerpoint/2010/main" val="2836085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3381-D239-0997-AD62-6448BA7FF32E}"/>
            </a:ext>
          </a:extLst>
        </p:cNvPr>
        <p:cNvGrpSpPr/>
        <p:nvPr/>
      </p:nvGrpSpPr>
      <p:grpSpPr>
        <a:xfrm>
          <a:off x="0" y="0"/>
          <a:ext cx="0" cy="0"/>
          <a:chOff x="0" y="0"/>
          <a:chExt cx="0" cy="0"/>
        </a:xfrm>
      </p:grpSpPr>
      <p:sp>
        <p:nvSpPr>
          <p:cNvPr id="14" name="Titel 1">
            <a:extLst>
              <a:ext uri="{FF2B5EF4-FFF2-40B4-BE49-F238E27FC236}">
                <a16:creationId xmlns:a16="http://schemas.microsoft.com/office/drawing/2014/main" id="{9CF12B7D-9275-7364-D43F-1F21E248A5A4}"/>
              </a:ext>
            </a:extLst>
          </p:cNvPr>
          <p:cNvSpPr txBox="1">
            <a:spLocks/>
          </p:cNvSpPr>
          <p:nvPr/>
        </p:nvSpPr>
        <p:spPr>
          <a:xfrm>
            <a:off x="85486" y="350563"/>
            <a:ext cx="10972800" cy="454195"/>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200" b="1">
                <a:latin typeface="+mn-lt"/>
                <a:cs typeface="Calibri Light" panose="020F0302020204030204" pitchFamily="34" charset="0"/>
              </a:rPr>
              <a:t>Inzicht in funderingsrisico’s – Zevenmodel </a:t>
            </a:r>
            <a:endParaRPr lang="nl-NL" sz="3200" b="1">
              <a:solidFill>
                <a:srgbClr val="17A4EA"/>
              </a:solidFill>
              <a:latin typeface="+mn-lt"/>
              <a:cs typeface="Calibri Light" panose="020F0302020204030204" pitchFamily="34" charset="0"/>
            </a:endParaRPr>
          </a:p>
        </p:txBody>
      </p:sp>
      <p:grpSp>
        <p:nvGrpSpPr>
          <p:cNvPr id="15" name="Groep 14">
            <a:extLst>
              <a:ext uri="{FF2B5EF4-FFF2-40B4-BE49-F238E27FC236}">
                <a16:creationId xmlns:a16="http://schemas.microsoft.com/office/drawing/2014/main" id="{14CEC090-AAAA-70D0-29BF-E3FAC936327B}"/>
              </a:ext>
            </a:extLst>
          </p:cNvPr>
          <p:cNvGrpSpPr/>
          <p:nvPr/>
        </p:nvGrpSpPr>
        <p:grpSpPr>
          <a:xfrm>
            <a:off x="0" y="-20311"/>
            <a:ext cx="12192000" cy="347597"/>
            <a:chOff x="0" y="-14638"/>
            <a:chExt cx="12192000" cy="347597"/>
          </a:xfrm>
        </p:grpSpPr>
        <p:sp>
          <p:nvSpPr>
            <p:cNvPr id="17" name="Rectangle 4">
              <a:extLst>
                <a:ext uri="{FF2B5EF4-FFF2-40B4-BE49-F238E27FC236}">
                  <a16:creationId xmlns:a16="http://schemas.microsoft.com/office/drawing/2014/main" id="{30F92FD7-3163-0574-AD77-D8B235022BDE}"/>
                </a:ext>
              </a:extLst>
            </p:cNvPr>
            <p:cNvSpPr/>
            <p:nvPr/>
          </p:nvSpPr>
          <p:spPr>
            <a:xfrm>
              <a:off x="0" y="-14638"/>
              <a:ext cx="12192000" cy="347597"/>
            </a:xfrm>
            <a:prstGeom prst="rect">
              <a:avLst/>
            </a:prstGeom>
            <a:solidFill>
              <a:srgbClr val="191E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Afbeelding 17" descr="Afbeelding met tekst, illustratie&#10;&#10;Automatisch gegenereerde beschrijving">
              <a:extLst>
                <a:ext uri="{FF2B5EF4-FFF2-40B4-BE49-F238E27FC236}">
                  <a16:creationId xmlns:a16="http://schemas.microsoft.com/office/drawing/2014/main" id="{2A449DFC-BD73-E126-B554-A4A2784E4B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8424" y="54250"/>
              <a:ext cx="1210870" cy="234480"/>
            </a:xfrm>
            <a:prstGeom prst="rect">
              <a:avLst/>
            </a:prstGeom>
          </p:spPr>
        </p:pic>
      </p:grpSp>
      <p:grpSp>
        <p:nvGrpSpPr>
          <p:cNvPr id="23" name="Groep 22">
            <a:extLst>
              <a:ext uri="{FF2B5EF4-FFF2-40B4-BE49-F238E27FC236}">
                <a16:creationId xmlns:a16="http://schemas.microsoft.com/office/drawing/2014/main" id="{26E0365F-C502-74C7-8F71-081BBA76B1FD}"/>
              </a:ext>
            </a:extLst>
          </p:cNvPr>
          <p:cNvGrpSpPr/>
          <p:nvPr/>
        </p:nvGrpSpPr>
        <p:grpSpPr>
          <a:xfrm>
            <a:off x="8205842" y="1320432"/>
            <a:ext cx="2102621" cy="5368530"/>
            <a:chOff x="7613291" y="405126"/>
            <a:chExt cx="2792407" cy="6407946"/>
          </a:xfrm>
        </p:grpSpPr>
        <p:sp>
          <p:nvSpPr>
            <p:cNvPr id="24" name="Gelijkbenige driehoek 23">
              <a:extLst>
                <a:ext uri="{FF2B5EF4-FFF2-40B4-BE49-F238E27FC236}">
                  <a16:creationId xmlns:a16="http://schemas.microsoft.com/office/drawing/2014/main" id="{1B49DA13-230B-B231-2B8E-9E87EC295ADE}"/>
                </a:ext>
              </a:extLst>
            </p:cNvPr>
            <p:cNvSpPr/>
            <p:nvPr/>
          </p:nvSpPr>
          <p:spPr>
            <a:xfrm rot="10800000">
              <a:off x="7613291" y="405126"/>
              <a:ext cx="2792407" cy="6407946"/>
            </a:xfrm>
            <a:prstGeom prst="triangl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pic>
          <p:nvPicPr>
            <p:cNvPr id="25" name="Graphic 24" descr="Introductiepagina silhouet">
              <a:extLst>
                <a:ext uri="{FF2B5EF4-FFF2-40B4-BE49-F238E27FC236}">
                  <a16:creationId xmlns:a16="http://schemas.microsoft.com/office/drawing/2014/main" id="{4466C37D-BB10-19C2-C7AA-55B44E6D015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585878" y="885410"/>
              <a:ext cx="454195" cy="454195"/>
            </a:xfrm>
            <a:prstGeom prst="rect">
              <a:avLst/>
            </a:prstGeom>
          </p:spPr>
        </p:pic>
        <p:pic>
          <p:nvPicPr>
            <p:cNvPr id="26" name="Graphic 25" descr="Huis silhouet">
              <a:extLst>
                <a:ext uri="{FF2B5EF4-FFF2-40B4-BE49-F238E27FC236}">
                  <a16:creationId xmlns:a16="http://schemas.microsoft.com/office/drawing/2014/main" id="{7C814078-3D56-9261-3C7E-3372FD315E8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0763" y="650120"/>
              <a:ext cx="454196" cy="454196"/>
            </a:xfrm>
            <a:prstGeom prst="rect">
              <a:avLst/>
            </a:prstGeom>
          </p:spPr>
        </p:pic>
        <p:pic>
          <p:nvPicPr>
            <p:cNvPr id="27" name="Graphic 26" descr="Introductiepagina silhouet">
              <a:extLst>
                <a:ext uri="{FF2B5EF4-FFF2-40B4-BE49-F238E27FC236}">
                  <a16:creationId xmlns:a16="http://schemas.microsoft.com/office/drawing/2014/main" id="{3A4857A2-C26E-ACD2-45C5-50A640E2C3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76943" y="810637"/>
              <a:ext cx="454195" cy="454195"/>
            </a:xfrm>
            <a:prstGeom prst="rect">
              <a:avLst/>
            </a:prstGeom>
          </p:spPr>
        </p:pic>
        <p:pic>
          <p:nvPicPr>
            <p:cNvPr id="28" name="Graphic 27" descr="Huis silhouet">
              <a:extLst>
                <a:ext uri="{FF2B5EF4-FFF2-40B4-BE49-F238E27FC236}">
                  <a16:creationId xmlns:a16="http://schemas.microsoft.com/office/drawing/2014/main" id="{9478254C-D3B9-89C3-36FF-6B091AFC3DC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977208" y="809716"/>
              <a:ext cx="454196" cy="454196"/>
            </a:xfrm>
            <a:prstGeom prst="rect">
              <a:avLst/>
            </a:prstGeom>
          </p:spPr>
        </p:pic>
        <p:pic>
          <p:nvPicPr>
            <p:cNvPr id="29" name="Graphic 28" descr="Introductiepagina silhouet">
              <a:extLst>
                <a:ext uri="{FF2B5EF4-FFF2-40B4-BE49-F238E27FC236}">
                  <a16:creationId xmlns:a16="http://schemas.microsoft.com/office/drawing/2014/main" id="{4B925838-B40A-7BFD-6698-8D29997B1D3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0824" y="491714"/>
              <a:ext cx="454195" cy="454195"/>
            </a:xfrm>
            <a:prstGeom prst="rect">
              <a:avLst/>
            </a:prstGeom>
          </p:spPr>
        </p:pic>
        <p:pic>
          <p:nvPicPr>
            <p:cNvPr id="30" name="Graphic 29" descr="Huis silhouet">
              <a:extLst>
                <a:ext uri="{FF2B5EF4-FFF2-40B4-BE49-F238E27FC236}">
                  <a16:creationId xmlns:a16="http://schemas.microsoft.com/office/drawing/2014/main" id="{BB5729F3-E5D3-386B-4DE8-37B97CEA233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29799" y="508609"/>
              <a:ext cx="454196" cy="454196"/>
            </a:xfrm>
            <a:prstGeom prst="rect">
              <a:avLst/>
            </a:prstGeom>
          </p:spPr>
        </p:pic>
        <p:pic>
          <p:nvPicPr>
            <p:cNvPr id="31" name="Graphic 30" descr="Introductiepagina silhouet">
              <a:extLst>
                <a:ext uri="{FF2B5EF4-FFF2-40B4-BE49-F238E27FC236}">
                  <a16:creationId xmlns:a16="http://schemas.microsoft.com/office/drawing/2014/main" id="{E387FC58-6AE6-2BA6-2084-3830F0C6C65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50110" y="4674282"/>
              <a:ext cx="454195" cy="454195"/>
            </a:xfrm>
            <a:prstGeom prst="rect">
              <a:avLst/>
            </a:prstGeom>
          </p:spPr>
        </p:pic>
        <p:pic>
          <p:nvPicPr>
            <p:cNvPr id="32" name="Graphic 31" descr="Huis silhouet">
              <a:extLst>
                <a:ext uri="{FF2B5EF4-FFF2-40B4-BE49-F238E27FC236}">
                  <a16:creationId xmlns:a16="http://schemas.microsoft.com/office/drawing/2014/main" id="{D0B649D1-3BF8-F9C3-0B02-3EB5AAC93F75}"/>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58585" y="4329527"/>
              <a:ext cx="454196" cy="454196"/>
            </a:xfrm>
            <a:prstGeom prst="rect">
              <a:avLst/>
            </a:prstGeom>
          </p:spPr>
        </p:pic>
        <p:pic>
          <p:nvPicPr>
            <p:cNvPr id="33" name="Graphic 32" descr="Introductiepagina silhouet">
              <a:extLst>
                <a:ext uri="{FF2B5EF4-FFF2-40B4-BE49-F238E27FC236}">
                  <a16:creationId xmlns:a16="http://schemas.microsoft.com/office/drawing/2014/main" id="{6FF3F2D0-826E-1F8E-B2C7-D671710EF49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05202" y="1481523"/>
              <a:ext cx="454195" cy="454195"/>
            </a:xfrm>
            <a:prstGeom prst="rect">
              <a:avLst/>
            </a:prstGeom>
          </p:spPr>
        </p:pic>
        <p:pic>
          <p:nvPicPr>
            <p:cNvPr id="34" name="Graphic 33" descr="Huis silhouet">
              <a:extLst>
                <a:ext uri="{FF2B5EF4-FFF2-40B4-BE49-F238E27FC236}">
                  <a16:creationId xmlns:a16="http://schemas.microsoft.com/office/drawing/2014/main" id="{F9FF7F7A-F4BB-DE0B-C993-54B54C8D57A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55299" y="1240897"/>
              <a:ext cx="454196" cy="454196"/>
            </a:xfrm>
            <a:prstGeom prst="rect">
              <a:avLst/>
            </a:prstGeom>
          </p:spPr>
        </p:pic>
        <p:pic>
          <p:nvPicPr>
            <p:cNvPr id="35" name="Graphic 34" descr="Introductiepagina silhouet">
              <a:extLst>
                <a:ext uri="{FF2B5EF4-FFF2-40B4-BE49-F238E27FC236}">
                  <a16:creationId xmlns:a16="http://schemas.microsoft.com/office/drawing/2014/main" id="{4C1C2E5E-E34F-CB56-833F-16BF02BA9CC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280897" y="1583092"/>
              <a:ext cx="454195" cy="454195"/>
            </a:xfrm>
            <a:prstGeom prst="rect">
              <a:avLst/>
            </a:prstGeom>
          </p:spPr>
        </p:pic>
        <p:pic>
          <p:nvPicPr>
            <p:cNvPr id="36" name="Graphic 35" descr="Introductiepagina silhouet">
              <a:extLst>
                <a:ext uri="{FF2B5EF4-FFF2-40B4-BE49-F238E27FC236}">
                  <a16:creationId xmlns:a16="http://schemas.microsoft.com/office/drawing/2014/main" id="{BAFDC5E3-3978-CD13-DCBA-0BEAE674F5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943383" y="1214559"/>
              <a:ext cx="454195" cy="454195"/>
            </a:xfrm>
            <a:prstGeom prst="rect">
              <a:avLst/>
            </a:prstGeom>
          </p:spPr>
        </p:pic>
        <p:pic>
          <p:nvPicPr>
            <p:cNvPr id="37" name="Graphic 36" descr="Huis silhouet">
              <a:extLst>
                <a:ext uri="{FF2B5EF4-FFF2-40B4-BE49-F238E27FC236}">
                  <a16:creationId xmlns:a16="http://schemas.microsoft.com/office/drawing/2014/main" id="{BB348FBC-8502-349F-41E6-FB873861EF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228373" y="1147268"/>
              <a:ext cx="454196" cy="454196"/>
            </a:xfrm>
            <a:prstGeom prst="rect">
              <a:avLst/>
            </a:prstGeom>
          </p:spPr>
        </p:pic>
        <p:pic>
          <p:nvPicPr>
            <p:cNvPr id="38" name="Graphic 37" descr="Introductiepagina silhouet">
              <a:extLst>
                <a:ext uri="{FF2B5EF4-FFF2-40B4-BE49-F238E27FC236}">
                  <a16:creationId xmlns:a16="http://schemas.microsoft.com/office/drawing/2014/main" id="{143CF4DD-0BCC-89AB-4AE4-D4A1A70904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10932" y="1337855"/>
              <a:ext cx="454195" cy="454195"/>
            </a:xfrm>
            <a:prstGeom prst="rect">
              <a:avLst/>
            </a:prstGeom>
          </p:spPr>
        </p:pic>
        <p:pic>
          <p:nvPicPr>
            <p:cNvPr id="39" name="Graphic 38" descr="Introductiepagina silhouet">
              <a:extLst>
                <a:ext uri="{FF2B5EF4-FFF2-40B4-BE49-F238E27FC236}">
                  <a16:creationId xmlns:a16="http://schemas.microsoft.com/office/drawing/2014/main" id="{A0C0C152-965F-A484-AFB4-BB1DAFEC76C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990453" y="2799416"/>
              <a:ext cx="454195" cy="454195"/>
            </a:xfrm>
            <a:prstGeom prst="rect">
              <a:avLst/>
            </a:prstGeom>
          </p:spPr>
        </p:pic>
        <p:pic>
          <p:nvPicPr>
            <p:cNvPr id="40" name="Graphic 39" descr="Huis silhouet">
              <a:extLst>
                <a:ext uri="{FF2B5EF4-FFF2-40B4-BE49-F238E27FC236}">
                  <a16:creationId xmlns:a16="http://schemas.microsoft.com/office/drawing/2014/main" id="{CA76182C-AC00-029E-1BBC-522CBC713DA4}"/>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700117" y="3060073"/>
              <a:ext cx="454196" cy="454196"/>
            </a:xfrm>
            <a:prstGeom prst="rect">
              <a:avLst/>
            </a:prstGeom>
          </p:spPr>
        </p:pic>
        <p:pic>
          <p:nvPicPr>
            <p:cNvPr id="41" name="Graphic 40" descr="Introductiepagina silhouet">
              <a:extLst>
                <a:ext uri="{FF2B5EF4-FFF2-40B4-BE49-F238E27FC236}">
                  <a16:creationId xmlns:a16="http://schemas.microsoft.com/office/drawing/2014/main" id="{B17B40B5-8683-223B-41CF-83B5C94E6D5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681518" y="2724643"/>
              <a:ext cx="454195" cy="454195"/>
            </a:xfrm>
            <a:prstGeom prst="rect">
              <a:avLst/>
            </a:prstGeom>
          </p:spPr>
        </p:pic>
        <p:pic>
          <p:nvPicPr>
            <p:cNvPr id="42" name="Graphic 41" descr="Huis silhouet">
              <a:extLst>
                <a:ext uri="{FF2B5EF4-FFF2-40B4-BE49-F238E27FC236}">
                  <a16:creationId xmlns:a16="http://schemas.microsoft.com/office/drawing/2014/main" id="{86730B29-9725-CE98-0675-F9CA3D289B1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959874" y="3154903"/>
              <a:ext cx="454196" cy="454196"/>
            </a:xfrm>
            <a:prstGeom prst="rect">
              <a:avLst/>
            </a:prstGeom>
          </p:spPr>
        </p:pic>
        <p:pic>
          <p:nvPicPr>
            <p:cNvPr id="43" name="Graphic 42" descr="Huis silhouet">
              <a:extLst>
                <a:ext uri="{FF2B5EF4-FFF2-40B4-BE49-F238E27FC236}">
                  <a16:creationId xmlns:a16="http://schemas.microsoft.com/office/drawing/2014/main" id="{6B7C8633-5D56-333D-F58D-C6D8CB6B578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38018" y="2967872"/>
              <a:ext cx="454196" cy="454196"/>
            </a:xfrm>
            <a:prstGeom prst="rect">
              <a:avLst/>
            </a:prstGeom>
          </p:spPr>
        </p:pic>
        <p:pic>
          <p:nvPicPr>
            <p:cNvPr id="44" name="Graphic 43" descr="Introductiepagina silhouet">
              <a:extLst>
                <a:ext uri="{FF2B5EF4-FFF2-40B4-BE49-F238E27FC236}">
                  <a16:creationId xmlns:a16="http://schemas.microsoft.com/office/drawing/2014/main" id="{97302106-A2ED-91A1-E170-E7E83BC1B15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15507" y="3251861"/>
              <a:ext cx="454195" cy="454195"/>
            </a:xfrm>
            <a:prstGeom prst="rect">
              <a:avLst/>
            </a:prstGeom>
          </p:spPr>
        </p:pic>
        <p:pic>
          <p:nvPicPr>
            <p:cNvPr id="45" name="Graphic 44" descr="Huis silhouet">
              <a:extLst>
                <a:ext uri="{FF2B5EF4-FFF2-40B4-BE49-F238E27FC236}">
                  <a16:creationId xmlns:a16="http://schemas.microsoft.com/office/drawing/2014/main" id="{4ED54709-76E1-743E-BF2E-A730DAA7BFC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314043" y="991630"/>
              <a:ext cx="454196" cy="454196"/>
            </a:xfrm>
            <a:prstGeom prst="rect">
              <a:avLst/>
            </a:prstGeom>
          </p:spPr>
        </p:pic>
        <p:pic>
          <p:nvPicPr>
            <p:cNvPr id="46" name="Graphic 45" descr="Introductiepagina silhouet">
              <a:extLst>
                <a:ext uri="{FF2B5EF4-FFF2-40B4-BE49-F238E27FC236}">
                  <a16:creationId xmlns:a16="http://schemas.microsoft.com/office/drawing/2014/main" id="{26C1E667-0073-4252-8709-C6EA1210CA9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247931" y="1376034"/>
              <a:ext cx="454195" cy="454195"/>
            </a:xfrm>
            <a:prstGeom prst="rect">
              <a:avLst/>
            </a:prstGeom>
          </p:spPr>
        </p:pic>
        <p:pic>
          <p:nvPicPr>
            <p:cNvPr id="47" name="Graphic 46" descr="Huis silhouet">
              <a:extLst>
                <a:ext uri="{FF2B5EF4-FFF2-40B4-BE49-F238E27FC236}">
                  <a16:creationId xmlns:a16="http://schemas.microsoft.com/office/drawing/2014/main" id="{18BFD762-0C6D-A147-FC36-6D9C7DA0B52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91251" y="1698876"/>
              <a:ext cx="454196" cy="454196"/>
            </a:xfrm>
            <a:prstGeom prst="rect">
              <a:avLst/>
            </a:prstGeom>
          </p:spPr>
        </p:pic>
        <p:pic>
          <p:nvPicPr>
            <p:cNvPr id="48" name="Graphic 47" descr="Introductiepagina silhouet">
              <a:extLst>
                <a:ext uri="{FF2B5EF4-FFF2-40B4-BE49-F238E27FC236}">
                  <a16:creationId xmlns:a16="http://schemas.microsoft.com/office/drawing/2014/main" id="{451AC846-5398-1AB9-9661-69D6671BA76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742232" y="1810265"/>
              <a:ext cx="454195" cy="454195"/>
            </a:xfrm>
            <a:prstGeom prst="rect">
              <a:avLst/>
            </a:prstGeom>
          </p:spPr>
        </p:pic>
        <p:pic>
          <p:nvPicPr>
            <p:cNvPr id="49" name="Graphic 48" descr="Introductiepagina silhouet">
              <a:extLst>
                <a:ext uri="{FF2B5EF4-FFF2-40B4-BE49-F238E27FC236}">
                  <a16:creationId xmlns:a16="http://schemas.microsoft.com/office/drawing/2014/main" id="{5162C915-F127-83C5-555A-BC97BE96007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42555" y="1013799"/>
              <a:ext cx="454195" cy="454195"/>
            </a:xfrm>
            <a:prstGeom prst="rect">
              <a:avLst/>
            </a:prstGeom>
          </p:spPr>
        </p:pic>
        <p:pic>
          <p:nvPicPr>
            <p:cNvPr id="50" name="Graphic 49" descr="Huis silhouet">
              <a:extLst>
                <a:ext uri="{FF2B5EF4-FFF2-40B4-BE49-F238E27FC236}">
                  <a16:creationId xmlns:a16="http://schemas.microsoft.com/office/drawing/2014/main" id="{28A3D9C4-4B81-4238-B047-A8797EC6B0B9}"/>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63566" y="4429931"/>
              <a:ext cx="454196" cy="454196"/>
            </a:xfrm>
            <a:prstGeom prst="rect">
              <a:avLst/>
            </a:prstGeom>
          </p:spPr>
        </p:pic>
      </p:grpSp>
      <p:sp>
        <p:nvSpPr>
          <p:cNvPr id="6" name="Tijdelijke aanduiding voor inhoud 2">
            <a:extLst>
              <a:ext uri="{FF2B5EF4-FFF2-40B4-BE49-F238E27FC236}">
                <a16:creationId xmlns:a16="http://schemas.microsoft.com/office/drawing/2014/main" id="{8030CF06-0096-80D8-A689-3F2F1DB0C64F}"/>
              </a:ext>
            </a:extLst>
          </p:cNvPr>
          <p:cNvSpPr>
            <a:spLocks noGrp="1"/>
          </p:cNvSpPr>
          <p:nvPr>
            <p:ph idx="1"/>
          </p:nvPr>
        </p:nvSpPr>
        <p:spPr>
          <a:xfrm>
            <a:off x="1465378" y="1488699"/>
            <a:ext cx="2354501" cy="650479"/>
          </a:xfrm>
        </p:spPr>
        <p:txBody>
          <a:bodyPr>
            <a:noAutofit/>
          </a:bodyPr>
          <a:lstStyle/>
          <a:p>
            <a:pPr marL="0" indent="0" algn="ctr">
              <a:buNone/>
            </a:pPr>
            <a:r>
              <a:rPr lang="nl-NL" sz="2400" b="1" dirty="0">
                <a:solidFill>
                  <a:srgbClr val="3EB7F2"/>
                </a:solidFill>
              </a:rPr>
              <a:t>Analyseren</a:t>
            </a:r>
            <a:endParaRPr lang="nl-NL" sz="2800" b="1" dirty="0">
              <a:solidFill>
                <a:srgbClr val="3EB7F2"/>
              </a:solidFill>
            </a:endParaRPr>
          </a:p>
          <a:p>
            <a:pPr marL="0" indent="0" algn="ctr">
              <a:buNone/>
            </a:pPr>
            <a:r>
              <a:rPr lang="nl-NL" sz="1800" b="1" dirty="0">
                <a:solidFill>
                  <a:srgbClr val="3EB7F2"/>
                </a:solidFill>
              </a:rPr>
              <a:t>(Bureau onderzoek)</a:t>
            </a:r>
            <a:endParaRPr lang="nl-NL" sz="1200" b="1" dirty="0">
              <a:solidFill>
                <a:srgbClr val="3EB7F2"/>
              </a:solidFill>
            </a:endParaRPr>
          </a:p>
        </p:txBody>
      </p:sp>
      <p:grpSp>
        <p:nvGrpSpPr>
          <p:cNvPr id="59" name="Groep 58">
            <a:extLst>
              <a:ext uri="{FF2B5EF4-FFF2-40B4-BE49-F238E27FC236}">
                <a16:creationId xmlns:a16="http://schemas.microsoft.com/office/drawing/2014/main" id="{E563EE2D-DF39-3D12-8A01-32B79E8DA645}"/>
              </a:ext>
            </a:extLst>
          </p:cNvPr>
          <p:cNvGrpSpPr/>
          <p:nvPr/>
        </p:nvGrpSpPr>
        <p:grpSpPr>
          <a:xfrm>
            <a:off x="10457733" y="842379"/>
            <a:ext cx="1291390" cy="5400423"/>
            <a:chOff x="10520514" y="742925"/>
            <a:chExt cx="1291390" cy="5400423"/>
          </a:xfrm>
        </p:grpSpPr>
        <p:cxnSp>
          <p:nvCxnSpPr>
            <p:cNvPr id="19" name="Rechte verbindingslijn met pijl 18">
              <a:extLst>
                <a:ext uri="{FF2B5EF4-FFF2-40B4-BE49-F238E27FC236}">
                  <a16:creationId xmlns:a16="http://schemas.microsoft.com/office/drawing/2014/main" id="{6FF1A579-FC8B-69B1-6AE9-05109261F074}"/>
                </a:ext>
              </a:extLst>
            </p:cNvPr>
            <p:cNvCxnSpPr>
              <a:cxnSpLocks/>
            </p:cNvCxnSpPr>
            <p:nvPr/>
          </p:nvCxnSpPr>
          <p:spPr>
            <a:xfrm flipH="1">
              <a:off x="11140291" y="5220564"/>
              <a:ext cx="15857" cy="922784"/>
            </a:xfrm>
            <a:prstGeom prst="straightConnector1">
              <a:avLst/>
            </a:prstGeom>
            <a:ln w="57150">
              <a:solidFill>
                <a:srgbClr val="28CC8B"/>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Zeef rvs">
              <a:extLst>
                <a:ext uri="{FF2B5EF4-FFF2-40B4-BE49-F238E27FC236}">
                  <a16:creationId xmlns:a16="http://schemas.microsoft.com/office/drawing/2014/main" id="{5B5FE8C6-35F1-2074-D674-EA1D5D3559F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4544798"/>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4" name="Rechte verbindingslijn 53">
              <a:extLst>
                <a:ext uri="{FF2B5EF4-FFF2-40B4-BE49-F238E27FC236}">
                  <a16:creationId xmlns:a16="http://schemas.microsoft.com/office/drawing/2014/main" id="{61CFD24C-89AF-0586-FA82-751E2D466A08}"/>
                </a:ext>
              </a:extLst>
            </p:cNvPr>
            <p:cNvCxnSpPr/>
            <p:nvPr/>
          </p:nvCxnSpPr>
          <p:spPr>
            <a:xfrm flipV="1">
              <a:off x="11148219" y="4358204"/>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1" name="Picture 2" descr="Zeef rvs">
              <a:extLst>
                <a:ext uri="{FF2B5EF4-FFF2-40B4-BE49-F238E27FC236}">
                  <a16:creationId xmlns:a16="http://schemas.microsoft.com/office/drawing/2014/main" id="{174308C7-B83F-CC6B-ADDC-11FEEDDF24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8526" y="367152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Rechte verbindingslijn 54">
              <a:extLst>
                <a:ext uri="{FF2B5EF4-FFF2-40B4-BE49-F238E27FC236}">
                  <a16:creationId xmlns:a16="http://schemas.microsoft.com/office/drawing/2014/main" id="{BCF1FF44-B238-C120-D56B-D60A630B67CB}"/>
                </a:ext>
              </a:extLst>
            </p:cNvPr>
            <p:cNvCxnSpPr/>
            <p:nvPr/>
          </p:nvCxnSpPr>
          <p:spPr>
            <a:xfrm flipV="1">
              <a:off x="11148219" y="3484926"/>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10" name="Picture 2" descr="Zeef rvs">
              <a:extLst>
                <a:ext uri="{FF2B5EF4-FFF2-40B4-BE49-F238E27FC236}">
                  <a16:creationId xmlns:a16="http://schemas.microsoft.com/office/drawing/2014/main" id="{70605B98-54EF-3385-CF7B-A32CAE29753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1493" y="2696505"/>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6" name="Rechte verbindingslijn 55">
              <a:extLst>
                <a:ext uri="{FF2B5EF4-FFF2-40B4-BE49-F238E27FC236}">
                  <a16:creationId xmlns:a16="http://schemas.microsoft.com/office/drawing/2014/main" id="{8BB1ADC3-7112-9536-FFE4-F57DC7884105}"/>
                </a:ext>
              </a:extLst>
            </p:cNvPr>
            <p:cNvCxnSpPr/>
            <p:nvPr/>
          </p:nvCxnSpPr>
          <p:spPr>
            <a:xfrm flipV="1">
              <a:off x="11148219" y="2545830"/>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9" name="Picture 2" descr="Zeef rvs">
              <a:extLst>
                <a:ext uri="{FF2B5EF4-FFF2-40B4-BE49-F238E27FC236}">
                  <a16:creationId xmlns:a16="http://schemas.microsoft.com/office/drawing/2014/main" id="{96CE6CD5-264A-E0FD-4B35-7CCA643036B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1769697"/>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Rechte verbindingslijn 56">
              <a:extLst>
                <a:ext uri="{FF2B5EF4-FFF2-40B4-BE49-F238E27FC236}">
                  <a16:creationId xmlns:a16="http://schemas.microsoft.com/office/drawing/2014/main" id="{FFA1439C-92B0-748E-41F8-EC92652B6BA3}"/>
                </a:ext>
              </a:extLst>
            </p:cNvPr>
            <p:cNvCxnSpPr/>
            <p:nvPr/>
          </p:nvCxnSpPr>
          <p:spPr>
            <a:xfrm flipV="1">
              <a:off x="11140291" y="1580312"/>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pic>
          <p:nvPicPr>
            <p:cNvPr id="3074" name="Picture 2" descr="Zeef rvs">
              <a:extLst>
                <a:ext uri="{FF2B5EF4-FFF2-40B4-BE49-F238E27FC236}">
                  <a16:creationId xmlns:a16="http://schemas.microsoft.com/office/drawing/2014/main" id="{CC61EFA3-7DB7-DA32-225F-1D75544D84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7600" r="92600">
                          <a14:foregroundMark x1="11000" y1="31600" x2="13200" y2="68200"/>
                          <a14:foregroundMark x1="92800" y1="36400" x2="86400" y2="33600"/>
                          <a14:foregroundMark x1="13200" y1="31600" x2="16000" y2="36400"/>
                          <a14:foregroundMark x1="10400" y1="33000" x2="13800" y2="34400"/>
                          <a14:foregroundMark x1="7600" y1="35800" x2="9000" y2="35800"/>
                        </a14:backgroundRemoval>
                      </a14:imgEffect>
                    </a14:imgLayer>
                  </a14:imgProps>
                </a:ext>
                <a:ext uri="{28A0092B-C50C-407E-A947-70E740481C1C}">
                  <a14:useLocalDpi xmlns:a14="http://schemas.microsoft.com/office/drawing/2010/main" val="0"/>
                </a:ext>
              </a:extLst>
            </a:blip>
            <a:srcRect/>
            <a:stretch>
              <a:fillRect/>
            </a:stretch>
          </p:blipFill>
          <p:spPr bwMode="auto">
            <a:xfrm>
              <a:off x="10520514" y="920050"/>
              <a:ext cx="1283378" cy="1283378"/>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Rechte verbindingslijn 57">
              <a:extLst>
                <a:ext uri="{FF2B5EF4-FFF2-40B4-BE49-F238E27FC236}">
                  <a16:creationId xmlns:a16="http://schemas.microsoft.com/office/drawing/2014/main" id="{D65EF0E6-5C71-B4DE-B242-F365D3668CBD}"/>
                </a:ext>
              </a:extLst>
            </p:cNvPr>
            <p:cNvCxnSpPr/>
            <p:nvPr/>
          </p:nvCxnSpPr>
          <p:spPr>
            <a:xfrm flipV="1">
              <a:off x="11139637" y="742925"/>
              <a:ext cx="0" cy="828283"/>
            </a:xfrm>
            <a:prstGeom prst="line">
              <a:avLst/>
            </a:prstGeom>
            <a:ln w="57150">
              <a:solidFill>
                <a:srgbClr val="28CC8B"/>
              </a:solidFill>
            </a:ln>
          </p:spPr>
          <p:style>
            <a:lnRef idx="1">
              <a:schemeClr val="accent1"/>
            </a:lnRef>
            <a:fillRef idx="0">
              <a:schemeClr val="accent1"/>
            </a:fillRef>
            <a:effectRef idx="0">
              <a:schemeClr val="accent1"/>
            </a:effectRef>
            <a:fontRef idx="minor">
              <a:schemeClr val="tx1"/>
            </a:fontRef>
          </p:style>
        </p:cxnSp>
      </p:grpSp>
      <p:sp>
        <p:nvSpPr>
          <p:cNvPr id="2" name="Trapezium 1">
            <a:extLst>
              <a:ext uri="{FF2B5EF4-FFF2-40B4-BE49-F238E27FC236}">
                <a16:creationId xmlns:a16="http://schemas.microsoft.com/office/drawing/2014/main" id="{43CD098C-AF2F-A3EE-9F4C-3ECAEF80BCAD}"/>
              </a:ext>
            </a:extLst>
          </p:cNvPr>
          <p:cNvSpPr/>
          <p:nvPr/>
        </p:nvSpPr>
        <p:spPr>
          <a:xfrm rot="10800000">
            <a:off x="4965294" y="5326761"/>
            <a:ext cx="2309895" cy="1068794"/>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rapezium 2">
            <a:extLst>
              <a:ext uri="{FF2B5EF4-FFF2-40B4-BE49-F238E27FC236}">
                <a16:creationId xmlns:a16="http://schemas.microsoft.com/office/drawing/2014/main" id="{76781095-566A-DDA1-D897-F62E5F7D8908}"/>
              </a:ext>
            </a:extLst>
          </p:cNvPr>
          <p:cNvSpPr/>
          <p:nvPr/>
        </p:nvSpPr>
        <p:spPr>
          <a:xfrm rot="10800000">
            <a:off x="4653296" y="3391848"/>
            <a:ext cx="3000268" cy="1299222"/>
          </a:xfrm>
          <a:prstGeom prst="trapezoid">
            <a:avLst/>
          </a:prstGeom>
          <a:solidFill>
            <a:srgbClr val="17A4E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rapezium 3">
            <a:extLst>
              <a:ext uri="{FF2B5EF4-FFF2-40B4-BE49-F238E27FC236}">
                <a16:creationId xmlns:a16="http://schemas.microsoft.com/office/drawing/2014/main" id="{F54364E2-6919-1DAC-0648-37A267692D79}"/>
              </a:ext>
            </a:extLst>
          </p:cNvPr>
          <p:cNvSpPr/>
          <p:nvPr/>
        </p:nvSpPr>
        <p:spPr>
          <a:xfrm rot="10800000">
            <a:off x="4339397" y="1318190"/>
            <a:ext cx="3684450" cy="1348192"/>
          </a:xfrm>
          <a:prstGeom prst="trapezoid">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nl-NL" dirty="0"/>
          </a:p>
        </p:txBody>
      </p:sp>
      <p:sp>
        <p:nvSpPr>
          <p:cNvPr id="8" name="Tekstvak 7">
            <a:extLst>
              <a:ext uri="{FF2B5EF4-FFF2-40B4-BE49-F238E27FC236}">
                <a16:creationId xmlns:a16="http://schemas.microsoft.com/office/drawing/2014/main" id="{C31B485C-C8BA-F1F3-5D43-1C12C4FF37B1}"/>
              </a:ext>
            </a:extLst>
          </p:cNvPr>
          <p:cNvSpPr txBox="1"/>
          <p:nvPr/>
        </p:nvSpPr>
        <p:spPr>
          <a:xfrm>
            <a:off x="4527016" y="1593636"/>
            <a:ext cx="3132166" cy="892552"/>
          </a:xfrm>
          <a:prstGeom prst="rect">
            <a:avLst/>
          </a:prstGeom>
          <a:noFill/>
        </p:spPr>
        <p:txBody>
          <a:bodyPr wrap="square" rtlCol="0">
            <a:spAutoFit/>
          </a:bodyPr>
          <a:lstStyle/>
          <a:p>
            <a:pPr algn="ctr"/>
            <a:r>
              <a:rPr lang="nl-NL" sz="2000" b="1" dirty="0">
                <a:solidFill>
                  <a:schemeClr val="bg1"/>
                </a:solidFill>
              </a:rPr>
              <a:t>Stap 1.</a:t>
            </a:r>
          </a:p>
          <a:p>
            <a:pPr algn="ctr"/>
            <a:r>
              <a:rPr lang="nl-NL" sz="1600" b="1" dirty="0">
                <a:solidFill>
                  <a:schemeClr val="bg1"/>
                </a:solidFill>
              </a:rPr>
              <a:t>Funderingsrisicorapport</a:t>
            </a:r>
            <a:br>
              <a:rPr lang="nl-NL" sz="1600" b="1" dirty="0">
                <a:solidFill>
                  <a:schemeClr val="bg1"/>
                </a:solidFill>
              </a:rPr>
            </a:br>
            <a:r>
              <a:rPr lang="nl-NL" sz="1600" i="1" dirty="0">
                <a:solidFill>
                  <a:schemeClr val="bg1"/>
                </a:solidFill>
              </a:rPr>
              <a:t>(vanuit FunderMaps)</a:t>
            </a:r>
          </a:p>
        </p:txBody>
      </p:sp>
      <p:sp>
        <p:nvSpPr>
          <p:cNvPr id="13" name="Tekstvak 12">
            <a:extLst>
              <a:ext uri="{FF2B5EF4-FFF2-40B4-BE49-F238E27FC236}">
                <a16:creationId xmlns:a16="http://schemas.microsoft.com/office/drawing/2014/main" id="{612B6769-00D1-600D-1CF6-4447E5DC3366}"/>
              </a:ext>
            </a:extLst>
          </p:cNvPr>
          <p:cNvSpPr txBox="1"/>
          <p:nvPr/>
        </p:nvSpPr>
        <p:spPr>
          <a:xfrm>
            <a:off x="4588990" y="3542591"/>
            <a:ext cx="3132166" cy="892552"/>
          </a:xfrm>
          <a:prstGeom prst="rect">
            <a:avLst/>
          </a:prstGeom>
          <a:noFill/>
        </p:spPr>
        <p:txBody>
          <a:bodyPr wrap="square" rtlCol="0">
            <a:spAutoFit/>
          </a:bodyPr>
          <a:lstStyle/>
          <a:p>
            <a:pPr algn="ctr"/>
            <a:r>
              <a:rPr lang="nl-NL" sz="2000" b="1" dirty="0">
                <a:solidFill>
                  <a:schemeClr val="bg1"/>
                </a:solidFill>
              </a:rPr>
              <a:t>Stap 2. </a:t>
            </a:r>
          </a:p>
          <a:p>
            <a:pPr algn="ctr"/>
            <a:r>
              <a:rPr lang="nl-NL" sz="1600" b="1" dirty="0">
                <a:solidFill>
                  <a:schemeClr val="bg1"/>
                </a:solidFill>
              </a:rPr>
              <a:t>Aanvullend onderzoek</a:t>
            </a:r>
            <a:br>
              <a:rPr lang="nl-NL" sz="1600" b="1" dirty="0">
                <a:solidFill>
                  <a:schemeClr val="bg1"/>
                </a:solidFill>
              </a:rPr>
            </a:br>
            <a:r>
              <a:rPr lang="nl-NL" sz="1600" i="1" dirty="0">
                <a:solidFill>
                  <a:schemeClr val="bg1"/>
                </a:solidFill>
              </a:rPr>
              <a:t>(volgens QuickScan richtlijn)</a:t>
            </a:r>
          </a:p>
        </p:txBody>
      </p:sp>
      <p:sp>
        <p:nvSpPr>
          <p:cNvPr id="16" name="Tekstvak 15">
            <a:extLst>
              <a:ext uri="{FF2B5EF4-FFF2-40B4-BE49-F238E27FC236}">
                <a16:creationId xmlns:a16="http://schemas.microsoft.com/office/drawing/2014/main" id="{F76AAA94-3DF3-851D-C2B7-19E0763F17B4}"/>
              </a:ext>
            </a:extLst>
          </p:cNvPr>
          <p:cNvSpPr txBox="1"/>
          <p:nvPr/>
        </p:nvSpPr>
        <p:spPr>
          <a:xfrm>
            <a:off x="4527016" y="5491774"/>
            <a:ext cx="3132166" cy="800219"/>
          </a:xfrm>
          <a:prstGeom prst="rect">
            <a:avLst/>
          </a:prstGeom>
          <a:noFill/>
        </p:spPr>
        <p:txBody>
          <a:bodyPr wrap="square" rtlCol="0">
            <a:spAutoFit/>
          </a:bodyPr>
          <a:lstStyle/>
          <a:p>
            <a:pPr algn="ctr"/>
            <a:r>
              <a:rPr lang="nl-NL" b="1" dirty="0">
                <a:solidFill>
                  <a:schemeClr val="bg1"/>
                </a:solidFill>
              </a:rPr>
              <a:t>Stap 3. </a:t>
            </a:r>
          </a:p>
          <a:p>
            <a:pPr algn="ctr"/>
            <a:r>
              <a:rPr lang="nl-NL" sz="1400" b="1" dirty="0">
                <a:solidFill>
                  <a:schemeClr val="bg1"/>
                </a:solidFill>
              </a:rPr>
              <a:t>Funderingsonderzoek</a:t>
            </a:r>
            <a:br>
              <a:rPr lang="nl-NL" sz="1400" b="1" dirty="0">
                <a:solidFill>
                  <a:schemeClr val="bg1"/>
                </a:solidFill>
              </a:rPr>
            </a:br>
            <a:r>
              <a:rPr lang="nl-NL" sz="1400" i="1" dirty="0">
                <a:solidFill>
                  <a:schemeClr val="bg1"/>
                </a:solidFill>
              </a:rPr>
              <a:t>(volgens KCAF richtlijn)</a:t>
            </a:r>
          </a:p>
        </p:txBody>
      </p:sp>
      <p:cxnSp>
        <p:nvCxnSpPr>
          <p:cNvPr id="3078" name="Rechte verbindingslijn 3077">
            <a:extLst>
              <a:ext uri="{FF2B5EF4-FFF2-40B4-BE49-F238E27FC236}">
                <a16:creationId xmlns:a16="http://schemas.microsoft.com/office/drawing/2014/main" id="{4AE4B4D0-030E-5E30-2C7C-09E669733B79}"/>
              </a:ext>
            </a:extLst>
          </p:cNvPr>
          <p:cNvCxnSpPr>
            <a:cxnSpLocks/>
          </p:cNvCxnSpPr>
          <p:nvPr/>
        </p:nvCxnSpPr>
        <p:spPr>
          <a:xfrm flipH="1">
            <a:off x="1009815" y="3059425"/>
            <a:ext cx="34534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9" name="Rechte verbindingslijn 3078">
            <a:extLst>
              <a:ext uri="{FF2B5EF4-FFF2-40B4-BE49-F238E27FC236}">
                <a16:creationId xmlns:a16="http://schemas.microsoft.com/office/drawing/2014/main" id="{36B54462-337F-0CEE-1B4F-08FE1624D0D7}"/>
              </a:ext>
            </a:extLst>
          </p:cNvPr>
          <p:cNvCxnSpPr>
            <a:cxnSpLocks/>
          </p:cNvCxnSpPr>
          <p:nvPr/>
        </p:nvCxnSpPr>
        <p:spPr>
          <a:xfrm flipH="1">
            <a:off x="1009815" y="5072906"/>
            <a:ext cx="345341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ep 4">
            <a:extLst>
              <a:ext uri="{FF2B5EF4-FFF2-40B4-BE49-F238E27FC236}">
                <a16:creationId xmlns:a16="http://schemas.microsoft.com/office/drawing/2014/main" id="{9A8DA8BE-2CED-4075-8314-22CFC13F41FF}"/>
              </a:ext>
            </a:extLst>
          </p:cNvPr>
          <p:cNvGrpSpPr/>
          <p:nvPr/>
        </p:nvGrpSpPr>
        <p:grpSpPr>
          <a:xfrm>
            <a:off x="1136776" y="1256520"/>
            <a:ext cx="2638425" cy="1440394"/>
            <a:chOff x="8258175" y="2183082"/>
            <a:chExt cx="3407001" cy="1871937"/>
          </a:xfrm>
        </p:grpSpPr>
        <p:pic>
          <p:nvPicPr>
            <p:cNvPr id="7" name="Afbeelding 6">
              <a:extLst>
                <a:ext uri="{FF2B5EF4-FFF2-40B4-BE49-F238E27FC236}">
                  <a16:creationId xmlns:a16="http://schemas.microsoft.com/office/drawing/2014/main" id="{F4EDFA40-0222-D0F0-6B99-6265F396FF96}"/>
                </a:ext>
              </a:extLst>
            </p:cNvPr>
            <p:cNvPicPr>
              <a:picLocks noChangeAspect="1"/>
            </p:cNvPicPr>
            <p:nvPr/>
          </p:nvPicPr>
          <p:blipFill>
            <a:blip r:embed="rId13"/>
            <a:stretch>
              <a:fillRect/>
            </a:stretch>
          </p:blipFill>
          <p:spPr>
            <a:xfrm>
              <a:off x="8258175" y="2183082"/>
              <a:ext cx="3407001" cy="1871937"/>
            </a:xfrm>
            <a:prstGeom prst="rect">
              <a:avLst/>
            </a:prstGeom>
            <a:ln>
              <a:noFill/>
            </a:ln>
            <a:effectLst>
              <a:outerShdw blurRad="292100" dist="139700" dir="2700000" algn="tl" rotWithShape="0">
                <a:srgbClr val="333333">
                  <a:alpha val="65000"/>
                </a:srgbClr>
              </a:outerShdw>
            </a:effectLst>
          </p:spPr>
        </p:pic>
        <p:pic>
          <p:nvPicPr>
            <p:cNvPr id="20" name="Afbeelding 19">
              <a:extLst>
                <a:ext uri="{FF2B5EF4-FFF2-40B4-BE49-F238E27FC236}">
                  <a16:creationId xmlns:a16="http://schemas.microsoft.com/office/drawing/2014/main" id="{5CF9BD3E-9298-4A2A-121E-BEDF6D1D2D1B}"/>
                </a:ext>
              </a:extLst>
            </p:cNvPr>
            <p:cNvPicPr>
              <a:picLocks noChangeAspect="1"/>
            </p:cNvPicPr>
            <p:nvPr/>
          </p:nvPicPr>
          <p:blipFill>
            <a:blip r:embed="rId14"/>
            <a:stretch>
              <a:fillRect/>
            </a:stretch>
          </p:blipFill>
          <p:spPr>
            <a:xfrm>
              <a:off x="10044004" y="2437917"/>
              <a:ext cx="1552792" cy="1543533"/>
            </a:xfrm>
            <a:prstGeom prst="rect">
              <a:avLst/>
            </a:prstGeom>
          </p:spPr>
        </p:pic>
      </p:grpSp>
      <p:pic>
        <p:nvPicPr>
          <p:cNvPr id="21" name="Graphic 20">
            <a:extLst>
              <a:ext uri="{FF2B5EF4-FFF2-40B4-BE49-F238E27FC236}">
                <a16:creationId xmlns:a16="http://schemas.microsoft.com/office/drawing/2014/main" id="{777396C9-272F-CE8D-4754-9BBBF1AE4AF8}"/>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8753978" y="1737151"/>
            <a:ext cx="410497" cy="464040"/>
          </a:xfrm>
          <a:prstGeom prst="rect">
            <a:avLst/>
          </a:prstGeom>
        </p:spPr>
      </p:pic>
      <p:pic>
        <p:nvPicPr>
          <p:cNvPr id="22" name="Graphic 21">
            <a:extLst>
              <a:ext uri="{FF2B5EF4-FFF2-40B4-BE49-F238E27FC236}">
                <a16:creationId xmlns:a16="http://schemas.microsoft.com/office/drawing/2014/main" id="{B797EFB5-77FD-F267-2629-967ED76BBC12}"/>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9391638" y="1330866"/>
            <a:ext cx="410497" cy="464040"/>
          </a:xfrm>
          <a:prstGeom prst="rect">
            <a:avLst/>
          </a:prstGeom>
        </p:spPr>
      </p:pic>
      <p:pic>
        <p:nvPicPr>
          <p:cNvPr id="51" name="Graphic 50">
            <a:extLst>
              <a:ext uri="{FF2B5EF4-FFF2-40B4-BE49-F238E27FC236}">
                <a16:creationId xmlns:a16="http://schemas.microsoft.com/office/drawing/2014/main" id="{3353449C-EE93-5E60-9044-2F93288C004A}"/>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444512" y="1233813"/>
            <a:ext cx="410497" cy="464040"/>
          </a:xfrm>
          <a:prstGeom prst="rect">
            <a:avLst/>
          </a:prstGeom>
        </p:spPr>
      </p:pic>
      <p:pic>
        <p:nvPicPr>
          <p:cNvPr id="52" name="Graphic 51">
            <a:extLst>
              <a:ext uri="{FF2B5EF4-FFF2-40B4-BE49-F238E27FC236}">
                <a16:creationId xmlns:a16="http://schemas.microsoft.com/office/drawing/2014/main" id="{27F0C9CA-7AA1-B2B4-2AD5-344FCABD52F4}"/>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9724198" y="1320432"/>
            <a:ext cx="410497" cy="464040"/>
          </a:xfrm>
          <a:prstGeom prst="rect">
            <a:avLst/>
          </a:prstGeom>
        </p:spPr>
      </p:pic>
      <p:pic>
        <p:nvPicPr>
          <p:cNvPr id="53" name="Graphic 52">
            <a:extLst>
              <a:ext uri="{FF2B5EF4-FFF2-40B4-BE49-F238E27FC236}">
                <a16:creationId xmlns:a16="http://schemas.microsoft.com/office/drawing/2014/main" id="{DEC65749-6068-4E77-3454-77B46540CE2D}"/>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9277108" y="2276649"/>
            <a:ext cx="410497" cy="464040"/>
          </a:xfrm>
          <a:prstGeom prst="rect">
            <a:avLst/>
          </a:prstGeom>
        </p:spPr>
      </p:pic>
      <p:pic>
        <p:nvPicPr>
          <p:cNvPr id="60" name="Graphic 59">
            <a:extLst>
              <a:ext uri="{FF2B5EF4-FFF2-40B4-BE49-F238E27FC236}">
                <a16:creationId xmlns:a16="http://schemas.microsoft.com/office/drawing/2014/main" id="{34BD6934-A2E1-DD79-7F28-0BB314B59C4B}"/>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8496368" y="2250193"/>
            <a:ext cx="410497" cy="464040"/>
          </a:xfrm>
          <a:prstGeom prst="rect">
            <a:avLst/>
          </a:prstGeom>
        </p:spPr>
      </p:pic>
      <p:pic>
        <p:nvPicPr>
          <p:cNvPr id="61" name="Graphic 60">
            <a:extLst>
              <a:ext uri="{FF2B5EF4-FFF2-40B4-BE49-F238E27FC236}">
                <a16:creationId xmlns:a16="http://schemas.microsoft.com/office/drawing/2014/main" id="{534018FE-6289-0E22-4159-DA35114D0179}"/>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9710361" y="1828085"/>
            <a:ext cx="410497" cy="464040"/>
          </a:xfrm>
          <a:prstGeom prst="rect">
            <a:avLst/>
          </a:prstGeom>
        </p:spPr>
      </p:pic>
      <p:pic>
        <p:nvPicPr>
          <p:cNvPr id="62" name="Afbeelding 61">
            <a:extLst>
              <a:ext uri="{FF2B5EF4-FFF2-40B4-BE49-F238E27FC236}">
                <a16:creationId xmlns:a16="http://schemas.microsoft.com/office/drawing/2014/main" id="{40940A39-A6DA-8C45-964B-B757A2B7FC20}"/>
              </a:ext>
            </a:extLst>
          </p:cNvPr>
          <p:cNvPicPr>
            <a:picLocks noChangeAspect="1"/>
          </p:cNvPicPr>
          <p:nvPr/>
        </p:nvPicPr>
        <p:blipFill>
          <a:blip r:embed="rId20"/>
          <a:stretch>
            <a:fillRect/>
          </a:stretch>
        </p:blipFill>
        <p:spPr>
          <a:xfrm>
            <a:off x="1111547" y="3321101"/>
            <a:ext cx="1204654" cy="1272906"/>
          </a:xfrm>
          <a:prstGeom prst="rect">
            <a:avLst/>
          </a:prstGeom>
          <a:ln>
            <a:solidFill>
              <a:schemeClr val="tx1"/>
            </a:solidFill>
          </a:ln>
        </p:spPr>
      </p:pic>
      <p:pic>
        <p:nvPicPr>
          <p:cNvPr id="63" name="Afbeelding 62">
            <a:extLst>
              <a:ext uri="{FF2B5EF4-FFF2-40B4-BE49-F238E27FC236}">
                <a16:creationId xmlns:a16="http://schemas.microsoft.com/office/drawing/2014/main" id="{516175AA-43B0-92AE-7479-E44169455A5B}"/>
              </a:ext>
            </a:extLst>
          </p:cNvPr>
          <p:cNvPicPr>
            <a:picLocks noChangeAspect="1"/>
          </p:cNvPicPr>
          <p:nvPr/>
        </p:nvPicPr>
        <p:blipFill>
          <a:blip r:embed="rId21"/>
          <a:stretch>
            <a:fillRect/>
          </a:stretch>
        </p:blipFill>
        <p:spPr>
          <a:xfrm>
            <a:off x="2625124" y="3210884"/>
            <a:ext cx="1248579" cy="1555966"/>
          </a:xfrm>
          <a:prstGeom prst="rect">
            <a:avLst/>
          </a:prstGeom>
          <a:ln>
            <a:solidFill>
              <a:schemeClr val="tx1"/>
            </a:solidFill>
          </a:ln>
        </p:spPr>
      </p:pic>
      <p:sp>
        <p:nvSpPr>
          <p:cNvPr id="3072" name="Ovaal 3071">
            <a:extLst>
              <a:ext uri="{FF2B5EF4-FFF2-40B4-BE49-F238E27FC236}">
                <a16:creationId xmlns:a16="http://schemas.microsoft.com/office/drawing/2014/main" id="{0D40F389-A350-962B-1C5B-B69AD9BA8F79}"/>
              </a:ext>
            </a:extLst>
          </p:cNvPr>
          <p:cNvSpPr/>
          <p:nvPr/>
        </p:nvSpPr>
        <p:spPr>
          <a:xfrm>
            <a:off x="9353049" y="3295942"/>
            <a:ext cx="898023" cy="25828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sz="1100" dirty="0"/>
              <a:t>Laag</a:t>
            </a:r>
          </a:p>
        </p:txBody>
      </p:sp>
      <p:sp>
        <p:nvSpPr>
          <p:cNvPr id="3073" name="Ovaal 3072">
            <a:extLst>
              <a:ext uri="{FF2B5EF4-FFF2-40B4-BE49-F238E27FC236}">
                <a16:creationId xmlns:a16="http://schemas.microsoft.com/office/drawing/2014/main" id="{CB44DEC3-1334-18E4-06FF-DD988C274827}"/>
              </a:ext>
            </a:extLst>
          </p:cNvPr>
          <p:cNvSpPr/>
          <p:nvPr/>
        </p:nvSpPr>
        <p:spPr>
          <a:xfrm>
            <a:off x="8184047" y="3480545"/>
            <a:ext cx="895349" cy="258284"/>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nl-NL" sz="1100" dirty="0"/>
              <a:t>Midden</a:t>
            </a:r>
          </a:p>
        </p:txBody>
      </p:sp>
      <p:sp>
        <p:nvSpPr>
          <p:cNvPr id="3075" name="Ovaal 3074">
            <a:extLst>
              <a:ext uri="{FF2B5EF4-FFF2-40B4-BE49-F238E27FC236}">
                <a16:creationId xmlns:a16="http://schemas.microsoft.com/office/drawing/2014/main" id="{E08098C1-6AFF-20EE-864B-3CD49E31E0EE}"/>
              </a:ext>
            </a:extLst>
          </p:cNvPr>
          <p:cNvSpPr/>
          <p:nvPr/>
        </p:nvSpPr>
        <p:spPr>
          <a:xfrm>
            <a:off x="9168350" y="4046899"/>
            <a:ext cx="898023" cy="258284"/>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nl-NL" sz="1100" dirty="0"/>
              <a:t>Hoog</a:t>
            </a:r>
          </a:p>
        </p:txBody>
      </p:sp>
      <p:pic>
        <p:nvPicPr>
          <p:cNvPr id="3076" name="Afbeelding 3075">
            <a:extLst>
              <a:ext uri="{FF2B5EF4-FFF2-40B4-BE49-F238E27FC236}">
                <a16:creationId xmlns:a16="http://schemas.microsoft.com/office/drawing/2014/main" id="{676865FB-FFC1-C529-C52C-4FEE7FCA2931}"/>
              </a:ext>
            </a:extLst>
          </p:cNvPr>
          <p:cNvPicPr>
            <a:picLocks noChangeAspect="1"/>
          </p:cNvPicPr>
          <p:nvPr/>
        </p:nvPicPr>
        <p:blipFill>
          <a:blip r:embed="rId22"/>
          <a:stretch>
            <a:fillRect/>
          </a:stretch>
        </p:blipFill>
        <p:spPr>
          <a:xfrm>
            <a:off x="1098633" y="5245749"/>
            <a:ext cx="3283593" cy="1411337"/>
          </a:xfrm>
          <a:prstGeom prst="rect">
            <a:avLst/>
          </a:prstGeom>
        </p:spPr>
      </p:pic>
      <p:sp>
        <p:nvSpPr>
          <p:cNvPr id="3083" name="Tekstvak 3082">
            <a:extLst>
              <a:ext uri="{FF2B5EF4-FFF2-40B4-BE49-F238E27FC236}">
                <a16:creationId xmlns:a16="http://schemas.microsoft.com/office/drawing/2014/main" id="{95172F8B-0A24-A6B7-8A31-727777D5B6C7}"/>
              </a:ext>
            </a:extLst>
          </p:cNvPr>
          <p:cNvSpPr txBox="1"/>
          <p:nvPr/>
        </p:nvSpPr>
        <p:spPr>
          <a:xfrm>
            <a:off x="8690645" y="5300291"/>
            <a:ext cx="1111490" cy="738664"/>
          </a:xfrm>
          <a:prstGeom prst="rect">
            <a:avLst/>
          </a:prstGeom>
          <a:noFill/>
        </p:spPr>
        <p:txBody>
          <a:bodyPr wrap="square" rtlCol="0">
            <a:spAutoFit/>
          </a:bodyPr>
          <a:lstStyle/>
          <a:p>
            <a:pPr algn="ctr"/>
            <a:r>
              <a:rPr lang="nl-NL" sz="1400" b="1" dirty="0">
                <a:solidFill>
                  <a:srgbClr val="28CC8B"/>
                </a:solidFill>
              </a:rPr>
              <a:t>Goed</a:t>
            </a:r>
            <a:br>
              <a:rPr lang="nl-NL" sz="1400" b="1" dirty="0"/>
            </a:br>
            <a:r>
              <a:rPr lang="nl-NL" sz="1400" b="1" dirty="0">
                <a:solidFill>
                  <a:srgbClr val="FFC000"/>
                </a:solidFill>
              </a:rPr>
              <a:t>Monitoring</a:t>
            </a:r>
          </a:p>
          <a:p>
            <a:pPr algn="ctr"/>
            <a:r>
              <a:rPr lang="nl-NL" sz="1400" b="1" dirty="0">
                <a:solidFill>
                  <a:srgbClr val="FF0000"/>
                </a:solidFill>
              </a:rPr>
              <a:t>Slecht</a:t>
            </a:r>
          </a:p>
        </p:txBody>
      </p:sp>
    </p:spTree>
    <p:extLst>
      <p:ext uri="{BB962C8B-B14F-4D97-AF65-F5344CB8AC3E}">
        <p14:creationId xmlns:p14="http://schemas.microsoft.com/office/powerpoint/2010/main" val="2413069914"/>
      </p:ext>
    </p:extLst>
  </p:cSld>
  <p:clrMapOvr>
    <a:masterClrMapping/>
  </p:clrMapOvr>
</p:sld>
</file>

<file path=ppt/theme/theme1.xml><?xml version="1.0" encoding="utf-8"?>
<a:theme xmlns:a="http://schemas.openxmlformats.org/drawingml/2006/main" name="1_Kantoorthema">
  <a:themeElements>
    <a:clrScheme name="Custom 1">
      <a:dk1>
        <a:srgbClr val="2D354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3d6d76d-0d8e-4e37-8702-38c692511b8a">
      <Terms xmlns="http://schemas.microsoft.com/office/infopath/2007/PartnerControls"/>
    </lcf76f155ced4ddcb4097134ff3c332f>
    <TaxCatchAll xmlns="39fbd8fe-b442-4b0d-b9ef-dfa9c3ff994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FD3283FFECCC47A9126C3169BE52AF" ma:contentTypeVersion="13" ma:contentTypeDescription="Create a new document." ma:contentTypeScope="" ma:versionID="a4f5b746b69db81ff1f23a4e691ca85a">
  <xsd:schema xmlns:xsd="http://www.w3.org/2001/XMLSchema" xmlns:xs="http://www.w3.org/2001/XMLSchema" xmlns:p="http://schemas.microsoft.com/office/2006/metadata/properties" xmlns:ns2="63d6d76d-0d8e-4e37-8702-38c692511b8a" xmlns:ns3="39fbd8fe-b442-4b0d-b9ef-dfa9c3ff9946" targetNamespace="http://schemas.microsoft.com/office/2006/metadata/properties" ma:root="true" ma:fieldsID="7ae4f1a7ce9680143e7c58286078aff2" ns2:_="" ns3:_="">
    <xsd:import namespace="63d6d76d-0d8e-4e37-8702-38c692511b8a"/>
    <xsd:import namespace="39fbd8fe-b442-4b0d-b9ef-dfa9c3ff994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d6d76d-0d8e-4e37-8702-38c692511b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0df052d-ede9-481b-bb58-5c2c6dd247a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fbd8fe-b442-4b0d-b9ef-dfa9c3ff994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f2c7477-4fc6-4f70-a322-4a728acef521}" ma:internalName="TaxCatchAll" ma:showField="CatchAllData" ma:web="39fbd8fe-b442-4b0d-b9ef-dfa9c3ff99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5906A5-60F7-4157-8138-A67459E584A0}">
  <ds:schemaRefs>
    <ds:schemaRef ds:uri="http://schemas.microsoft.com/sharepoint/v3/contenttype/forms"/>
  </ds:schemaRefs>
</ds:datastoreItem>
</file>

<file path=customXml/itemProps2.xml><?xml version="1.0" encoding="utf-8"?>
<ds:datastoreItem xmlns:ds="http://schemas.openxmlformats.org/officeDocument/2006/customXml" ds:itemID="{4DA31098-5799-4364-A48F-E07DF37E3B0B}">
  <ds:schemaRefs>
    <ds:schemaRef ds:uri="http://purl.org/dc/terms/"/>
    <ds:schemaRef ds:uri="http://schemas.microsoft.com/office/2006/metadata/properties"/>
    <ds:schemaRef ds:uri="http://www.w3.org/XML/1998/namespace"/>
    <ds:schemaRef ds:uri="63d6d76d-0d8e-4e37-8702-38c692511b8a"/>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39fbd8fe-b442-4b0d-b9ef-dfa9c3ff9946"/>
    <ds:schemaRef ds:uri="http://purl.org/dc/elements/1.1/"/>
  </ds:schemaRefs>
</ds:datastoreItem>
</file>

<file path=customXml/itemProps3.xml><?xml version="1.0" encoding="utf-8"?>
<ds:datastoreItem xmlns:ds="http://schemas.openxmlformats.org/officeDocument/2006/customXml" ds:itemID="{F8451EA5-A48F-49C1-8FFC-370315C3692E}">
  <ds:schemaRefs>
    <ds:schemaRef ds:uri="39fbd8fe-b442-4b0d-b9ef-dfa9c3ff9946"/>
    <ds:schemaRef ds:uri="63d6d76d-0d8e-4e37-8702-38c692511b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2137</Words>
  <Application>Microsoft Office PowerPoint</Application>
  <PresentationFormat>Breedbeeld</PresentationFormat>
  <Paragraphs>319</Paragraphs>
  <Slides>37</Slides>
  <Notes>32</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37</vt:i4>
      </vt:variant>
    </vt:vector>
  </HeadingPairs>
  <TitlesOfParts>
    <vt:vector size="45" baseType="lpstr">
      <vt:lpstr>Arial</vt:lpstr>
      <vt:lpstr>Calibri</vt:lpstr>
      <vt:lpstr>Calibri Light</vt:lpstr>
      <vt:lpstr>Open Sans</vt:lpstr>
      <vt:lpstr>Open Sans SemiBold</vt:lpstr>
      <vt:lpstr>Söhne</vt:lpstr>
      <vt:lpstr>Wingdings</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Wat is FunderMaps?</vt:lpstr>
      <vt:lpstr>PowerPoint-presentatie</vt:lpstr>
      <vt:lpstr>PowerPoint-presentatie</vt:lpstr>
      <vt:lpstr>Datadekking – Dataverrijking uit landelijke voorziening</vt:lpstr>
      <vt:lpstr>Datadekking – Dataverrijking uit samenwerkingen en lokale bron</vt:lpstr>
      <vt:lpstr>Datadekking – Datadekking</vt:lpstr>
      <vt:lpstr>Modellen – Funderingstype (vastgesteld)</vt:lpstr>
      <vt:lpstr>Modellen – Funderingstype (vastgesteld + indicatief)</vt:lpstr>
      <vt:lpstr>Ontsluiting in map-viewer – Kwaliteitsgegevens uit onderzoeken</vt:lpstr>
      <vt:lpstr>Ontsluiting in map-viewer – Pandzakking</vt:lpstr>
      <vt:lpstr>Modellen – Funderingsrisico’s</vt:lpstr>
      <vt:lpstr>Het Funderingsrisicorapport</vt:lpstr>
      <vt:lpstr>PowerPoint-presentatie</vt:lpstr>
      <vt:lpstr>PowerPoint-presentatie</vt:lpstr>
      <vt:lpstr>PowerPoint-presentatie</vt:lpstr>
      <vt:lpstr>Inzicht in funderingsrisico’s – QuickScan-richtlijn</vt:lpstr>
      <vt:lpstr>PowerPoint-presentatie</vt:lpstr>
      <vt:lpstr>PowerPoint-presentatie</vt:lpstr>
      <vt:lpstr>De QuickScan – FunderScan app </vt:lpstr>
      <vt:lpstr>De QuickScan – FunderScan app </vt:lpstr>
      <vt:lpstr>De QuickScan – FunderScan app </vt:lpstr>
      <vt:lpstr>De QuickScan – FunderScan app </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FunderMaps B.V.</dc:creator>
  <cp:lastModifiedBy>Don Zandbergen</cp:lastModifiedBy>
  <cp:revision>6</cp:revision>
  <cp:lastPrinted>2021-11-07T15:21:25Z</cp:lastPrinted>
  <dcterms:created xsi:type="dcterms:W3CDTF">2020-09-01T09:33:34Z</dcterms:created>
  <dcterms:modified xsi:type="dcterms:W3CDTF">2026-04-15T19:11:28Z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0x010100D7FD3283FFECCC47A9126C3169BE52AF</vt:lpwstr>
  </property>
  <property fmtid="{D5CDD505-2E9C-101B-9397-08002B2CF9AE}" pid="3" name="MediaServiceImageTags">
    <vt:lpwstr/>
  </property>
</Properties>
</file>